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charts/chart34.xml" ContentType="application/vnd.openxmlformats-officedocument.drawingml.chart+xml"/>
  <Override PartName="/ppt/charts/chart35.xml" ContentType="application/vnd.openxmlformats-officedocument.drawingml.chart+xml"/>
  <Override PartName="/ppt/charts/chart36.xml" ContentType="application/vnd.openxmlformats-officedocument.drawingml.chart+xml"/>
  <Override PartName="/ppt/charts/chart37.xml" ContentType="application/vnd.openxmlformats-officedocument.drawingml.chart+xml"/>
  <Override PartName="/ppt/charts/chart38.xml" ContentType="application/vnd.openxmlformats-officedocument.drawingml.chart+xml"/>
  <Override PartName="/ppt/charts/chart39.xml" ContentType="application/vnd.openxmlformats-officedocument.drawingml.chart+xml"/>
  <Override PartName="/ppt/charts/chart40.xml" ContentType="application/vnd.openxmlformats-officedocument.drawingml.chart+xml"/>
  <Override PartName="/ppt/charts/chart41.xml" ContentType="application/vnd.openxmlformats-officedocument.drawingml.chart+xml"/>
  <Override PartName="/ppt/charts/chart42.xml" ContentType="application/vnd.openxmlformats-officedocument.drawingml.chart+xml"/>
  <Override PartName="/ppt/charts/chart43.xml" ContentType="application/vnd.openxmlformats-officedocument.drawingml.chart+xml"/>
  <Override PartName="/ppt/charts/chart44.xml" ContentType="application/vnd.openxmlformats-officedocument.drawingml.chart+xml"/>
  <Override PartName="/ppt/charts/chart4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1"/>
  </p:sldMasterIdLst>
  <p:handoutMasterIdLst>
    <p:handoutMasterId r:id="rId149"/>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Lst>
  <p:sldSz cx="9144000" cy="6858000" type="screen4x3"/>
  <p:notesSz cx="6858000" cy="9144000"/>
  <p:custDataLst>
    <p:tags r:id="rId150"/>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7" d="100"/>
          <a:sy n="77" d="100"/>
        </p:scale>
        <p:origin x="980" y="4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8" d="100"/>
          <a:sy n="88" d="100"/>
        </p:scale>
        <p:origin x="-3870"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handoutMaster" Target="handoutMasters/handout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ags" Target="tags/tag1.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30.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31.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Worksheet32.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Worksheet33.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Worksheet35.xlsx"/></Relationships>
</file>

<file path=ppt/charts/_rels/chart36.xml.rels><?xml version="1.0" encoding="UTF-8" standalone="yes"?>
<Relationships xmlns="http://schemas.openxmlformats.org/package/2006/relationships"><Relationship Id="rId1" Type="http://schemas.openxmlformats.org/officeDocument/2006/relationships/package" Target="../embeddings/Microsoft_Excel_Worksheet36.xlsx"/></Relationships>
</file>

<file path=ppt/charts/_rels/chart37.xml.rels><?xml version="1.0" encoding="UTF-8" standalone="yes"?>
<Relationships xmlns="http://schemas.openxmlformats.org/package/2006/relationships"><Relationship Id="rId1" Type="http://schemas.openxmlformats.org/officeDocument/2006/relationships/package" Target="../embeddings/Microsoft_Excel_Worksheet37.xlsx"/></Relationships>
</file>

<file path=ppt/charts/_rels/chart38.xml.rels><?xml version="1.0" encoding="UTF-8" standalone="yes"?>
<Relationships xmlns="http://schemas.openxmlformats.org/package/2006/relationships"><Relationship Id="rId1" Type="http://schemas.openxmlformats.org/officeDocument/2006/relationships/package" Target="../embeddings/Microsoft_Excel_Worksheet38.xlsx"/></Relationships>
</file>

<file path=ppt/charts/_rels/chart39.xml.rels><?xml version="1.0" encoding="UTF-8" standalone="yes"?>
<Relationships xmlns="http://schemas.openxmlformats.org/package/2006/relationships"><Relationship Id="rId1" Type="http://schemas.openxmlformats.org/officeDocument/2006/relationships/package" Target="../embeddings/Microsoft_Excel_Worksheet39.xlsx"/></Relationships>
</file>

<file path=ppt/charts/_rels/chart40.xml.rels><?xml version="1.0" encoding="UTF-8" standalone="yes"?>
<Relationships xmlns="http://schemas.openxmlformats.org/package/2006/relationships"><Relationship Id="rId1" Type="http://schemas.openxmlformats.org/officeDocument/2006/relationships/package" Target="../embeddings/Microsoft_Excel_Worksheet40.xlsx"/></Relationships>
</file>

<file path=ppt/charts/_rels/chart41.xml.rels><?xml version="1.0" encoding="UTF-8" standalone="yes"?>
<Relationships xmlns="http://schemas.openxmlformats.org/package/2006/relationships"><Relationship Id="rId1" Type="http://schemas.openxmlformats.org/officeDocument/2006/relationships/package" Target="../embeddings/Microsoft_Excel_Worksheet41.xlsx"/></Relationships>
</file>

<file path=ppt/charts/_rels/chart42.xml.rels><?xml version="1.0" encoding="UTF-8" standalone="yes"?>
<Relationships xmlns="http://schemas.openxmlformats.org/package/2006/relationships"><Relationship Id="rId1" Type="http://schemas.openxmlformats.org/officeDocument/2006/relationships/package" Target="../embeddings/Microsoft_Excel_Worksheet42.xlsx"/></Relationships>
</file>

<file path=ppt/charts/_rels/chart43.xml.rels><?xml version="1.0" encoding="UTF-8" standalone="yes"?>
<Relationships xmlns="http://schemas.openxmlformats.org/package/2006/relationships"><Relationship Id="rId1" Type="http://schemas.openxmlformats.org/officeDocument/2006/relationships/package" Target="../embeddings/Microsoft_Excel_Worksheet43.xlsx"/></Relationships>
</file>

<file path=ppt/charts/_rels/chart44.xml.rels><?xml version="1.0" encoding="UTF-8" standalone="yes"?>
<Relationships xmlns="http://schemas.openxmlformats.org/package/2006/relationships"><Relationship Id="rId1" Type="http://schemas.openxmlformats.org/officeDocument/2006/relationships/package" Target="../embeddings/Microsoft_Excel_Worksheet44.xlsx"/></Relationships>
</file>

<file path=ppt/charts/_rels/chart45.xml.rels><?xml version="1.0" encoding="UTF-8" standalone="yes"?>
<Relationships xmlns="http://schemas.openxmlformats.org/package/2006/relationships"><Relationship Id="rId1" Type="http://schemas.openxmlformats.org/officeDocument/2006/relationships/package" Target="../embeddings/Microsoft_Excel_Worksheet45.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Hva er mest typisk karakteristikk for aktiviteten i bedriften din i løpet av årets 3 første måneder?</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Lav aktivitet</c:v>
                </c:pt>
                <c:pt idx="1">
                  <c:v>Aktivitet som normalt</c:v>
                </c:pt>
                <c:pt idx="2">
                  <c:v>Høy aktivitet</c:v>
                </c:pt>
              </c:strCache>
            </c:strRef>
          </c:cat>
          <c:val>
            <c:numRef>
              <c:f>Sheet1!$B$2:$B$4</c:f>
              <c:numCache>
                <c:formatCode>0.0%</c:formatCode>
                <c:ptCount val="3"/>
                <c:pt idx="0">
                  <c:v>40.251572327044023</c:v>
                </c:pt>
                <c:pt idx="1">
                  <c:v>43.710691823899374</c:v>
                </c:pt>
                <c:pt idx="2">
                  <c:v>16.037735849056602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Lav aktivitet</c:v>
                </c:pt>
                <c:pt idx="1">
                  <c:v>Aktivitet som normalt</c:v>
                </c:pt>
                <c:pt idx="2">
                  <c:v>Høy aktivitet</c:v>
                </c:pt>
              </c:strCache>
            </c:strRef>
          </c:cat>
          <c:val>
            <c:numRef>
              <c:f>Sheet1!$C$2:$C$4</c:f>
              <c:numCache>
                <c:formatCode>0.0%</c:formatCode>
                <c:ptCount val="3"/>
                <c:pt idx="0">
                  <c:v>37.837837837837839</c:v>
                </c:pt>
                <c:pt idx="1">
                  <c:v>45.045045045045043</c:v>
                </c:pt>
                <c:pt idx="2">
                  <c:v>17.117117117117118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Lav aktivitet</c:v>
                </c:pt>
                <c:pt idx="1">
                  <c:v>Aktivitet som normalt</c:v>
                </c:pt>
                <c:pt idx="2">
                  <c:v>Høy aktivitet</c:v>
                </c:pt>
              </c:strCache>
            </c:strRef>
          </c:cat>
          <c:val>
            <c:numRef>
              <c:f>Sheet1!$D$2:$D$4</c:f>
              <c:numCache>
                <c:formatCode>0.0%</c:formatCode>
                <c:ptCount val="3"/>
                <c:pt idx="0">
                  <c:v>30.618892508143322</c:v>
                </c:pt>
                <c:pt idx="1">
                  <c:v>50.488599348534201</c:v>
                </c:pt>
                <c:pt idx="2">
                  <c:v>18.892508143322477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Lav aktivitet</c:v>
                </c:pt>
                <c:pt idx="1">
                  <c:v>Aktivitet som normalt</c:v>
                </c:pt>
                <c:pt idx="2">
                  <c:v>Høy aktivitet</c:v>
                </c:pt>
              </c:strCache>
            </c:strRef>
          </c:cat>
          <c:val>
            <c:numRef>
              <c:f>Sheet1!$E$2:$E$4</c:f>
              <c:numCache>
                <c:formatCode>0.0%</c:formatCode>
                <c:ptCount val="3"/>
                <c:pt idx="0">
                  <c:v>45.303867403314918</c:v>
                </c:pt>
                <c:pt idx="1">
                  <c:v>40.699815837937386</c:v>
                </c:pt>
                <c:pt idx="2">
                  <c:v>13.996316758747698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Lav aktivitet</c:v>
                </c:pt>
                <c:pt idx="1">
                  <c:v>Aktivitet som normalt</c:v>
                </c:pt>
                <c:pt idx="2">
                  <c:v>Høy aktivitet</c:v>
                </c:pt>
              </c:strCache>
            </c:strRef>
          </c:cat>
          <c:val>
            <c:numRef>
              <c:f>Sheet1!$F$2:$F$4</c:f>
              <c:numCache>
                <c:formatCode>0.0%</c:formatCode>
                <c:ptCount val="3"/>
                <c:pt idx="0">
                  <c:v>53.333333333333336</c:v>
                </c:pt>
                <c:pt idx="1">
                  <c:v>36.666666666666664</c:v>
                </c:pt>
                <c:pt idx="2">
                  <c:v>10</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295653616"/>
        <c:axId val="295651264"/>
      </c:barChart>
      <c:catAx>
        <c:axId val="295653616"/>
        <c:scaling>
          <c:orientation val="minMax"/>
        </c:scaling>
        <c:delete val="0"/>
        <c:axPos val="b"/>
        <c:numFmt formatCode="General" sourceLinked="1"/>
        <c:majorTickMark val="cross"/>
        <c:minorTickMark val="cross"/>
        <c:tickLblPos val="nextTo"/>
        <c:spPr>
          <a:ln>
            <a:noFill/>
          </a:ln>
        </c:spPr>
        <c:txPr>
          <a:bodyPr/>
          <a:lstStyle/>
          <a:p>
            <a:pPr>
              <a:defRPr sz="1000"/>
            </a:pPr>
            <a:endParaRPr lang="nb-NO"/>
          </a:p>
        </c:txPr>
        <c:crossAx val="295651264"/>
        <c:crosses val="autoZero"/>
        <c:auto val="1"/>
        <c:lblAlgn val="ctr"/>
        <c:lblOffset val="100"/>
        <c:noMultiLvlLbl val="1"/>
      </c:catAx>
      <c:valAx>
        <c:axId val="295651264"/>
        <c:scaling>
          <c:orientation val="minMax"/>
          <c:max val="100"/>
        </c:scaling>
        <c:delete val="0"/>
        <c:axPos val="l"/>
        <c:majorGridlines>
          <c:spPr>
            <a:ln w="12700" cmpd="sng">
              <a:solidFill>
                <a:srgbClr val="D3D3D3"/>
              </a:solidFill>
              <a:prstDash val="solid"/>
            </a:ln>
          </c:spPr>
        </c:majorGridlines>
        <c:title>
          <c:tx>
            <c:rich>
              <a:bodyPr/>
              <a:lstStyle/>
              <a:p>
                <a:pPr>
                  <a:defRPr sz="1000"/>
                </a:pPr>
                <a:r>
                  <a:rPr lang="nb-NO"/>
                  <a:t>Prosent</a:t>
                </a:r>
              </a:p>
            </c:rich>
          </c:tx>
          <c:layout/>
          <c:overlay val="0"/>
        </c:title>
        <c:numFmt formatCode="0%" sourceLinked="0"/>
        <c:majorTickMark val="cross"/>
        <c:minorTickMark val="cross"/>
        <c:tickLblPos val="nextTo"/>
        <c:spPr>
          <a:ln>
            <a:noFill/>
          </a:ln>
        </c:spPr>
        <c:txPr>
          <a:bodyPr/>
          <a:lstStyle/>
          <a:p>
            <a:pPr>
              <a:defRPr sz="1000"/>
            </a:pPr>
            <a:endParaRPr lang="nb-NO"/>
          </a:p>
        </c:txPr>
        <c:crossAx val="295653616"/>
        <c:crosses val="autoZero"/>
        <c:crossBetween val="between"/>
        <c:dispUnits>
          <c:builtInUnit val="hundreds"/>
        </c:dispUnits>
      </c:valAx>
    </c:plotArea>
    <c:legend>
      <c:legendPos val="r"/>
      <c:layout/>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Hvordan ser den økomiske utviklingen ut til å bli 1. halvår 2016?</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Svakere enn i 2015</c:v>
                </c:pt>
                <c:pt idx="1">
                  <c:v>Omtrent som i 2015</c:v>
                </c:pt>
                <c:pt idx="2">
                  <c:v>Høyere enn i 2015</c:v>
                </c:pt>
              </c:strCache>
            </c:strRef>
          </c:cat>
          <c:val>
            <c:numRef>
              <c:f>Sheet1!$B$2:$B$4</c:f>
              <c:numCache>
                <c:formatCode>0.0%</c:formatCode>
                <c:ptCount val="3"/>
                <c:pt idx="0">
                  <c:v>45.531019978969503</c:v>
                </c:pt>
                <c:pt idx="1">
                  <c:v>37.749737118822296</c:v>
                </c:pt>
                <c:pt idx="2">
                  <c:v>16.719242902208201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Svakere enn i 2015</c:v>
                </c:pt>
                <c:pt idx="1">
                  <c:v>Omtrent som i 2015</c:v>
                </c:pt>
                <c:pt idx="2">
                  <c:v>Høyere enn i 2015</c:v>
                </c:pt>
              </c:strCache>
            </c:strRef>
          </c:cat>
          <c:val>
            <c:numRef>
              <c:f>Sheet1!$C$2:$C$4</c:f>
              <c:numCache>
                <c:formatCode>0.0%</c:formatCode>
                <c:ptCount val="3"/>
                <c:pt idx="0">
                  <c:v>39.63963963963964</c:v>
                </c:pt>
                <c:pt idx="1">
                  <c:v>39.63963963963964</c:v>
                </c:pt>
                <c:pt idx="2">
                  <c:v>20.72072072072072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Svakere enn i 2015</c:v>
                </c:pt>
                <c:pt idx="1">
                  <c:v>Omtrent som i 2015</c:v>
                </c:pt>
                <c:pt idx="2">
                  <c:v>Høyere enn i 2015</c:v>
                </c:pt>
              </c:strCache>
            </c:strRef>
          </c:cat>
          <c:val>
            <c:numRef>
              <c:f>Sheet1!$D$2:$D$4</c:f>
              <c:numCache>
                <c:formatCode>0.0%</c:formatCode>
                <c:ptCount val="3"/>
                <c:pt idx="0">
                  <c:v>40.983606557377051</c:v>
                </c:pt>
                <c:pt idx="1">
                  <c:v>42.950819672131146</c:v>
                </c:pt>
                <c:pt idx="2">
                  <c:v>16.065573770491802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Svakere enn i 2015</c:v>
                </c:pt>
                <c:pt idx="1">
                  <c:v>Omtrent som i 2015</c:v>
                </c:pt>
                <c:pt idx="2">
                  <c:v>Høyere enn i 2015</c:v>
                </c:pt>
              </c:strCache>
            </c:strRef>
          </c:cat>
          <c:val>
            <c:numRef>
              <c:f>Sheet1!$E$2:$E$4</c:f>
              <c:numCache>
                <c:formatCode>0.0%</c:formatCode>
                <c:ptCount val="3"/>
                <c:pt idx="0">
                  <c:v>48.802946593001842</c:v>
                </c:pt>
                <c:pt idx="1">
                  <c:v>34.438305709023943</c:v>
                </c:pt>
                <c:pt idx="2">
                  <c:v>16.758747697974218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Svakere enn i 2015</c:v>
                </c:pt>
                <c:pt idx="1">
                  <c:v>Omtrent som i 2015</c:v>
                </c:pt>
                <c:pt idx="2">
                  <c:v>Høyere enn i 2015</c:v>
                </c:pt>
              </c:strCache>
            </c:strRef>
          </c:cat>
          <c:val>
            <c:numRef>
              <c:f>Sheet1!$F$2:$F$4</c:f>
              <c:numCache>
                <c:formatCode>0.0%</c:formatCode>
                <c:ptCount val="3"/>
                <c:pt idx="0">
                  <c:v>50</c:v>
                </c:pt>
                <c:pt idx="1">
                  <c:v>36.666666666666664</c:v>
                </c:pt>
                <c:pt idx="2">
                  <c:v>13.333333333333334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295653224"/>
        <c:axId val="295654008"/>
      </c:barChart>
      <c:catAx>
        <c:axId val="295653224"/>
        <c:scaling>
          <c:orientation val="minMax"/>
        </c:scaling>
        <c:delete val="0"/>
        <c:axPos val="b"/>
        <c:numFmt formatCode="General" sourceLinked="1"/>
        <c:majorTickMark val="cross"/>
        <c:minorTickMark val="cross"/>
        <c:tickLblPos val="nextTo"/>
        <c:spPr>
          <a:ln>
            <a:noFill/>
          </a:ln>
        </c:spPr>
        <c:txPr>
          <a:bodyPr/>
          <a:lstStyle/>
          <a:p>
            <a:pPr>
              <a:defRPr sz="1000"/>
            </a:pPr>
            <a:endParaRPr lang="nb-NO"/>
          </a:p>
        </c:txPr>
        <c:crossAx val="295654008"/>
        <c:crosses val="autoZero"/>
        <c:auto val="1"/>
        <c:lblAlgn val="ctr"/>
        <c:lblOffset val="100"/>
        <c:noMultiLvlLbl val="1"/>
      </c:catAx>
      <c:valAx>
        <c:axId val="295654008"/>
        <c:scaling>
          <c:orientation val="minMax"/>
          <c:max val="100"/>
        </c:scaling>
        <c:delete val="0"/>
        <c:axPos val="l"/>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295653224"/>
        <c:crosses val="autoZero"/>
        <c:crossBetween val="between"/>
        <c:dispUnits>
          <c:builtInUnit val="hundreds"/>
        </c:dispUnits>
      </c:val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Hvordan forventes det at antallet ansatte i bedriften utvikle seg det neste året?</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Flere ansatte</c:v>
                </c:pt>
                <c:pt idx="1">
                  <c:v>Tilnærmet som i dag</c:v>
                </c:pt>
                <c:pt idx="2">
                  <c:v>Færre ansatte</c:v>
                </c:pt>
              </c:strCache>
            </c:strRef>
          </c:cat>
          <c:val>
            <c:numRef>
              <c:f>Sheet1!$B$2:$B$4</c:f>
              <c:numCache>
                <c:formatCode>0.0%</c:formatCode>
                <c:ptCount val="3"/>
                <c:pt idx="0">
                  <c:v>14.675052410901468</c:v>
                </c:pt>
                <c:pt idx="1">
                  <c:v>55.136268343815516</c:v>
                </c:pt>
                <c:pt idx="2">
                  <c:v>30.188679245283019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Flere ansatte</c:v>
                </c:pt>
                <c:pt idx="1">
                  <c:v>Tilnærmet som i dag</c:v>
                </c:pt>
                <c:pt idx="2">
                  <c:v>Færre ansatte</c:v>
                </c:pt>
              </c:strCache>
            </c:strRef>
          </c:cat>
          <c:val>
            <c:numRef>
              <c:f>Sheet1!$C$2:$C$4</c:f>
              <c:numCache>
                <c:formatCode>0.0%</c:formatCode>
                <c:ptCount val="3"/>
                <c:pt idx="0">
                  <c:v>19.81981981981982</c:v>
                </c:pt>
                <c:pt idx="1">
                  <c:v>54.054054054054056</c:v>
                </c:pt>
                <c:pt idx="2">
                  <c:v>26.126126126126128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Flere ansatte</c:v>
                </c:pt>
                <c:pt idx="1">
                  <c:v>Tilnærmet som i dag</c:v>
                </c:pt>
                <c:pt idx="2">
                  <c:v>Færre ansatte</c:v>
                </c:pt>
              </c:strCache>
            </c:strRef>
          </c:cat>
          <c:val>
            <c:numRef>
              <c:f>Sheet1!$D$2:$D$4</c:f>
              <c:numCache>
                <c:formatCode>0.0%</c:formatCode>
                <c:ptCount val="3"/>
                <c:pt idx="0">
                  <c:v>18.954248366013072</c:v>
                </c:pt>
                <c:pt idx="1">
                  <c:v>54.248366013071895</c:v>
                </c:pt>
                <c:pt idx="2">
                  <c:v>26.797385620915033</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Flere ansatte</c:v>
                </c:pt>
                <c:pt idx="1">
                  <c:v>Tilnærmet som i dag</c:v>
                </c:pt>
                <c:pt idx="2">
                  <c:v>Færre ansatte</c:v>
                </c:pt>
              </c:strCache>
            </c:strRef>
          </c:cat>
          <c:val>
            <c:numRef>
              <c:f>Sheet1!$E$2:$E$4</c:f>
              <c:numCache>
                <c:formatCode>0.0%</c:formatCode>
                <c:ptCount val="3"/>
                <c:pt idx="0">
                  <c:v>11.764705882352942</c:v>
                </c:pt>
                <c:pt idx="1">
                  <c:v>55.882352941176471</c:v>
                </c:pt>
                <c:pt idx="2">
                  <c:v>32.352941176470587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Flere ansatte</c:v>
                </c:pt>
                <c:pt idx="1">
                  <c:v>Tilnærmet som i dag</c:v>
                </c:pt>
                <c:pt idx="2">
                  <c:v>Færre ansatte</c:v>
                </c:pt>
              </c:strCache>
            </c:strRef>
          </c:cat>
          <c:val>
            <c:numRef>
              <c:f>Sheet1!$F$2:$F$4</c:f>
              <c:numCache>
                <c:formatCode>0.0%</c:formatCode>
                <c:ptCount val="3"/>
                <c:pt idx="0">
                  <c:v>10</c:v>
                </c:pt>
                <c:pt idx="1">
                  <c:v>50</c:v>
                </c:pt>
                <c:pt idx="2">
                  <c:v>40</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295649304"/>
        <c:axId val="295655184"/>
      </c:barChart>
      <c:catAx>
        <c:axId val="295649304"/>
        <c:scaling>
          <c:orientation val="minMax"/>
        </c:scaling>
        <c:delete val="0"/>
        <c:axPos val="b"/>
        <c:numFmt formatCode="General" sourceLinked="1"/>
        <c:majorTickMark val="cross"/>
        <c:minorTickMark val="cross"/>
        <c:tickLblPos val="nextTo"/>
        <c:spPr>
          <a:ln>
            <a:noFill/>
          </a:ln>
        </c:spPr>
        <c:txPr>
          <a:bodyPr/>
          <a:lstStyle/>
          <a:p>
            <a:pPr>
              <a:defRPr sz="1000"/>
            </a:pPr>
            <a:endParaRPr lang="nb-NO"/>
          </a:p>
        </c:txPr>
        <c:crossAx val="295655184"/>
        <c:crosses val="autoZero"/>
        <c:auto val="1"/>
        <c:lblAlgn val="ctr"/>
        <c:lblOffset val="100"/>
        <c:noMultiLvlLbl val="1"/>
      </c:catAx>
      <c:valAx>
        <c:axId val="295655184"/>
        <c:scaling>
          <c:orientation val="minMax"/>
          <c:max val="100"/>
        </c:scaling>
        <c:delete val="0"/>
        <c:axPos val="l"/>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295649304"/>
        <c:crosses val="autoZero"/>
        <c:crossBetween val="between"/>
        <c:dispUnits>
          <c:builtInUnit val="hundreds"/>
        </c:dispUnits>
      </c:val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Hvor stor andel kan bli sagt opp?</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Inntil 10%</c:v>
                </c:pt>
                <c:pt idx="1">
                  <c:v>11-25%</c:v>
                </c:pt>
                <c:pt idx="2">
                  <c:v>26-50%</c:v>
                </c:pt>
                <c:pt idx="3">
                  <c:v>51-100%</c:v>
                </c:pt>
              </c:strCache>
            </c:strRef>
          </c:cat>
          <c:val>
            <c:numRef>
              <c:f>Sheet1!$B$2:$B$5</c:f>
              <c:numCache>
                <c:formatCode>0.0%</c:formatCode>
                <c:ptCount val="4"/>
                <c:pt idx="0">
                  <c:v>51.748251748251747</c:v>
                </c:pt>
                <c:pt idx="1">
                  <c:v>31.46853146853147</c:v>
                </c:pt>
                <c:pt idx="2">
                  <c:v>10.839160839160838</c:v>
                </c:pt>
                <c:pt idx="3">
                  <c:v>5.9440559440559442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Inntil 10%</c:v>
                </c:pt>
                <c:pt idx="1">
                  <c:v>11-25%</c:v>
                </c:pt>
                <c:pt idx="2">
                  <c:v>26-50%</c:v>
                </c:pt>
                <c:pt idx="3">
                  <c:v>51-100%</c:v>
                </c:pt>
              </c:strCache>
            </c:strRef>
          </c:cat>
          <c:val>
            <c:numRef>
              <c:f>Sheet1!$C$2:$C$5</c:f>
              <c:numCache>
                <c:formatCode>0.0%</c:formatCode>
                <c:ptCount val="4"/>
                <c:pt idx="0">
                  <c:v>55.172413793103445</c:v>
                </c:pt>
                <c:pt idx="1">
                  <c:v>27.586206896551722</c:v>
                </c:pt>
                <c:pt idx="2">
                  <c:v>6.8965517241379306</c:v>
                </c:pt>
                <c:pt idx="3">
                  <c:v>10.344827586206897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Inntil 10%</c:v>
                </c:pt>
                <c:pt idx="1">
                  <c:v>11-25%</c:v>
                </c:pt>
                <c:pt idx="2">
                  <c:v>26-50%</c:v>
                </c:pt>
                <c:pt idx="3">
                  <c:v>51-100%</c:v>
                </c:pt>
              </c:strCache>
            </c:strRef>
          </c:cat>
          <c:val>
            <c:numRef>
              <c:f>Sheet1!$D$2:$D$5</c:f>
              <c:numCache>
                <c:formatCode>0.0%</c:formatCode>
                <c:ptCount val="4"/>
                <c:pt idx="0">
                  <c:v>51.219512195121951</c:v>
                </c:pt>
                <c:pt idx="1">
                  <c:v>36.585365853658537</c:v>
                </c:pt>
                <c:pt idx="2">
                  <c:v>7.3170731707317076</c:v>
                </c:pt>
                <c:pt idx="3">
                  <c:v>4.8780487804878048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Inntil 10%</c:v>
                </c:pt>
                <c:pt idx="1">
                  <c:v>11-25%</c:v>
                </c:pt>
                <c:pt idx="2">
                  <c:v>26-50%</c:v>
                </c:pt>
                <c:pt idx="3">
                  <c:v>51-100%</c:v>
                </c:pt>
              </c:strCache>
            </c:strRef>
          </c:cat>
          <c:val>
            <c:numRef>
              <c:f>Sheet1!$E$2:$E$5</c:f>
              <c:numCache>
                <c:formatCode>0.0%</c:formatCode>
                <c:ptCount val="4"/>
                <c:pt idx="0">
                  <c:v>52.873563218390807</c:v>
                </c:pt>
                <c:pt idx="1">
                  <c:v>28.735632183908045</c:v>
                </c:pt>
                <c:pt idx="2">
                  <c:v>12.068965517241379</c:v>
                </c:pt>
                <c:pt idx="3">
                  <c:v>6.3218390804597702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Inntil 10%</c:v>
                </c:pt>
                <c:pt idx="1">
                  <c:v>11-25%</c:v>
                </c:pt>
                <c:pt idx="2">
                  <c:v>26-50%</c:v>
                </c:pt>
                <c:pt idx="3">
                  <c:v>51-100%</c:v>
                </c:pt>
              </c:strCache>
            </c:strRef>
          </c:cat>
          <c:val>
            <c:numRef>
              <c:f>Sheet1!$F$2:$F$5</c:f>
              <c:numCache>
                <c:formatCode>0.0%</c:formatCode>
                <c:ptCount val="4"/>
                <c:pt idx="0">
                  <c:v>66.666666666666671</c:v>
                </c:pt>
                <c:pt idx="1">
                  <c:v>25</c:v>
                </c:pt>
                <c:pt idx="2">
                  <c:v>8.3333333333333339</c:v>
                </c:pt>
                <c:pt idx="3">
                  <c:v>0</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295650088"/>
        <c:axId val="295650480"/>
      </c:barChart>
      <c:catAx>
        <c:axId val="295650088"/>
        <c:scaling>
          <c:orientation val="minMax"/>
        </c:scaling>
        <c:delete val="0"/>
        <c:axPos val="b"/>
        <c:numFmt formatCode="General" sourceLinked="1"/>
        <c:majorTickMark val="cross"/>
        <c:minorTickMark val="cross"/>
        <c:tickLblPos val="nextTo"/>
        <c:spPr>
          <a:ln>
            <a:noFill/>
          </a:ln>
        </c:spPr>
        <c:txPr>
          <a:bodyPr/>
          <a:lstStyle/>
          <a:p>
            <a:pPr>
              <a:defRPr sz="1000"/>
            </a:pPr>
            <a:endParaRPr lang="nb-NO"/>
          </a:p>
        </c:txPr>
        <c:crossAx val="295650480"/>
        <c:crosses val="autoZero"/>
        <c:auto val="1"/>
        <c:lblAlgn val="ctr"/>
        <c:lblOffset val="100"/>
        <c:noMultiLvlLbl val="1"/>
      </c:catAx>
      <c:valAx>
        <c:axId val="295650480"/>
        <c:scaling>
          <c:orientation val="minMax"/>
          <c:max val="100"/>
        </c:scaling>
        <c:delete val="0"/>
        <c:axPos val="l"/>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295650088"/>
        <c:crosses val="autoZero"/>
        <c:crossBetween val="between"/>
        <c:dispUnits>
          <c:builtInUnit val="hundreds"/>
        </c:dispUnits>
      </c:val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I hvilken grad vurderer du dette som bedriftens største utfordringer for øyeblikket (forhold utenom skatt)?  Vurder dem fra 1 (liten) til 6 (stor)</c:v>
                </c:pt>
              </c:strCache>
            </c:strRef>
          </c:tx>
          <c:spPr>
            <a:solidFill>
              <a:srgbClr val="4682B4"/>
            </a:solidFill>
            <a:ln>
              <a:solidFill>
                <a:srgbClr val="4682B4"/>
              </a:solidFill>
            </a:ln>
          </c:spPr>
          <c:invertIfNegative val="1"/>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Manglende oppdrag</c:v>
                </c:pt>
                <c:pt idx="1">
                  <c:v>Reforhandling av kontrakter</c:v>
                </c:pt>
                <c:pt idx="2">
                  <c:v>Svikt i oljebransjen</c:v>
                </c:pt>
                <c:pt idx="3">
                  <c:v>Tilgang på kapital</c:v>
                </c:pt>
                <c:pt idx="4">
                  <c:v>Beholde konkurransekraft</c:v>
                </c:pt>
                <c:pt idx="5">
                  <c:v>Økt konkurranse fra internasjonale aktører</c:v>
                </c:pt>
              </c:strCache>
            </c:strRef>
          </c:cat>
          <c:val>
            <c:numRef>
              <c:f>Sheet1!$B$2:$B$7</c:f>
              <c:numCache>
                <c:formatCode>0.00</c:formatCode>
                <c:ptCount val="6"/>
                <c:pt idx="0">
                  <c:v>3.7890999999999999</c:v>
                </c:pt>
                <c:pt idx="1">
                  <c:v>2.9226000000000001</c:v>
                </c:pt>
                <c:pt idx="2">
                  <c:v>3.8588</c:v>
                </c:pt>
                <c:pt idx="3">
                  <c:v>2.4746000000000001</c:v>
                </c:pt>
                <c:pt idx="4">
                  <c:v>3.0562999999999998</c:v>
                </c:pt>
                <c:pt idx="5">
                  <c:v>2.4542999999999999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Manglende oppdrag</c:v>
                </c:pt>
                <c:pt idx="1">
                  <c:v>Reforhandling av kontrakter</c:v>
                </c:pt>
                <c:pt idx="2">
                  <c:v>Svikt i oljebransjen</c:v>
                </c:pt>
                <c:pt idx="3">
                  <c:v>Tilgang på kapital</c:v>
                </c:pt>
                <c:pt idx="4">
                  <c:v>Beholde konkurransekraft</c:v>
                </c:pt>
                <c:pt idx="5">
                  <c:v>Økt konkurranse fra internasjonale aktører</c:v>
                </c:pt>
              </c:strCache>
            </c:strRef>
          </c:cat>
          <c:val>
            <c:numRef>
              <c:f>Sheet1!$C$2:$C$7</c:f>
              <c:numCache>
                <c:formatCode>0.00</c:formatCode>
                <c:ptCount val="6"/>
                <c:pt idx="0">
                  <c:v>3.6126</c:v>
                </c:pt>
                <c:pt idx="1">
                  <c:v>3</c:v>
                </c:pt>
                <c:pt idx="2">
                  <c:v>3.8090999999999999</c:v>
                </c:pt>
                <c:pt idx="3">
                  <c:v>2.4679000000000002</c:v>
                </c:pt>
                <c:pt idx="4">
                  <c:v>2.9182000000000001</c:v>
                </c:pt>
                <c:pt idx="5">
                  <c:v>2.3925000000000001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Manglende oppdrag</c:v>
                </c:pt>
                <c:pt idx="1">
                  <c:v>Reforhandling av kontrakter</c:v>
                </c:pt>
                <c:pt idx="2">
                  <c:v>Svikt i oljebransjen</c:v>
                </c:pt>
                <c:pt idx="3">
                  <c:v>Tilgang på kapital</c:v>
                </c:pt>
                <c:pt idx="4">
                  <c:v>Beholde konkurransekraft</c:v>
                </c:pt>
                <c:pt idx="5">
                  <c:v>Økt konkurranse fra internasjonale aktører</c:v>
                </c:pt>
              </c:strCache>
            </c:strRef>
          </c:cat>
          <c:val>
            <c:numRef>
              <c:f>Sheet1!$D$2:$D$7</c:f>
              <c:numCache>
                <c:formatCode>0.00</c:formatCode>
                <c:ptCount val="6"/>
                <c:pt idx="0">
                  <c:v>3.4388999999999998</c:v>
                </c:pt>
                <c:pt idx="1">
                  <c:v>2.7919</c:v>
                </c:pt>
                <c:pt idx="2">
                  <c:v>3.5215999999999998</c:v>
                </c:pt>
                <c:pt idx="3">
                  <c:v>2.4247000000000001</c:v>
                </c:pt>
                <c:pt idx="4">
                  <c:v>3.1873</c:v>
                </c:pt>
                <c:pt idx="5">
                  <c:v>2.5914000000000001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Manglende oppdrag</c:v>
                </c:pt>
                <c:pt idx="1">
                  <c:v>Reforhandling av kontrakter</c:v>
                </c:pt>
                <c:pt idx="2">
                  <c:v>Svikt i oljebransjen</c:v>
                </c:pt>
                <c:pt idx="3">
                  <c:v>Tilgang på kapital</c:v>
                </c:pt>
                <c:pt idx="4">
                  <c:v>Beholde konkurransekraft</c:v>
                </c:pt>
                <c:pt idx="5">
                  <c:v>Økt konkurranse fra internasjonale aktører</c:v>
                </c:pt>
              </c:strCache>
            </c:strRef>
          </c:cat>
          <c:val>
            <c:numRef>
              <c:f>Sheet1!$E$2:$E$7</c:f>
              <c:numCache>
                <c:formatCode>0.00</c:formatCode>
                <c:ptCount val="6"/>
                <c:pt idx="0">
                  <c:v>3.9698000000000002</c:v>
                </c:pt>
                <c:pt idx="1">
                  <c:v>3.0287999999999999</c:v>
                </c:pt>
                <c:pt idx="2">
                  <c:v>4.0606999999999998</c:v>
                </c:pt>
                <c:pt idx="3">
                  <c:v>2.5114000000000001</c:v>
                </c:pt>
                <c:pt idx="4">
                  <c:v>2.9943</c:v>
                </c:pt>
                <c:pt idx="5">
                  <c:v>2.3603000000000001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Manglende oppdrag</c:v>
                </c:pt>
                <c:pt idx="1">
                  <c:v>Reforhandling av kontrakter</c:v>
                </c:pt>
                <c:pt idx="2">
                  <c:v>Svikt i oljebransjen</c:v>
                </c:pt>
                <c:pt idx="3">
                  <c:v>Tilgang på kapital</c:v>
                </c:pt>
                <c:pt idx="4">
                  <c:v>Beholde konkurransekraft</c:v>
                </c:pt>
                <c:pt idx="5">
                  <c:v>Økt konkurranse fra internasjonale aktører</c:v>
                </c:pt>
              </c:strCache>
            </c:strRef>
          </c:cat>
          <c:val>
            <c:numRef>
              <c:f>Sheet1!$F$2:$F$7</c:f>
              <c:numCache>
                <c:formatCode>0.00</c:formatCode>
                <c:ptCount val="6"/>
                <c:pt idx="0">
                  <c:v>4.2069000000000001</c:v>
                </c:pt>
                <c:pt idx="1">
                  <c:v>2.5926</c:v>
                </c:pt>
                <c:pt idx="2">
                  <c:v>4.1786000000000003</c:v>
                </c:pt>
                <c:pt idx="3">
                  <c:v>2.0333000000000001</c:v>
                </c:pt>
                <c:pt idx="4">
                  <c:v>2.6897000000000002</c:v>
                </c:pt>
                <c:pt idx="5">
                  <c:v>2.2332999999999998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251933672"/>
        <c:axId val="251928968"/>
      </c:barChart>
      <c:valAx>
        <c:axId val="251928968"/>
        <c:scaling>
          <c:orientation val="minMax"/>
          <c:max val="6"/>
          <c:min val="0"/>
        </c:scaling>
        <c:delete val="0"/>
        <c:axPos val="b"/>
        <c:majorGridlines>
          <c:spPr>
            <a:ln w="12700" cmpd="sng">
              <a:solidFill>
                <a:srgbClr val="D3D3D3"/>
              </a:solidFill>
              <a:prstDash val="solid"/>
            </a:ln>
          </c:spPr>
        </c:majorGridlines>
        <c:title>
          <c:tx>
            <c:rich>
              <a:bodyPr/>
              <a:lstStyle/>
              <a:p>
                <a:pPr>
                  <a:defRPr sz="1000"/>
                </a:pPr>
                <a:r>
                  <a:t>Gjennomsnitt</a:t>
                </a:r>
              </a:p>
            </c:rich>
          </c:tx>
          <c:overlay val="0"/>
        </c:title>
        <c:numFmt formatCode="General" sourceLinked="0"/>
        <c:majorTickMark val="cross"/>
        <c:minorTickMark val="cross"/>
        <c:tickLblPos val="nextTo"/>
        <c:spPr>
          <a:ln>
            <a:noFill/>
          </a:ln>
        </c:spPr>
        <c:txPr>
          <a:bodyPr/>
          <a:lstStyle/>
          <a:p>
            <a:pPr>
              <a:defRPr sz="1000"/>
            </a:pPr>
            <a:endParaRPr lang="nb-NO"/>
          </a:p>
        </c:txPr>
        <c:crossAx val="251933672"/>
        <c:crosses val="max"/>
        <c:crossBetween val="between"/>
        <c:majorUnit val="1"/>
      </c:valAx>
      <c:catAx>
        <c:axId val="251933672"/>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251928968"/>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Manglende oppdrag</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16.595289079229122</c:v>
                </c:pt>
                <c:pt idx="1">
                  <c:v>13.490364025695932</c:v>
                </c:pt>
                <c:pt idx="2">
                  <c:v>13.062098501070663</c:v>
                </c:pt>
                <c:pt idx="3">
                  <c:v>12.955032119914346</c:v>
                </c:pt>
                <c:pt idx="4">
                  <c:v>19.057815845824411</c:v>
                </c:pt>
                <c:pt idx="5">
                  <c:v>24.839400428265524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14.414414414414415</c:v>
                </c:pt>
                <c:pt idx="1">
                  <c:v>17.117117117117118</c:v>
                </c:pt>
                <c:pt idx="2">
                  <c:v>16.216216216216218</c:v>
                </c:pt>
                <c:pt idx="3">
                  <c:v>17.117117117117118</c:v>
                </c:pt>
                <c:pt idx="4">
                  <c:v>15.315315315315315</c:v>
                </c:pt>
                <c:pt idx="5">
                  <c:v>19.81981981981982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19.801980198019802</c:v>
                </c:pt>
                <c:pt idx="1">
                  <c:v>14.851485148514852</c:v>
                </c:pt>
                <c:pt idx="2">
                  <c:v>17.491749174917491</c:v>
                </c:pt>
                <c:pt idx="3">
                  <c:v>13.861386138613861</c:v>
                </c:pt>
                <c:pt idx="4">
                  <c:v>17.491749174917491</c:v>
                </c:pt>
                <c:pt idx="5">
                  <c:v>16.501650165016503</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15.689981096408317</c:v>
                </c:pt>
                <c:pt idx="1">
                  <c:v>12.287334593572778</c:v>
                </c:pt>
                <c:pt idx="2">
                  <c:v>10.207939508506616</c:v>
                </c:pt>
                <c:pt idx="3">
                  <c:v>12.098298676748582</c:v>
                </c:pt>
                <c:pt idx="4">
                  <c:v>20.604914933837428</c:v>
                </c:pt>
                <c:pt idx="5">
                  <c:v>29.111531190926275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20.689655172413794</c:v>
                </c:pt>
                <c:pt idx="1">
                  <c:v>0</c:v>
                </c:pt>
                <c:pt idx="2">
                  <c:v>6.8965517241379306</c:v>
                </c:pt>
                <c:pt idx="3">
                  <c:v>17.241379310344829</c:v>
                </c:pt>
                <c:pt idx="4">
                  <c:v>20.689655172413794</c:v>
                </c:pt>
                <c:pt idx="5">
                  <c:v>34.482758620689658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298751984"/>
        <c:axId val="298746496"/>
      </c:barChart>
      <c:valAx>
        <c:axId val="298746496"/>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298751984"/>
        <c:crosses val="max"/>
        <c:crossBetween val="between"/>
        <c:dispUnits>
          <c:builtInUnit val="hundreds"/>
        </c:dispUnits>
      </c:valAx>
      <c:catAx>
        <c:axId val="298751984"/>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298746496"/>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Reforhandling av kontrakter</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25.517993456924756</c:v>
                </c:pt>
                <c:pt idx="1">
                  <c:v>19.956379498364232</c:v>
                </c:pt>
                <c:pt idx="2">
                  <c:v>17.666303162486368</c:v>
                </c:pt>
                <c:pt idx="3">
                  <c:v>16.575790621592148</c:v>
                </c:pt>
                <c:pt idx="4">
                  <c:v>14.176663031624864</c:v>
                </c:pt>
                <c:pt idx="5">
                  <c:v>6.106870229007634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21.100917431192659</c:v>
                </c:pt>
                <c:pt idx="1">
                  <c:v>20.183486238532112</c:v>
                </c:pt>
                <c:pt idx="2">
                  <c:v>22.01834862385321</c:v>
                </c:pt>
                <c:pt idx="3">
                  <c:v>18.348623853211009</c:v>
                </c:pt>
                <c:pt idx="4">
                  <c:v>11.009174311926605</c:v>
                </c:pt>
                <c:pt idx="5">
                  <c:v>7.3394495412844041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30.872483221476511</c:v>
                </c:pt>
                <c:pt idx="1">
                  <c:v>17.449664429530202</c:v>
                </c:pt>
                <c:pt idx="2">
                  <c:v>17.114093959731544</c:v>
                </c:pt>
                <c:pt idx="3">
                  <c:v>16.44295302013423</c:v>
                </c:pt>
                <c:pt idx="4">
                  <c:v>12.416107382550335</c:v>
                </c:pt>
                <c:pt idx="5">
                  <c:v>5.7046979865771812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23.032629558541267</c:v>
                </c:pt>
                <c:pt idx="1">
                  <c:v>20.537428023032628</c:v>
                </c:pt>
                <c:pt idx="2">
                  <c:v>17.08253358925144</c:v>
                </c:pt>
                <c:pt idx="3">
                  <c:v>16.506717850287909</c:v>
                </c:pt>
                <c:pt idx="4">
                  <c:v>15.547024952015356</c:v>
                </c:pt>
                <c:pt idx="5">
                  <c:v>7.2936660268714011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29.62962962962963</c:v>
                </c:pt>
                <c:pt idx="1">
                  <c:v>18.518518518518519</c:v>
                </c:pt>
                <c:pt idx="2">
                  <c:v>25.925925925925927</c:v>
                </c:pt>
                <c:pt idx="3">
                  <c:v>14.814814814814815</c:v>
                </c:pt>
                <c:pt idx="4">
                  <c:v>11.111111111111111</c:v>
                </c:pt>
                <c:pt idx="5">
                  <c:v>0</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298748848"/>
        <c:axId val="298751592"/>
      </c:barChart>
      <c:valAx>
        <c:axId val="298751592"/>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298748848"/>
        <c:crosses val="max"/>
        <c:crossBetween val="between"/>
        <c:dispUnits>
          <c:builtInUnit val="hundreds"/>
        </c:dispUnits>
      </c:valAx>
      <c:catAx>
        <c:axId val="298748848"/>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298751592"/>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Svikt i oljebransjen</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16.487068965517242</c:v>
                </c:pt>
                <c:pt idx="1">
                  <c:v>10.237068965517242</c:v>
                </c:pt>
                <c:pt idx="2">
                  <c:v>14.762931034482758</c:v>
                </c:pt>
                <c:pt idx="3">
                  <c:v>12.823275862068966</c:v>
                </c:pt>
                <c:pt idx="4">
                  <c:v>20.797413793103448</c:v>
                </c:pt>
                <c:pt idx="5">
                  <c:v>24.892241379310345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16.363636363636363</c:v>
                </c:pt>
                <c:pt idx="1">
                  <c:v>10</c:v>
                </c:pt>
                <c:pt idx="2">
                  <c:v>11.818181818181818</c:v>
                </c:pt>
                <c:pt idx="3">
                  <c:v>19.09090909090909</c:v>
                </c:pt>
                <c:pt idx="4">
                  <c:v>23.636363636363637</c:v>
                </c:pt>
                <c:pt idx="5">
                  <c:v>19.09090909090909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19.933554817275748</c:v>
                </c:pt>
                <c:pt idx="1">
                  <c:v>11.627906976744185</c:v>
                </c:pt>
                <c:pt idx="2">
                  <c:v>18.272425249169434</c:v>
                </c:pt>
                <c:pt idx="3">
                  <c:v>15.282392026578073</c:v>
                </c:pt>
                <c:pt idx="4">
                  <c:v>16.279069767441861</c:v>
                </c:pt>
                <c:pt idx="5">
                  <c:v>18.604651162790699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14.041745730550284</c:v>
                </c:pt>
                <c:pt idx="1">
                  <c:v>9.67741935483871</c:v>
                </c:pt>
                <c:pt idx="2">
                  <c:v>12.903225806451612</c:v>
                </c:pt>
                <c:pt idx="3">
                  <c:v>11.764705882352942</c:v>
                </c:pt>
                <c:pt idx="4">
                  <c:v>22.770398481973434</c:v>
                </c:pt>
                <c:pt idx="5">
                  <c:v>28.842504743833018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21.428571428571427</c:v>
                </c:pt>
                <c:pt idx="1">
                  <c:v>0</c:v>
                </c:pt>
                <c:pt idx="2">
                  <c:v>7.1428571428571432</c:v>
                </c:pt>
                <c:pt idx="3">
                  <c:v>17.857142857142858</c:v>
                </c:pt>
                <c:pt idx="4">
                  <c:v>17.857142857142858</c:v>
                </c:pt>
                <c:pt idx="5">
                  <c:v>35.714285714285715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298745712"/>
        <c:axId val="298750808"/>
      </c:barChart>
      <c:valAx>
        <c:axId val="298750808"/>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298745712"/>
        <c:crosses val="max"/>
        <c:crossBetween val="between"/>
        <c:dispUnits>
          <c:builtInUnit val="hundreds"/>
        </c:dispUnits>
      </c:valAx>
      <c:catAx>
        <c:axId val="298745712"/>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298750808"/>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Tilgang på kapital</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35.675675675675677</c:v>
                </c:pt>
                <c:pt idx="1">
                  <c:v>23.027027027027028</c:v>
                </c:pt>
                <c:pt idx="2">
                  <c:v>16.648648648648649</c:v>
                </c:pt>
                <c:pt idx="3">
                  <c:v>12.324324324324325</c:v>
                </c:pt>
                <c:pt idx="4">
                  <c:v>7.4594594594594597</c:v>
                </c:pt>
                <c:pt idx="5">
                  <c:v>4.8648648648648649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33.027522935779814</c:v>
                </c:pt>
                <c:pt idx="1">
                  <c:v>25.688073394495412</c:v>
                </c:pt>
                <c:pt idx="2">
                  <c:v>18.348623853211009</c:v>
                </c:pt>
                <c:pt idx="3">
                  <c:v>11.009174311926605</c:v>
                </c:pt>
                <c:pt idx="4">
                  <c:v>8.2568807339449535</c:v>
                </c:pt>
                <c:pt idx="5">
                  <c:v>3.669724770642202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35.451505016722408</c:v>
                </c:pt>
                <c:pt idx="1">
                  <c:v>26.421404682274247</c:v>
                </c:pt>
                <c:pt idx="2">
                  <c:v>14.381270903010034</c:v>
                </c:pt>
                <c:pt idx="3">
                  <c:v>12.374581939799331</c:v>
                </c:pt>
                <c:pt idx="4">
                  <c:v>6.6889632107023411</c:v>
                </c:pt>
                <c:pt idx="5">
                  <c:v>4.6822742474916392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36.50190114068441</c:v>
                </c:pt>
                <c:pt idx="1">
                  <c:v>20.15209125475285</c:v>
                </c:pt>
                <c:pt idx="2">
                  <c:v>17.300380228136881</c:v>
                </c:pt>
                <c:pt idx="3">
                  <c:v>13.117870722433461</c:v>
                </c:pt>
                <c:pt idx="4">
                  <c:v>7.6045627376425857</c:v>
                </c:pt>
                <c:pt idx="5">
                  <c:v>5.3231939163498101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43.333333333333336</c:v>
                </c:pt>
                <c:pt idx="1">
                  <c:v>33.333333333333336</c:v>
                </c:pt>
                <c:pt idx="2">
                  <c:v>10</c:v>
                </c:pt>
                <c:pt idx="3">
                  <c:v>6.666666666666667</c:v>
                </c:pt>
                <c:pt idx="4">
                  <c:v>3.3333333333333335</c:v>
                </c:pt>
                <c:pt idx="5">
                  <c:v>3.3333333333333335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298749240"/>
        <c:axId val="298751200"/>
      </c:barChart>
      <c:valAx>
        <c:axId val="298751200"/>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298749240"/>
        <c:crosses val="max"/>
        <c:crossBetween val="between"/>
        <c:dispUnits>
          <c:builtInUnit val="hundreds"/>
        </c:dispUnits>
      </c:valAx>
      <c:catAx>
        <c:axId val="298749240"/>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298751200"/>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Beholde konkurransekraft</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18.743228602383532</c:v>
                </c:pt>
                <c:pt idx="1">
                  <c:v>20.043336944745395</c:v>
                </c:pt>
                <c:pt idx="2">
                  <c:v>21.993499458288191</c:v>
                </c:pt>
                <c:pt idx="3">
                  <c:v>20.693391115926328</c:v>
                </c:pt>
                <c:pt idx="4">
                  <c:v>13.109425785482124</c:v>
                </c:pt>
                <c:pt idx="5">
                  <c:v>5.4171180931744312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20</c:v>
                </c:pt>
                <c:pt idx="1">
                  <c:v>23.636363636363637</c:v>
                </c:pt>
                <c:pt idx="2">
                  <c:v>21.818181818181817</c:v>
                </c:pt>
                <c:pt idx="3">
                  <c:v>18.181818181818183</c:v>
                </c:pt>
                <c:pt idx="4">
                  <c:v>11.818181818181818</c:v>
                </c:pt>
                <c:pt idx="5">
                  <c:v>4.5454545454545459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14.381270903010034</c:v>
                </c:pt>
                <c:pt idx="1">
                  <c:v>21.070234113712374</c:v>
                </c:pt>
                <c:pt idx="2">
                  <c:v>21.404682274247492</c:v>
                </c:pt>
                <c:pt idx="3">
                  <c:v>22.742474916387959</c:v>
                </c:pt>
                <c:pt idx="4">
                  <c:v>15.384615384615385</c:v>
                </c:pt>
                <c:pt idx="5">
                  <c:v>5.0167224080267561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22.179732313575524</c:v>
                </c:pt>
                <c:pt idx="1">
                  <c:v>18.164435946462714</c:v>
                </c:pt>
                <c:pt idx="2">
                  <c:v>21.797323135755256</c:v>
                </c:pt>
                <c:pt idx="3">
                  <c:v>19.502868068833653</c:v>
                </c:pt>
                <c:pt idx="4">
                  <c:v>12.619502868068833</c:v>
                </c:pt>
                <c:pt idx="5">
                  <c:v>5.736137667304015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27.586206896551722</c:v>
                </c:pt>
                <c:pt idx="1">
                  <c:v>24.137931034482758</c:v>
                </c:pt>
                <c:pt idx="2">
                  <c:v>20.689655172413794</c:v>
                </c:pt>
                <c:pt idx="3">
                  <c:v>17.241379310344829</c:v>
                </c:pt>
                <c:pt idx="4">
                  <c:v>0</c:v>
                </c:pt>
                <c:pt idx="5">
                  <c:v>10.344827586206897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298749632"/>
        <c:axId val="298746104"/>
      </c:barChart>
      <c:valAx>
        <c:axId val="298746104"/>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298749632"/>
        <c:crosses val="max"/>
        <c:crossBetween val="between"/>
        <c:dispUnits>
          <c:builtInUnit val="hundreds"/>
        </c:dispUnits>
      </c:valAx>
      <c:catAx>
        <c:axId val="298749632"/>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298746104"/>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Økt konkurranse fra internasjonale aktører</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36.847826086956523</c:v>
                </c:pt>
                <c:pt idx="1">
                  <c:v>22.608695652173914</c:v>
                </c:pt>
                <c:pt idx="2">
                  <c:v>15.652173913043478</c:v>
                </c:pt>
                <c:pt idx="3">
                  <c:v>12.5</c:v>
                </c:pt>
                <c:pt idx="4">
                  <c:v>7.9347826086956523</c:v>
                </c:pt>
                <c:pt idx="5">
                  <c:v>4.4565217391304346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42.056074766355138</c:v>
                </c:pt>
                <c:pt idx="1">
                  <c:v>19.626168224299064</c:v>
                </c:pt>
                <c:pt idx="2">
                  <c:v>15.88785046728972</c:v>
                </c:pt>
                <c:pt idx="3">
                  <c:v>5.6074766355140184</c:v>
                </c:pt>
                <c:pt idx="4">
                  <c:v>13.084112149532711</c:v>
                </c:pt>
                <c:pt idx="5">
                  <c:v>3.7383177570093458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28.903654485049834</c:v>
                </c:pt>
                <c:pt idx="1">
                  <c:v>24.916943521594686</c:v>
                </c:pt>
                <c:pt idx="2">
                  <c:v>19.601328903654483</c:v>
                </c:pt>
                <c:pt idx="3">
                  <c:v>14.950166112956811</c:v>
                </c:pt>
                <c:pt idx="4">
                  <c:v>7.9734219269102988</c:v>
                </c:pt>
                <c:pt idx="5">
                  <c:v>3.654485049833887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40.462427745664741</c:v>
                </c:pt>
                <c:pt idx="1">
                  <c:v>22.543352601156069</c:v>
                </c:pt>
                <c:pt idx="2">
                  <c:v>13.294797687861271</c:v>
                </c:pt>
                <c:pt idx="3">
                  <c:v>12.138728323699421</c:v>
                </c:pt>
                <c:pt idx="4">
                  <c:v>7.3217726396917149</c:v>
                </c:pt>
                <c:pt idx="5">
                  <c:v>4.2389210019267827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53.333333333333336</c:v>
                </c:pt>
                <c:pt idx="1">
                  <c:v>16.666666666666668</c:v>
                </c:pt>
                <c:pt idx="2">
                  <c:v>10</c:v>
                </c:pt>
                <c:pt idx="3">
                  <c:v>6.666666666666667</c:v>
                </c:pt>
                <c:pt idx="4">
                  <c:v>0</c:v>
                </c:pt>
                <c:pt idx="5">
                  <c:v>13.333333333333334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298750024"/>
        <c:axId val="298747672"/>
      </c:barChart>
      <c:valAx>
        <c:axId val="298747672"/>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298750024"/>
        <c:crosses val="max"/>
        <c:crossBetween val="between"/>
        <c:dispUnits>
          <c:builtInUnit val="hundreds"/>
        </c:dispUnits>
      </c:valAx>
      <c:catAx>
        <c:axId val="298750024"/>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298747672"/>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I hvilken grad er følgende skatter/avgifter utfordrende for din bedrift? Vurder dem fra 1 (lite utfordende) til 6 (meget utfordrende)</c:v>
                </c:pt>
              </c:strCache>
            </c:strRef>
          </c:tx>
          <c:spPr>
            <a:solidFill>
              <a:srgbClr val="4682B4"/>
            </a:solidFill>
            <a:ln>
              <a:solidFill>
                <a:srgbClr val="4682B4"/>
              </a:solidFill>
            </a:ln>
          </c:spPr>
          <c:invertIfNegative val="1"/>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Selskapsskatt</c:v>
                </c:pt>
                <c:pt idx="1">
                  <c:v>Formueskatt</c:v>
                </c:pt>
                <c:pt idx="2">
                  <c:v>Arbeidsgiveravgift</c:v>
                </c:pt>
                <c:pt idx="3">
                  <c:v>Merverdiavgift</c:v>
                </c:pt>
                <c:pt idx="4">
                  <c:v>Eiendomsskatt</c:v>
                </c:pt>
                <c:pt idx="5">
                  <c:v>Bompenger</c:v>
                </c:pt>
              </c:strCache>
            </c:strRef>
          </c:cat>
          <c:val>
            <c:numRef>
              <c:f>Sheet1!$B$2:$B$7</c:f>
              <c:numCache>
                <c:formatCode>0.00</c:formatCode>
                <c:ptCount val="6"/>
                <c:pt idx="0">
                  <c:v>2.9121999999999999</c:v>
                </c:pt>
                <c:pt idx="1">
                  <c:v>2.7321</c:v>
                </c:pt>
                <c:pt idx="2">
                  <c:v>3.2776999999999998</c:v>
                </c:pt>
                <c:pt idx="3">
                  <c:v>2.8121999999999998</c:v>
                </c:pt>
                <c:pt idx="4">
                  <c:v>2.3938999999999999</c:v>
                </c:pt>
                <c:pt idx="5">
                  <c:v>2.7951999999999999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Selskapsskatt</c:v>
                </c:pt>
                <c:pt idx="1">
                  <c:v>Formueskatt</c:v>
                </c:pt>
                <c:pt idx="2">
                  <c:v>Arbeidsgiveravgift</c:v>
                </c:pt>
                <c:pt idx="3">
                  <c:v>Merverdiavgift</c:v>
                </c:pt>
                <c:pt idx="4">
                  <c:v>Eiendomsskatt</c:v>
                </c:pt>
                <c:pt idx="5">
                  <c:v>Bompenger</c:v>
                </c:pt>
              </c:strCache>
            </c:strRef>
          </c:cat>
          <c:val>
            <c:numRef>
              <c:f>Sheet1!$C$2:$C$7</c:f>
              <c:numCache>
                <c:formatCode>0.00</c:formatCode>
                <c:ptCount val="6"/>
                <c:pt idx="0">
                  <c:v>2.9352</c:v>
                </c:pt>
                <c:pt idx="1">
                  <c:v>2.7477</c:v>
                </c:pt>
                <c:pt idx="2">
                  <c:v>3.2593000000000001</c:v>
                </c:pt>
                <c:pt idx="3">
                  <c:v>2.7850000000000001</c:v>
                </c:pt>
                <c:pt idx="4">
                  <c:v>2.7103000000000002</c:v>
                </c:pt>
                <c:pt idx="5">
                  <c:v>2.6758999999999999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Selskapsskatt</c:v>
                </c:pt>
                <c:pt idx="1">
                  <c:v>Formueskatt</c:v>
                </c:pt>
                <c:pt idx="2">
                  <c:v>Arbeidsgiveravgift</c:v>
                </c:pt>
                <c:pt idx="3">
                  <c:v>Merverdiavgift</c:v>
                </c:pt>
                <c:pt idx="4">
                  <c:v>Eiendomsskatt</c:v>
                </c:pt>
                <c:pt idx="5">
                  <c:v>Bompenger</c:v>
                </c:pt>
              </c:strCache>
            </c:strRef>
          </c:cat>
          <c:val>
            <c:numRef>
              <c:f>Sheet1!$D$2:$D$7</c:f>
              <c:numCache>
                <c:formatCode>0.00</c:formatCode>
                <c:ptCount val="6"/>
                <c:pt idx="0">
                  <c:v>2.8721000000000001</c:v>
                </c:pt>
                <c:pt idx="1">
                  <c:v>2.8552</c:v>
                </c:pt>
                <c:pt idx="2">
                  <c:v>3.2989999999999999</c:v>
                </c:pt>
                <c:pt idx="3">
                  <c:v>2.8746</c:v>
                </c:pt>
                <c:pt idx="4">
                  <c:v>2.4169</c:v>
                </c:pt>
                <c:pt idx="5">
                  <c:v>3.097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Selskapsskatt</c:v>
                </c:pt>
                <c:pt idx="1">
                  <c:v>Formueskatt</c:v>
                </c:pt>
                <c:pt idx="2">
                  <c:v>Arbeidsgiveravgift</c:v>
                </c:pt>
                <c:pt idx="3">
                  <c:v>Merverdiavgift</c:v>
                </c:pt>
                <c:pt idx="4">
                  <c:v>Eiendomsskatt</c:v>
                </c:pt>
                <c:pt idx="5">
                  <c:v>Bompenger</c:v>
                </c:pt>
              </c:strCache>
            </c:strRef>
          </c:cat>
          <c:val>
            <c:numRef>
              <c:f>Sheet1!$E$2:$E$7</c:f>
              <c:numCache>
                <c:formatCode>0.00</c:formatCode>
                <c:ptCount val="6"/>
                <c:pt idx="0">
                  <c:v>2.8864000000000001</c:v>
                </c:pt>
                <c:pt idx="1">
                  <c:v>2.6438999999999999</c:v>
                </c:pt>
                <c:pt idx="2">
                  <c:v>3.1509</c:v>
                </c:pt>
                <c:pt idx="3">
                  <c:v>2.7042000000000002</c:v>
                </c:pt>
                <c:pt idx="4">
                  <c:v>2.2705000000000002</c:v>
                </c:pt>
                <c:pt idx="5">
                  <c:v>2.64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Selskapsskatt</c:v>
                </c:pt>
                <c:pt idx="1">
                  <c:v>Formueskatt</c:v>
                </c:pt>
                <c:pt idx="2">
                  <c:v>Arbeidsgiveravgift</c:v>
                </c:pt>
                <c:pt idx="3">
                  <c:v>Merverdiavgift</c:v>
                </c:pt>
                <c:pt idx="4">
                  <c:v>Eiendomsskatt</c:v>
                </c:pt>
                <c:pt idx="5">
                  <c:v>Bompenger</c:v>
                </c:pt>
              </c:strCache>
            </c:strRef>
          </c:cat>
          <c:val>
            <c:numRef>
              <c:f>Sheet1!$F$2:$F$7</c:f>
              <c:numCache>
                <c:formatCode>0.00</c:formatCode>
                <c:ptCount val="6"/>
                <c:pt idx="0">
                  <c:v>2.7332999999999998</c:v>
                </c:pt>
                <c:pt idx="1">
                  <c:v>2.5667</c:v>
                </c:pt>
                <c:pt idx="2">
                  <c:v>3.3666999999999998</c:v>
                </c:pt>
                <c:pt idx="3">
                  <c:v>2.9333</c:v>
                </c:pt>
                <c:pt idx="4">
                  <c:v>3.1333000000000002</c:v>
                </c:pt>
                <c:pt idx="5">
                  <c:v>2.9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298745320"/>
        <c:axId val="298750416"/>
      </c:barChart>
      <c:valAx>
        <c:axId val="298750416"/>
        <c:scaling>
          <c:orientation val="minMax"/>
          <c:max val="6"/>
          <c:min val="0"/>
        </c:scaling>
        <c:delete val="0"/>
        <c:axPos val="b"/>
        <c:majorGridlines>
          <c:spPr>
            <a:ln w="12700" cmpd="sng">
              <a:solidFill>
                <a:srgbClr val="D3D3D3"/>
              </a:solidFill>
              <a:prstDash val="solid"/>
            </a:ln>
          </c:spPr>
        </c:majorGridlines>
        <c:title>
          <c:tx>
            <c:rich>
              <a:bodyPr/>
              <a:lstStyle/>
              <a:p>
                <a:pPr>
                  <a:defRPr sz="1000"/>
                </a:pPr>
                <a:r>
                  <a:rPr lang="nb-NO"/>
                  <a:t>Gjennomsnitt</a:t>
                </a:r>
              </a:p>
            </c:rich>
          </c:tx>
          <c:overlay val="0"/>
        </c:title>
        <c:numFmt formatCode="General" sourceLinked="0"/>
        <c:majorTickMark val="cross"/>
        <c:minorTickMark val="cross"/>
        <c:tickLblPos val="nextTo"/>
        <c:spPr>
          <a:ln>
            <a:noFill/>
          </a:ln>
        </c:spPr>
        <c:txPr>
          <a:bodyPr/>
          <a:lstStyle/>
          <a:p>
            <a:pPr>
              <a:defRPr sz="1000"/>
            </a:pPr>
            <a:endParaRPr lang="nb-NO"/>
          </a:p>
        </c:txPr>
        <c:crossAx val="298745320"/>
        <c:crosses val="max"/>
        <c:crossBetween val="between"/>
        <c:majorUnit val="1"/>
      </c:valAx>
      <c:catAx>
        <c:axId val="298745320"/>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298750416"/>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Selskapsskatt</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28.494041170097507</c:v>
                </c:pt>
                <c:pt idx="1">
                  <c:v>14.301191765980498</c:v>
                </c:pt>
                <c:pt idx="2">
                  <c:v>21.235102925243769</c:v>
                </c:pt>
                <c:pt idx="3">
                  <c:v>16.251354279523294</c:v>
                </c:pt>
                <c:pt idx="4">
                  <c:v>12.892741061755146</c:v>
                </c:pt>
                <c:pt idx="5">
                  <c:v>6.8255687973997832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25</c:v>
                </c:pt>
                <c:pt idx="1">
                  <c:v>15.74074074074074</c:v>
                </c:pt>
                <c:pt idx="2">
                  <c:v>24.074074074074073</c:v>
                </c:pt>
                <c:pt idx="3">
                  <c:v>17.592592592592592</c:v>
                </c:pt>
                <c:pt idx="4">
                  <c:v>11.111111111111111</c:v>
                </c:pt>
                <c:pt idx="5">
                  <c:v>6.4814814814814818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28.282828282828284</c:v>
                </c:pt>
                <c:pt idx="1">
                  <c:v>16.498316498316498</c:v>
                </c:pt>
                <c:pt idx="2">
                  <c:v>20.875420875420875</c:v>
                </c:pt>
                <c:pt idx="3">
                  <c:v>16.161616161616163</c:v>
                </c:pt>
                <c:pt idx="4">
                  <c:v>10.437710437710438</c:v>
                </c:pt>
                <c:pt idx="5">
                  <c:v>7.7441077441077439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29.356060606060606</c:v>
                </c:pt>
                <c:pt idx="1">
                  <c:v>14.204545454545455</c:v>
                </c:pt>
                <c:pt idx="2">
                  <c:v>20.454545454545453</c:v>
                </c:pt>
                <c:pt idx="3">
                  <c:v>16.098484848484848</c:v>
                </c:pt>
                <c:pt idx="4">
                  <c:v>14.204545454545455</c:v>
                </c:pt>
                <c:pt idx="5">
                  <c:v>5.6818181818181817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36.666666666666664</c:v>
                </c:pt>
                <c:pt idx="1">
                  <c:v>13.333333333333334</c:v>
                </c:pt>
                <c:pt idx="2">
                  <c:v>23.333333333333332</c:v>
                </c:pt>
                <c:pt idx="3">
                  <c:v>6.666666666666667</c:v>
                </c:pt>
                <c:pt idx="4">
                  <c:v>6.666666666666667</c:v>
                </c:pt>
                <c:pt idx="5">
                  <c:v>13.333333333333334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299938680"/>
        <c:axId val="299940248"/>
      </c:barChart>
      <c:valAx>
        <c:axId val="299940248"/>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299938680"/>
        <c:crosses val="max"/>
        <c:crossBetween val="between"/>
        <c:dispUnits>
          <c:builtInUnit val="hundreds"/>
        </c:dispUnits>
      </c:valAx>
      <c:catAx>
        <c:axId val="299938680"/>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299940248"/>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Formueskatt</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37.20173535791757</c:v>
                </c:pt>
                <c:pt idx="1">
                  <c:v>16.485900216919738</c:v>
                </c:pt>
                <c:pt idx="2">
                  <c:v>15.401301518438178</c:v>
                </c:pt>
                <c:pt idx="3">
                  <c:v>9.4360086767895872</c:v>
                </c:pt>
                <c:pt idx="4">
                  <c:v>9.7613882863340571</c:v>
                </c:pt>
                <c:pt idx="5">
                  <c:v>11.713665943600867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40.186915887850468</c:v>
                </c:pt>
                <c:pt idx="1">
                  <c:v>14.018691588785046</c:v>
                </c:pt>
                <c:pt idx="2">
                  <c:v>14.018691588785046</c:v>
                </c:pt>
                <c:pt idx="3">
                  <c:v>8.4112149532710276</c:v>
                </c:pt>
                <c:pt idx="4">
                  <c:v>9.3457943925233646</c:v>
                </c:pt>
                <c:pt idx="5">
                  <c:v>14.018691588785046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34.006734006734007</c:v>
                </c:pt>
                <c:pt idx="1">
                  <c:v>17.845117845117844</c:v>
                </c:pt>
                <c:pt idx="2">
                  <c:v>15.151515151515152</c:v>
                </c:pt>
                <c:pt idx="3">
                  <c:v>8.4175084175084169</c:v>
                </c:pt>
                <c:pt idx="4">
                  <c:v>10.774410774410775</c:v>
                </c:pt>
                <c:pt idx="5">
                  <c:v>13.804713804713804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38.825757575757578</c:v>
                </c:pt>
                <c:pt idx="1">
                  <c:v>16.477272727272727</c:v>
                </c:pt>
                <c:pt idx="2">
                  <c:v>15.151515151515152</c:v>
                </c:pt>
                <c:pt idx="3">
                  <c:v>10.416666666666666</c:v>
                </c:pt>
                <c:pt idx="4">
                  <c:v>9.2803030303030312</c:v>
                </c:pt>
                <c:pt idx="5">
                  <c:v>9.8484848484848477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46.666666666666664</c:v>
                </c:pt>
                <c:pt idx="1">
                  <c:v>13.333333333333334</c:v>
                </c:pt>
                <c:pt idx="2">
                  <c:v>13.333333333333334</c:v>
                </c:pt>
                <c:pt idx="3">
                  <c:v>3.3333333333333335</c:v>
                </c:pt>
                <c:pt idx="4">
                  <c:v>10</c:v>
                </c:pt>
                <c:pt idx="5">
                  <c:v>13.333333333333334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299936328"/>
        <c:axId val="299940640"/>
      </c:barChart>
      <c:valAx>
        <c:axId val="299940640"/>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299936328"/>
        <c:crosses val="max"/>
        <c:crossBetween val="between"/>
        <c:dispUnits>
          <c:builtInUnit val="hundreds"/>
        </c:dispUnits>
      </c:valAx>
      <c:catAx>
        <c:axId val="299936328"/>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299940640"/>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Arbeidsgiveravgift</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19.590958019375673</c:v>
                </c:pt>
                <c:pt idx="1">
                  <c:v>12.16361679224973</c:v>
                </c:pt>
                <c:pt idx="2">
                  <c:v>22.820236813778255</c:v>
                </c:pt>
                <c:pt idx="3">
                  <c:v>21.31324004305705</c:v>
                </c:pt>
                <c:pt idx="4">
                  <c:v>14.531754574811625</c:v>
                </c:pt>
                <c:pt idx="5">
                  <c:v>9.5801937567276649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20.37037037037037</c:v>
                </c:pt>
                <c:pt idx="1">
                  <c:v>7.4074074074074074</c:v>
                </c:pt>
                <c:pt idx="2">
                  <c:v>28.703703703703702</c:v>
                </c:pt>
                <c:pt idx="3">
                  <c:v>20.37037037037037</c:v>
                </c:pt>
                <c:pt idx="4">
                  <c:v>15.74074074074074</c:v>
                </c:pt>
                <c:pt idx="5">
                  <c:v>7.4074074074074074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16.943521594684384</c:v>
                </c:pt>
                <c:pt idx="1">
                  <c:v>15.946843853820598</c:v>
                </c:pt>
                <c:pt idx="2">
                  <c:v>21.262458471760798</c:v>
                </c:pt>
                <c:pt idx="3">
                  <c:v>22.259136212624586</c:v>
                </c:pt>
                <c:pt idx="4">
                  <c:v>13.289036544850498</c:v>
                </c:pt>
                <c:pt idx="5">
                  <c:v>10.299003322259136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23.018867924528301</c:v>
                </c:pt>
                <c:pt idx="1">
                  <c:v>10.754716981132075</c:v>
                </c:pt>
                <c:pt idx="2">
                  <c:v>23.773584905660378</c:v>
                </c:pt>
                <c:pt idx="3">
                  <c:v>20.754716981132077</c:v>
                </c:pt>
                <c:pt idx="4">
                  <c:v>13.962264150943396</c:v>
                </c:pt>
                <c:pt idx="5">
                  <c:v>7.7358490566037732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13.333333333333334</c:v>
                </c:pt>
                <c:pt idx="1">
                  <c:v>13.333333333333334</c:v>
                </c:pt>
                <c:pt idx="2">
                  <c:v>30</c:v>
                </c:pt>
                <c:pt idx="3">
                  <c:v>23.333333333333332</c:v>
                </c:pt>
                <c:pt idx="4">
                  <c:v>6.666666666666667</c:v>
                </c:pt>
                <c:pt idx="5">
                  <c:v>13.333333333333334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299937504"/>
        <c:axId val="299937112"/>
      </c:barChart>
      <c:valAx>
        <c:axId val="299937112"/>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299937504"/>
        <c:crosses val="max"/>
        <c:crossBetween val="between"/>
        <c:dispUnits>
          <c:builtInUnit val="hundreds"/>
        </c:dispUnits>
      </c:valAx>
      <c:catAx>
        <c:axId val="299937504"/>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299937112"/>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Merverdiavgift</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27.729257641921397</c:v>
                </c:pt>
                <c:pt idx="1">
                  <c:v>17.467248908296945</c:v>
                </c:pt>
                <c:pt idx="2">
                  <c:v>23.253275109170307</c:v>
                </c:pt>
                <c:pt idx="3">
                  <c:v>15.174672489082969</c:v>
                </c:pt>
                <c:pt idx="4">
                  <c:v>10.152838427947598</c:v>
                </c:pt>
                <c:pt idx="5">
                  <c:v>6.2227074235807862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32.710280373831779</c:v>
                </c:pt>
                <c:pt idx="1">
                  <c:v>12.149532710280374</c:v>
                </c:pt>
                <c:pt idx="2">
                  <c:v>25.233644859813083</c:v>
                </c:pt>
                <c:pt idx="3">
                  <c:v>11.214953271028037</c:v>
                </c:pt>
                <c:pt idx="4">
                  <c:v>11.214953271028037</c:v>
                </c:pt>
                <c:pt idx="5">
                  <c:v>7.4766355140186915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25.084745762711865</c:v>
                </c:pt>
                <c:pt idx="1">
                  <c:v>19.661016949152543</c:v>
                </c:pt>
                <c:pt idx="2">
                  <c:v>22.033898305084747</c:v>
                </c:pt>
                <c:pt idx="3">
                  <c:v>15.59322033898305</c:v>
                </c:pt>
                <c:pt idx="4">
                  <c:v>11.186440677966102</c:v>
                </c:pt>
                <c:pt idx="5">
                  <c:v>6.4406779661016946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29.389312977099237</c:v>
                </c:pt>
                <c:pt idx="1">
                  <c:v>17.748091603053435</c:v>
                </c:pt>
                <c:pt idx="2">
                  <c:v>24.236641221374047</c:v>
                </c:pt>
                <c:pt idx="3">
                  <c:v>15.076335877862595</c:v>
                </c:pt>
                <c:pt idx="4">
                  <c:v>8.778625954198473</c:v>
                </c:pt>
                <c:pt idx="5">
                  <c:v>4.770992366412214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26.666666666666668</c:v>
                </c:pt>
                <c:pt idx="1">
                  <c:v>13.333333333333334</c:v>
                </c:pt>
                <c:pt idx="2">
                  <c:v>26.666666666666668</c:v>
                </c:pt>
                <c:pt idx="3">
                  <c:v>16.666666666666668</c:v>
                </c:pt>
                <c:pt idx="4">
                  <c:v>6.666666666666667</c:v>
                </c:pt>
                <c:pt idx="5">
                  <c:v>10</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299935152"/>
        <c:axId val="299938288"/>
      </c:barChart>
      <c:valAx>
        <c:axId val="299938288"/>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299935152"/>
        <c:crosses val="max"/>
        <c:crossBetween val="between"/>
        <c:dispUnits>
          <c:builtInUnit val="hundreds"/>
        </c:dispUnits>
      </c:valAx>
      <c:catAx>
        <c:axId val="299935152"/>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299938288"/>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Eiendomsskatt</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42.110990206746465</c:v>
                </c:pt>
                <c:pt idx="1">
                  <c:v>18.498367791077257</c:v>
                </c:pt>
                <c:pt idx="2">
                  <c:v>16.974972796517953</c:v>
                </c:pt>
                <c:pt idx="3">
                  <c:v>8.9227421109902068</c:v>
                </c:pt>
                <c:pt idx="4">
                  <c:v>7.2905331882480962</c:v>
                </c:pt>
                <c:pt idx="5">
                  <c:v>6.2023939064200215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36.44859813084112</c:v>
                </c:pt>
                <c:pt idx="1">
                  <c:v>14.953271028037383</c:v>
                </c:pt>
                <c:pt idx="2">
                  <c:v>17.757009345794394</c:v>
                </c:pt>
                <c:pt idx="3">
                  <c:v>12.149532710280374</c:v>
                </c:pt>
                <c:pt idx="4">
                  <c:v>9.3457943925233646</c:v>
                </c:pt>
                <c:pt idx="5">
                  <c:v>9.3457943925233646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38.983050847457626</c:v>
                </c:pt>
                <c:pt idx="1">
                  <c:v>23.389830508474578</c:v>
                </c:pt>
                <c:pt idx="2">
                  <c:v>13.559322033898304</c:v>
                </c:pt>
                <c:pt idx="3">
                  <c:v>11.186440677966102</c:v>
                </c:pt>
                <c:pt idx="4">
                  <c:v>6.7796610169491522</c:v>
                </c:pt>
                <c:pt idx="5">
                  <c:v>6.101694915254237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45.904761904761905</c:v>
                </c:pt>
                <c:pt idx="1">
                  <c:v>16.761904761904763</c:v>
                </c:pt>
                <c:pt idx="2">
                  <c:v>18.285714285714285</c:v>
                </c:pt>
                <c:pt idx="3">
                  <c:v>7.2380952380952381</c:v>
                </c:pt>
                <c:pt idx="4">
                  <c:v>7.0476190476190474</c:v>
                </c:pt>
                <c:pt idx="5">
                  <c:v>4.7619047619047619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30</c:v>
                </c:pt>
                <c:pt idx="1">
                  <c:v>13.333333333333334</c:v>
                </c:pt>
                <c:pt idx="2">
                  <c:v>13.333333333333334</c:v>
                </c:pt>
                <c:pt idx="3">
                  <c:v>16.666666666666668</c:v>
                </c:pt>
                <c:pt idx="4">
                  <c:v>10</c:v>
                </c:pt>
                <c:pt idx="5">
                  <c:v>16.666666666666668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299933976"/>
        <c:axId val="299939072"/>
      </c:barChart>
      <c:valAx>
        <c:axId val="299939072"/>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299933976"/>
        <c:crosses val="max"/>
        <c:crossBetween val="between"/>
        <c:dispUnits>
          <c:builtInUnit val="hundreds"/>
        </c:dispUnits>
      </c:valAx>
      <c:catAx>
        <c:axId val="299933976"/>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299939072"/>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Bompenger</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33.477789815817985</c:v>
                </c:pt>
                <c:pt idx="1">
                  <c:v>15.276273022751896</c:v>
                </c:pt>
                <c:pt idx="2">
                  <c:v>19.934994582881906</c:v>
                </c:pt>
                <c:pt idx="3">
                  <c:v>11.375947995666305</c:v>
                </c:pt>
                <c:pt idx="4">
                  <c:v>9.4257854821235103</c:v>
                </c:pt>
                <c:pt idx="5">
                  <c:v>10.509209100758396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36.111111111111114</c:v>
                </c:pt>
                <c:pt idx="1">
                  <c:v>10.185185185185185</c:v>
                </c:pt>
                <c:pt idx="2">
                  <c:v>25.925925925925927</c:v>
                </c:pt>
                <c:pt idx="3">
                  <c:v>12.962962962962964</c:v>
                </c:pt>
                <c:pt idx="4">
                  <c:v>7.4074074074074074</c:v>
                </c:pt>
                <c:pt idx="5">
                  <c:v>7.4074074074074074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25.752508361204015</c:v>
                </c:pt>
                <c:pt idx="1">
                  <c:v>17.391304347826086</c:v>
                </c:pt>
                <c:pt idx="2">
                  <c:v>17.725752508361204</c:v>
                </c:pt>
                <c:pt idx="3">
                  <c:v>13.377926421404682</c:v>
                </c:pt>
                <c:pt idx="4">
                  <c:v>12.040133779264215</c:v>
                </c:pt>
                <c:pt idx="5">
                  <c:v>13.7123745819398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37.904761904761905</c:v>
                </c:pt>
                <c:pt idx="1">
                  <c:v>14.857142857142858</c:v>
                </c:pt>
                <c:pt idx="2">
                  <c:v>19.61904761904762</c:v>
                </c:pt>
                <c:pt idx="3">
                  <c:v>9.7142857142857135</c:v>
                </c:pt>
                <c:pt idx="4">
                  <c:v>8.7619047619047628</c:v>
                </c:pt>
                <c:pt idx="5">
                  <c:v>9.1428571428571423</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33.333333333333336</c:v>
                </c:pt>
                <c:pt idx="1">
                  <c:v>6.666666666666667</c:v>
                </c:pt>
                <c:pt idx="2">
                  <c:v>23.333333333333332</c:v>
                </c:pt>
                <c:pt idx="3">
                  <c:v>16.666666666666668</c:v>
                </c:pt>
                <c:pt idx="4">
                  <c:v>13.333333333333334</c:v>
                </c:pt>
                <c:pt idx="5">
                  <c:v>6.666666666666667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299934760"/>
        <c:axId val="299939464"/>
      </c:barChart>
      <c:valAx>
        <c:axId val="299939464"/>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299934760"/>
        <c:crosses val="max"/>
        <c:crossBetween val="between"/>
        <c:dispUnits>
          <c:builtInUnit val="hundreds"/>
        </c:dispUnits>
      </c:valAx>
      <c:catAx>
        <c:axId val="299934760"/>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299939464"/>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Kompetanse er avgjørende for bedriftens utvikling. Hvor utfordrende er følgende i dagens situasjon? Vurder dem fra 1 (lite utfordrende) til 6 (svært utfordrende)</c:v>
                </c:pt>
              </c:strCache>
            </c:strRef>
          </c:tx>
          <c:spPr>
            <a:solidFill>
              <a:srgbClr val="4682B4"/>
            </a:solidFill>
            <a:ln>
              <a:solidFill>
                <a:srgbClr val="4682B4"/>
              </a:solidFill>
            </a:ln>
          </c:spPr>
          <c:invertIfNegative val="1"/>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Beholde kjernekompetanse</c:v>
                </c:pt>
                <c:pt idx="1">
                  <c:v>Permisjonsreglene</c:v>
                </c:pt>
                <c:pt idx="2">
                  <c:v>Ta inn lærlinger</c:v>
                </c:pt>
                <c:pt idx="3">
                  <c:v>Ta inn traineer</c:v>
                </c:pt>
                <c:pt idx="4">
                  <c:v>Ta inn nyansette</c:v>
                </c:pt>
              </c:strCache>
            </c:strRef>
          </c:cat>
          <c:val>
            <c:numRef>
              <c:f>Sheet1!$B$2:$B$6</c:f>
              <c:numCache>
                <c:formatCode>0.00</c:formatCode>
                <c:ptCount val="5"/>
                <c:pt idx="0">
                  <c:v>3.3273000000000001</c:v>
                </c:pt>
                <c:pt idx="1">
                  <c:v>3.0598999999999998</c:v>
                </c:pt>
                <c:pt idx="2">
                  <c:v>2.5518000000000001</c:v>
                </c:pt>
                <c:pt idx="3">
                  <c:v>2.5998000000000001</c:v>
                </c:pt>
                <c:pt idx="4">
                  <c:v>3.2342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Beholde kjernekompetanse</c:v>
                </c:pt>
                <c:pt idx="1">
                  <c:v>Permisjonsreglene</c:v>
                </c:pt>
                <c:pt idx="2">
                  <c:v>Ta inn lærlinger</c:v>
                </c:pt>
                <c:pt idx="3">
                  <c:v>Ta inn traineer</c:v>
                </c:pt>
                <c:pt idx="4">
                  <c:v>Ta inn nyansette</c:v>
                </c:pt>
              </c:strCache>
            </c:strRef>
          </c:cat>
          <c:val>
            <c:numRef>
              <c:f>Sheet1!$C$2:$C$6</c:f>
              <c:numCache>
                <c:formatCode>0.00</c:formatCode>
                <c:ptCount val="5"/>
                <c:pt idx="0">
                  <c:v>3.1351</c:v>
                </c:pt>
                <c:pt idx="1">
                  <c:v>2.8378000000000001</c:v>
                </c:pt>
                <c:pt idx="2">
                  <c:v>2.4817999999999998</c:v>
                </c:pt>
                <c:pt idx="3">
                  <c:v>2.5182000000000002</c:v>
                </c:pt>
                <c:pt idx="4">
                  <c:v>3.0811000000000002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Beholde kjernekompetanse</c:v>
                </c:pt>
                <c:pt idx="1">
                  <c:v>Permisjonsreglene</c:v>
                </c:pt>
                <c:pt idx="2">
                  <c:v>Ta inn lærlinger</c:v>
                </c:pt>
                <c:pt idx="3">
                  <c:v>Ta inn traineer</c:v>
                </c:pt>
                <c:pt idx="4">
                  <c:v>Ta inn nyansette</c:v>
                </c:pt>
              </c:strCache>
            </c:strRef>
          </c:cat>
          <c:val>
            <c:numRef>
              <c:f>Sheet1!$D$2:$D$6</c:f>
              <c:numCache>
                <c:formatCode>0.00</c:formatCode>
                <c:ptCount val="5"/>
                <c:pt idx="0">
                  <c:v>3.5558999999999998</c:v>
                </c:pt>
                <c:pt idx="1">
                  <c:v>2.9401999999999999</c:v>
                </c:pt>
                <c:pt idx="2">
                  <c:v>2.3826000000000001</c:v>
                </c:pt>
                <c:pt idx="3">
                  <c:v>2.4607999999999999</c:v>
                </c:pt>
                <c:pt idx="4">
                  <c:v>3.113</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Beholde kjernekompetanse</c:v>
                </c:pt>
                <c:pt idx="1">
                  <c:v>Permisjonsreglene</c:v>
                </c:pt>
                <c:pt idx="2">
                  <c:v>Ta inn lærlinger</c:v>
                </c:pt>
                <c:pt idx="3">
                  <c:v>Ta inn traineer</c:v>
                </c:pt>
                <c:pt idx="4">
                  <c:v>Ta inn nyansette</c:v>
                </c:pt>
              </c:strCache>
            </c:strRef>
          </c:cat>
          <c:val>
            <c:numRef>
              <c:f>Sheet1!$E$2:$E$6</c:f>
              <c:numCache>
                <c:formatCode>0.00</c:formatCode>
                <c:ptCount val="5"/>
                <c:pt idx="0">
                  <c:v>3.1816</c:v>
                </c:pt>
                <c:pt idx="1">
                  <c:v>3.1412</c:v>
                </c:pt>
                <c:pt idx="2">
                  <c:v>2.6196999999999999</c:v>
                </c:pt>
                <c:pt idx="3">
                  <c:v>2.6749999999999998</c:v>
                </c:pt>
                <c:pt idx="4">
                  <c:v>3.2959999999999998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Beholde kjernekompetanse</c:v>
                </c:pt>
                <c:pt idx="1">
                  <c:v>Permisjonsreglene</c:v>
                </c:pt>
                <c:pt idx="2">
                  <c:v>Ta inn lærlinger</c:v>
                </c:pt>
                <c:pt idx="3">
                  <c:v>Ta inn traineer</c:v>
                </c:pt>
                <c:pt idx="4">
                  <c:v>Ta inn nyansette</c:v>
                </c:pt>
              </c:strCache>
            </c:strRef>
          </c:cat>
          <c:val>
            <c:numRef>
              <c:f>Sheet1!$F$2:$F$6</c:f>
              <c:numCache>
                <c:formatCode>0.00</c:formatCode>
                <c:ptCount val="5"/>
                <c:pt idx="0">
                  <c:v>3.2</c:v>
                </c:pt>
                <c:pt idx="1">
                  <c:v>3.3</c:v>
                </c:pt>
                <c:pt idx="2">
                  <c:v>2.4483000000000001</c:v>
                </c:pt>
                <c:pt idx="3">
                  <c:v>2.3666999999999998</c:v>
                </c:pt>
                <c:pt idx="4">
                  <c:v>3.5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301679184"/>
        <c:axId val="299935936"/>
      </c:barChart>
      <c:valAx>
        <c:axId val="299935936"/>
        <c:scaling>
          <c:orientation val="minMax"/>
          <c:max val="6"/>
          <c:min val="0"/>
        </c:scaling>
        <c:delete val="0"/>
        <c:axPos val="b"/>
        <c:majorGridlines>
          <c:spPr>
            <a:ln w="12700" cmpd="sng">
              <a:solidFill>
                <a:srgbClr val="D3D3D3"/>
              </a:solidFill>
              <a:prstDash val="solid"/>
            </a:ln>
          </c:spPr>
        </c:majorGridlines>
        <c:title>
          <c:tx>
            <c:rich>
              <a:bodyPr/>
              <a:lstStyle/>
              <a:p>
                <a:pPr>
                  <a:defRPr sz="1000"/>
                </a:pPr>
                <a:r>
                  <a:t>Gjennomsnitt</a:t>
                </a:r>
              </a:p>
            </c:rich>
          </c:tx>
          <c:overlay val="0"/>
        </c:title>
        <c:numFmt formatCode="General" sourceLinked="0"/>
        <c:majorTickMark val="cross"/>
        <c:minorTickMark val="cross"/>
        <c:tickLblPos val="nextTo"/>
        <c:spPr>
          <a:ln>
            <a:noFill/>
          </a:ln>
        </c:spPr>
        <c:txPr>
          <a:bodyPr/>
          <a:lstStyle/>
          <a:p>
            <a:pPr>
              <a:defRPr sz="1000"/>
            </a:pPr>
            <a:endParaRPr lang="nb-NO"/>
          </a:p>
        </c:txPr>
        <c:crossAx val="301679184"/>
        <c:crosses val="max"/>
        <c:crossBetween val="between"/>
        <c:majorUnit val="1"/>
      </c:valAx>
      <c:catAx>
        <c:axId val="301679184"/>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299935936"/>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Beholde kjernekompetanse</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16.365568544102018</c:v>
                </c:pt>
                <c:pt idx="1">
                  <c:v>19.978746014877789</c:v>
                </c:pt>
                <c:pt idx="2">
                  <c:v>17.534537725823593</c:v>
                </c:pt>
                <c:pt idx="3">
                  <c:v>17.853347502656749</c:v>
                </c:pt>
                <c:pt idx="4">
                  <c:v>17.215727948990434</c:v>
                </c:pt>
                <c:pt idx="5">
                  <c:v>11.052072263549416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15.315315315315315</c:v>
                </c:pt>
                <c:pt idx="1">
                  <c:v>26.126126126126128</c:v>
                </c:pt>
                <c:pt idx="2">
                  <c:v>18.018018018018019</c:v>
                </c:pt>
                <c:pt idx="3">
                  <c:v>18.918918918918919</c:v>
                </c:pt>
                <c:pt idx="4">
                  <c:v>13.513513513513514</c:v>
                </c:pt>
                <c:pt idx="5">
                  <c:v>8.1081081081081088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11.513157894736842</c:v>
                </c:pt>
                <c:pt idx="1">
                  <c:v>16.44736842105263</c:v>
                </c:pt>
                <c:pt idx="2">
                  <c:v>20.723684210526315</c:v>
                </c:pt>
                <c:pt idx="3">
                  <c:v>20.065789473684209</c:v>
                </c:pt>
                <c:pt idx="4">
                  <c:v>18.75</c:v>
                </c:pt>
                <c:pt idx="5">
                  <c:v>12.5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20.037453183520601</c:v>
                </c:pt>
                <c:pt idx="1">
                  <c:v>21.535580524344571</c:v>
                </c:pt>
                <c:pt idx="2">
                  <c:v>15.355805243445692</c:v>
                </c:pt>
                <c:pt idx="3">
                  <c:v>16.292134831460675</c:v>
                </c:pt>
                <c:pt idx="4">
                  <c:v>16.853932584269664</c:v>
                </c:pt>
                <c:pt idx="5">
                  <c:v>9.9250936329588022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13.333333333333334</c:v>
                </c:pt>
                <c:pt idx="1">
                  <c:v>30</c:v>
                </c:pt>
                <c:pt idx="2">
                  <c:v>16.666666666666668</c:v>
                </c:pt>
                <c:pt idx="3">
                  <c:v>16.666666666666668</c:v>
                </c:pt>
                <c:pt idx="4">
                  <c:v>10</c:v>
                </c:pt>
                <c:pt idx="5">
                  <c:v>13.333333333333334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301677224"/>
        <c:axId val="301680360"/>
      </c:barChart>
      <c:valAx>
        <c:axId val="301680360"/>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301677224"/>
        <c:crosses val="max"/>
        <c:crossBetween val="between"/>
        <c:dispUnits>
          <c:builtInUnit val="hundreds"/>
        </c:dispUnits>
      </c:valAx>
      <c:catAx>
        <c:axId val="301677224"/>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301680360"/>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Permisjonsreglene</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27.058823529411764</c:v>
                </c:pt>
                <c:pt idx="1">
                  <c:v>17.540106951871657</c:v>
                </c:pt>
                <c:pt idx="2">
                  <c:v>15.508021390374331</c:v>
                </c:pt>
                <c:pt idx="3">
                  <c:v>14.759358288770054</c:v>
                </c:pt>
                <c:pt idx="4">
                  <c:v>12.51336898395722</c:v>
                </c:pt>
                <c:pt idx="5">
                  <c:v>12.620320855614974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30.63063063063063</c:v>
                </c:pt>
                <c:pt idx="1">
                  <c:v>18.018018018018019</c:v>
                </c:pt>
                <c:pt idx="2">
                  <c:v>17.117117117117118</c:v>
                </c:pt>
                <c:pt idx="3">
                  <c:v>13.513513513513514</c:v>
                </c:pt>
                <c:pt idx="4">
                  <c:v>12.612612612612613</c:v>
                </c:pt>
                <c:pt idx="5">
                  <c:v>8.1081081081081088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26.245847176079735</c:v>
                </c:pt>
                <c:pt idx="1">
                  <c:v>21.926910299003321</c:v>
                </c:pt>
                <c:pt idx="2">
                  <c:v>14.950166112956811</c:v>
                </c:pt>
                <c:pt idx="3">
                  <c:v>14.950166112956811</c:v>
                </c:pt>
                <c:pt idx="4">
                  <c:v>12.29235880398671</c:v>
                </c:pt>
                <c:pt idx="5">
                  <c:v>9.6345514950166109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27.871939736346516</c:v>
                </c:pt>
                <c:pt idx="1">
                  <c:v>14.312617702448211</c:v>
                </c:pt>
                <c:pt idx="2">
                  <c:v>14.87758945386064</c:v>
                </c:pt>
                <c:pt idx="3">
                  <c:v>15.442561205273069</c:v>
                </c:pt>
                <c:pt idx="4">
                  <c:v>13.747645951035782</c:v>
                </c:pt>
                <c:pt idx="5">
                  <c:v>13.747645951035782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23.333333333333332</c:v>
                </c:pt>
                <c:pt idx="1">
                  <c:v>26.666666666666668</c:v>
                </c:pt>
                <c:pt idx="2">
                  <c:v>6.666666666666667</c:v>
                </c:pt>
                <c:pt idx="3">
                  <c:v>6.666666666666667</c:v>
                </c:pt>
                <c:pt idx="4">
                  <c:v>13.333333333333334</c:v>
                </c:pt>
                <c:pt idx="5">
                  <c:v>23.333333333333332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301676048"/>
        <c:axId val="301674088"/>
      </c:barChart>
      <c:valAx>
        <c:axId val="301674088"/>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301676048"/>
        <c:crosses val="max"/>
        <c:crossBetween val="between"/>
        <c:dispUnits>
          <c:builtInUnit val="hundreds"/>
        </c:dispUnits>
      </c:valAx>
      <c:catAx>
        <c:axId val="301676048"/>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301674088"/>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Ta inn lærlinger</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41.43947655398037</c:v>
                </c:pt>
                <c:pt idx="1">
                  <c:v>16.575790621592148</c:v>
                </c:pt>
                <c:pt idx="2">
                  <c:v>14.503816793893129</c:v>
                </c:pt>
                <c:pt idx="3">
                  <c:v>9.9236641221374047</c:v>
                </c:pt>
                <c:pt idx="4">
                  <c:v>7.9607415485278077</c:v>
                </c:pt>
                <c:pt idx="5">
                  <c:v>9.5965103598691393</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40.909090909090907</c:v>
                </c:pt>
                <c:pt idx="1">
                  <c:v>18.181818181818183</c:v>
                </c:pt>
                <c:pt idx="2">
                  <c:v>16.363636363636363</c:v>
                </c:pt>
                <c:pt idx="3">
                  <c:v>9.0909090909090917</c:v>
                </c:pt>
                <c:pt idx="4">
                  <c:v>7.2727272727272725</c:v>
                </c:pt>
                <c:pt idx="5">
                  <c:v>8.1818181818181817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41.946308724832214</c:v>
                </c:pt>
                <c:pt idx="1">
                  <c:v>20.134228187919462</c:v>
                </c:pt>
                <c:pt idx="2">
                  <c:v>15.436241610738255</c:v>
                </c:pt>
                <c:pt idx="3">
                  <c:v>9.3959731543624159</c:v>
                </c:pt>
                <c:pt idx="4">
                  <c:v>6.375838926174497</c:v>
                </c:pt>
                <c:pt idx="5">
                  <c:v>6.7114093959731544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41.698841698841697</c:v>
                </c:pt>
                <c:pt idx="1">
                  <c:v>14.671814671814673</c:v>
                </c:pt>
                <c:pt idx="2">
                  <c:v>14.092664092664092</c:v>
                </c:pt>
                <c:pt idx="3">
                  <c:v>10.231660231660232</c:v>
                </c:pt>
                <c:pt idx="4">
                  <c:v>8.1081081081081088</c:v>
                </c:pt>
                <c:pt idx="5">
                  <c:v>11.196911196911197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44.827586206896555</c:v>
                </c:pt>
                <c:pt idx="1">
                  <c:v>17.241379310344829</c:v>
                </c:pt>
                <c:pt idx="2">
                  <c:v>10.344827586206897</c:v>
                </c:pt>
                <c:pt idx="3">
                  <c:v>13.793103448275861</c:v>
                </c:pt>
                <c:pt idx="4">
                  <c:v>3.4482758620689653</c:v>
                </c:pt>
                <c:pt idx="5">
                  <c:v>10.344827586206897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301678008"/>
        <c:axId val="301675656"/>
      </c:barChart>
      <c:valAx>
        <c:axId val="301675656"/>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301678008"/>
        <c:crosses val="max"/>
        <c:crossBetween val="between"/>
        <c:dispUnits>
          <c:builtInUnit val="hundreds"/>
        </c:dispUnits>
      </c:valAx>
      <c:catAx>
        <c:axId val="301678008"/>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301675656"/>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Ta inn traineer</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38.925438596491226</c:v>
                </c:pt>
                <c:pt idx="1">
                  <c:v>16.44736842105263</c:v>
                </c:pt>
                <c:pt idx="2">
                  <c:v>16.995614035087719</c:v>
                </c:pt>
                <c:pt idx="3">
                  <c:v>10.307017543859649</c:v>
                </c:pt>
                <c:pt idx="4">
                  <c:v>8.0043859649122808</c:v>
                </c:pt>
                <c:pt idx="5">
                  <c:v>9.3201754385964914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38.18181818181818</c:v>
                </c:pt>
                <c:pt idx="1">
                  <c:v>20.90909090909091</c:v>
                </c:pt>
                <c:pt idx="2">
                  <c:v>17.272727272727273</c:v>
                </c:pt>
                <c:pt idx="3">
                  <c:v>5.4545454545454541</c:v>
                </c:pt>
                <c:pt idx="4">
                  <c:v>10.909090909090908</c:v>
                </c:pt>
                <c:pt idx="5">
                  <c:v>7.2727272727272725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37.201365187713307</c:v>
                </c:pt>
                <c:pt idx="1">
                  <c:v>20.136518771331058</c:v>
                </c:pt>
                <c:pt idx="2">
                  <c:v>19.112627986348123</c:v>
                </c:pt>
                <c:pt idx="3">
                  <c:v>11.945392491467576</c:v>
                </c:pt>
                <c:pt idx="4">
                  <c:v>6.1433447098976108</c:v>
                </c:pt>
                <c:pt idx="5">
                  <c:v>5.4607508532423212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40.232108317214703</c:v>
                </c:pt>
                <c:pt idx="1">
                  <c:v>13.539651837524177</c:v>
                </c:pt>
                <c:pt idx="2">
                  <c:v>15.667311411992262</c:v>
                </c:pt>
                <c:pt idx="3">
                  <c:v>10.831721470019342</c:v>
                </c:pt>
                <c:pt idx="4">
                  <c:v>8.5106382978723403</c:v>
                </c:pt>
                <c:pt idx="5">
                  <c:v>11.218568665377177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50</c:v>
                </c:pt>
                <c:pt idx="1">
                  <c:v>20</c:v>
                </c:pt>
                <c:pt idx="2">
                  <c:v>6.666666666666667</c:v>
                </c:pt>
                <c:pt idx="3">
                  <c:v>3.3333333333333335</c:v>
                </c:pt>
                <c:pt idx="4">
                  <c:v>6.666666666666667</c:v>
                </c:pt>
                <c:pt idx="5">
                  <c:v>13.333333333333334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301674480"/>
        <c:axId val="301677616"/>
      </c:barChart>
      <c:valAx>
        <c:axId val="301677616"/>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301674480"/>
        <c:crosses val="max"/>
        <c:crossBetween val="between"/>
        <c:dispUnits>
          <c:builtInUnit val="hundreds"/>
        </c:dispUnits>
      </c:valAx>
      <c:catAx>
        <c:axId val="301674480"/>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301677616"/>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Ta inn nyansette</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25.349087003222341</c:v>
                </c:pt>
                <c:pt idx="1">
                  <c:v>13.533834586466165</c:v>
                </c:pt>
                <c:pt idx="2">
                  <c:v>18.152524167561761</c:v>
                </c:pt>
                <c:pt idx="3">
                  <c:v>13.104189044038668</c:v>
                </c:pt>
                <c:pt idx="4">
                  <c:v>15.037593984962406</c:v>
                </c:pt>
                <c:pt idx="5">
                  <c:v>14.822771213748657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27.027027027027028</c:v>
                </c:pt>
                <c:pt idx="1">
                  <c:v>18.018018018018019</c:v>
                </c:pt>
                <c:pt idx="2">
                  <c:v>16.216216216216218</c:v>
                </c:pt>
                <c:pt idx="3">
                  <c:v>10.810810810810811</c:v>
                </c:pt>
                <c:pt idx="4">
                  <c:v>14.414414414414415</c:v>
                </c:pt>
                <c:pt idx="5">
                  <c:v>13.513513513513514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21.926910299003321</c:v>
                </c:pt>
                <c:pt idx="1">
                  <c:v>17.275747508305649</c:v>
                </c:pt>
                <c:pt idx="2">
                  <c:v>20.930232558139537</c:v>
                </c:pt>
                <c:pt idx="3">
                  <c:v>16.279069767441861</c:v>
                </c:pt>
                <c:pt idx="4">
                  <c:v>14.617940199335548</c:v>
                </c:pt>
                <c:pt idx="5">
                  <c:v>8.9700996677740861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27.324478178368121</c:v>
                </c:pt>
                <c:pt idx="1">
                  <c:v>11.005692599620494</c:v>
                </c:pt>
                <c:pt idx="2">
                  <c:v>17.267552182163186</c:v>
                </c:pt>
                <c:pt idx="3">
                  <c:v>11.195445920303605</c:v>
                </c:pt>
                <c:pt idx="4">
                  <c:v>15.559772296015181</c:v>
                </c:pt>
                <c:pt idx="5">
                  <c:v>17.647058823529413</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16.666666666666668</c:v>
                </c:pt>
                <c:pt idx="1">
                  <c:v>16.666666666666668</c:v>
                </c:pt>
                <c:pt idx="2">
                  <c:v>13.333333333333334</c:v>
                </c:pt>
                <c:pt idx="3">
                  <c:v>20</c:v>
                </c:pt>
                <c:pt idx="4">
                  <c:v>20</c:v>
                </c:pt>
                <c:pt idx="5">
                  <c:v>13.333333333333334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301678792"/>
        <c:axId val="301679968"/>
      </c:barChart>
      <c:valAx>
        <c:axId val="301679968"/>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301678792"/>
        <c:crosses val="max"/>
        <c:crossBetween val="between"/>
        <c:dispUnits>
          <c:builtInUnit val="hundreds"/>
        </c:dispUnits>
      </c:valAx>
      <c:catAx>
        <c:axId val="301678792"/>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301679968"/>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Hvor viktig vurderer du følgende tiltak?  Vurder fra 1 (lite viktig) til 6 (meget viktig)</c:v>
                </c:pt>
              </c:strCache>
            </c:strRef>
          </c:tx>
          <c:spPr>
            <a:solidFill>
              <a:srgbClr val="4682B4"/>
            </a:solidFill>
            <a:ln>
              <a:solidFill>
                <a:srgbClr val="4682B4"/>
              </a:solidFill>
            </a:ln>
          </c:spPr>
          <c:invertIfNegative val="1"/>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Etablere få og sterke kommuner i regionen</c:v>
                </c:pt>
                <c:pt idx="1">
                  <c:v>Etablere EN vestlandsregion</c:v>
                </c:pt>
                <c:pt idx="2">
                  <c:v>Etablere fiberkabel til UK/USA</c:v>
                </c:pt>
                <c:pt idx="3">
                  <c:v>Etablere en sterkt kunnskapregion</c:v>
                </c:pt>
                <c:pt idx="4">
                  <c:v>Egen tiltakspakke for Vestlandet</c:v>
                </c:pt>
                <c:pt idx="5">
                  <c:v>Konkrete stimuleringstiltak i etablerte bedrifter</c:v>
                </c:pt>
              </c:strCache>
            </c:strRef>
          </c:cat>
          <c:val>
            <c:numRef>
              <c:f>Sheet1!$B$2:$B$7</c:f>
              <c:numCache>
                <c:formatCode>0.00</c:formatCode>
                <c:ptCount val="6"/>
                <c:pt idx="0">
                  <c:v>4.0159000000000002</c:v>
                </c:pt>
                <c:pt idx="1">
                  <c:v>3.5148999999999999</c:v>
                </c:pt>
                <c:pt idx="2">
                  <c:v>2.4304000000000001</c:v>
                </c:pt>
                <c:pt idx="3">
                  <c:v>4.4913999999999996</c:v>
                </c:pt>
                <c:pt idx="4">
                  <c:v>4.4646999999999997</c:v>
                </c:pt>
                <c:pt idx="5">
                  <c:v>4.0777999999999999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Etablere få og sterke kommuner i regionen</c:v>
                </c:pt>
                <c:pt idx="1">
                  <c:v>Etablere EN vestlandsregion</c:v>
                </c:pt>
                <c:pt idx="2">
                  <c:v>Etablere fiberkabel til UK/USA</c:v>
                </c:pt>
                <c:pt idx="3">
                  <c:v>Etablere en sterkt kunnskapregion</c:v>
                </c:pt>
                <c:pt idx="4">
                  <c:v>Egen tiltakspakke for Vestlandet</c:v>
                </c:pt>
                <c:pt idx="5">
                  <c:v>Konkrete stimuleringstiltak i etablerte bedrifter</c:v>
                </c:pt>
              </c:strCache>
            </c:strRef>
          </c:cat>
          <c:val>
            <c:numRef>
              <c:f>Sheet1!$C$2:$C$7</c:f>
              <c:numCache>
                <c:formatCode>0.00</c:formatCode>
                <c:ptCount val="6"/>
                <c:pt idx="0">
                  <c:v>4.1891999999999996</c:v>
                </c:pt>
                <c:pt idx="1">
                  <c:v>3.8018000000000001</c:v>
                </c:pt>
                <c:pt idx="2">
                  <c:v>2.4908999999999999</c:v>
                </c:pt>
                <c:pt idx="3">
                  <c:v>4.3273000000000001</c:v>
                </c:pt>
                <c:pt idx="4">
                  <c:v>4.4143999999999997</c:v>
                </c:pt>
                <c:pt idx="5">
                  <c:v>4.1204000000000001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Etablere få og sterke kommuner i regionen</c:v>
                </c:pt>
                <c:pt idx="1">
                  <c:v>Etablere EN vestlandsregion</c:v>
                </c:pt>
                <c:pt idx="2">
                  <c:v>Etablere fiberkabel til UK/USA</c:v>
                </c:pt>
                <c:pt idx="3">
                  <c:v>Etablere en sterkt kunnskapregion</c:v>
                </c:pt>
                <c:pt idx="4">
                  <c:v>Egen tiltakspakke for Vestlandet</c:v>
                </c:pt>
                <c:pt idx="5">
                  <c:v>Konkrete stimuleringstiltak i etablerte bedrifter</c:v>
                </c:pt>
              </c:strCache>
            </c:strRef>
          </c:cat>
          <c:val>
            <c:numRef>
              <c:f>Sheet1!$D$2:$D$7</c:f>
              <c:numCache>
                <c:formatCode>0.00</c:formatCode>
                <c:ptCount val="6"/>
                <c:pt idx="0">
                  <c:v>3.7252000000000001</c:v>
                </c:pt>
                <c:pt idx="1">
                  <c:v>3.5789</c:v>
                </c:pt>
                <c:pt idx="2">
                  <c:v>2.3733</c:v>
                </c:pt>
                <c:pt idx="3">
                  <c:v>4.4714</c:v>
                </c:pt>
                <c:pt idx="4">
                  <c:v>4.1767000000000003</c:v>
                </c:pt>
                <c:pt idx="5">
                  <c:v>3.8033999999999999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Etablere få og sterke kommuner i regionen</c:v>
                </c:pt>
                <c:pt idx="1">
                  <c:v>Etablere EN vestlandsregion</c:v>
                </c:pt>
                <c:pt idx="2">
                  <c:v>Etablere fiberkabel til UK/USA</c:v>
                </c:pt>
                <c:pt idx="3">
                  <c:v>Etablere en sterkt kunnskapregion</c:v>
                </c:pt>
                <c:pt idx="4">
                  <c:v>Egen tiltakspakke for Vestlandet</c:v>
                </c:pt>
                <c:pt idx="5">
                  <c:v>Konkrete stimuleringstiltak i etablerte bedrifter</c:v>
                </c:pt>
              </c:strCache>
            </c:strRef>
          </c:cat>
          <c:val>
            <c:numRef>
              <c:f>Sheet1!$E$2:$E$7</c:f>
              <c:numCache>
                <c:formatCode>0.00</c:formatCode>
                <c:ptCount val="6"/>
                <c:pt idx="0">
                  <c:v>4.0967000000000002</c:v>
                </c:pt>
                <c:pt idx="1">
                  <c:v>3.3860999999999999</c:v>
                </c:pt>
                <c:pt idx="2">
                  <c:v>2.4771999999999998</c:v>
                </c:pt>
                <c:pt idx="3">
                  <c:v>4.5374999999999996</c:v>
                </c:pt>
                <c:pt idx="4">
                  <c:v>4.5789</c:v>
                </c:pt>
                <c:pt idx="5">
                  <c:v>4.1578999999999997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Etablere få og sterke kommuner i regionen</c:v>
                </c:pt>
                <c:pt idx="1">
                  <c:v>Etablere EN vestlandsregion</c:v>
                </c:pt>
                <c:pt idx="2">
                  <c:v>Etablere fiberkabel til UK/USA</c:v>
                </c:pt>
                <c:pt idx="3">
                  <c:v>Etablere en sterkt kunnskapregion</c:v>
                </c:pt>
                <c:pt idx="4">
                  <c:v>Egen tiltakspakke for Vestlandet</c:v>
                </c:pt>
                <c:pt idx="5">
                  <c:v>Konkrete stimuleringstiltak i etablerte bedrifter</c:v>
                </c:pt>
              </c:strCache>
            </c:strRef>
          </c:cat>
          <c:val>
            <c:numRef>
              <c:f>Sheet1!$F$2:$F$7</c:f>
              <c:numCache>
                <c:formatCode>0.00</c:formatCode>
                <c:ptCount val="6"/>
                <c:pt idx="0">
                  <c:v>4.1333000000000002</c:v>
                </c:pt>
                <c:pt idx="1">
                  <c:v>3.6</c:v>
                </c:pt>
                <c:pt idx="2">
                  <c:v>2</c:v>
                </c:pt>
                <c:pt idx="3">
                  <c:v>4.3792999999999997</c:v>
                </c:pt>
                <c:pt idx="4">
                  <c:v>4.5667</c:v>
                </c:pt>
                <c:pt idx="5">
                  <c:v>4.3571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301680752"/>
        <c:axId val="301679576"/>
      </c:barChart>
      <c:valAx>
        <c:axId val="301679576"/>
        <c:scaling>
          <c:orientation val="minMax"/>
          <c:max val="6"/>
          <c:min val="0"/>
        </c:scaling>
        <c:delete val="0"/>
        <c:axPos val="b"/>
        <c:majorGridlines>
          <c:spPr>
            <a:ln w="12700" cmpd="sng">
              <a:solidFill>
                <a:srgbClr val="D3D3D3"/>
              </a:solidFill>
              <a:prstDash val="solid"/>
            </a:ln>
          </c:spPr>
        </c:majorGridlines>
        <c:title>
          <c:tx>
            <c:rich>
              <a:bodyPr/>
              <a:lstStyle/>
              <a:p>
                <a:pPr>
                  <a:defRPr sz="1000"/>
                </a:pPr>
                <a:r>
                  <a:t>Gjennomsnitt</a:t>
                </a:r>
              </a:p>
            </c:rich>
          </c:tx>
          <c:overlay val="0"/>
        </c:title>
        <c:numFmt formatCode="General" sourceLinked="0"/>
        <c:majorTickMark val="cross"/>
        <c:minorTickMark val="cross"/>
        <c:tickLblPos val="nextTo"/>
        <c:spPr>
          <a:ln>
            <a:noFill/>
          </a:ln>
        </c:spPr>
        <c:txPr>
          <a:bodyPr/>
          <a:lstStyle/>
          <a:p>
            <a:pPr>
              <a:defRPr sz="1000"/>
            </a:pPr>
            <a:endParaRPr lang="nb-NO"/>
          </a:p>
        </c:txPr>
        <c:crossAx val="301680752"/>
        <c:crosses val="max"/>
        <c:crossBetween val="between"/>
        <c:majorUnit val="1"/>
      </c:valAx>
      <c:catAx>
        <c:axId val="301680752"/>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301679576"/>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Etablere få og sterke kommuner i regionen</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12.513255567338282</c:v>
                </c:pt>
                <c:pt idx="1">
                  <c:v>8.695652173913043</c:v>
                </c:pt>
                <c:pt idx="2">
                  <c:v>15.05832449628844</c:v>
                </c:pt>
                <c:pt idx="3">
                  <c:v>17.815482502651115</c:v>
                </c:pt>
                <c:pt idx="4">
                  <c:v>20.254506892895016</c:v>
                </c:pt>
                <c:pt idx="5">
                  <c:v>25.662778366914104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12.612612612612613</c:v>
                </c:pt>
                <c:pt idx="1">
                  <c:v>9.9099099099099099</c:v>
                </c:pt>
                <c:pt idx="2">
                  <c:v>11.711711711711711</c:v>
                </c:pt>
                <c:pt idx="3">
                  <c:v>11.711711711711711</c:v>
                </c:pt>
                <c:pt idx="4">
                  <c:v>19.81981981981982</c:v>
                </c:pt>
                <c:pt idx="5">
                  <c:v>34.234234234234236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12.251655629139073</c:v>
                </c:pt>
                <c:pt idx="1">
                  <c:v>10.927152317880795</c:v>
                </c:pt>
                <c:pt idx="2">
                  <c:v>17.218543046357617</c:v>
                </c:pt>
                <c:pt idx="3">
                  <c:v>26.490066225165563</c:v>
                </c:pt>
                <c:pt idx="4">
                  <c:v>17.880794701986755</c:v>
                </c:pt>
                <c:pt idx="5">
                  <c:v>15.231788079470199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13.197026022304833</c:v>
                </c:pt>
                <c:pt idx="1">
                  <c:v>7.4349442379182156</c:v>
                </c:pt>
                <c:pt idx="2">
                  <c:v>14.684014869888475</c:v>
                </c:pt>
                <c:pt idx="3">
                  <c:v>14.684014869888475</c:v>
                </c:pt>
                <c:pt idx="4">
                  <c:v>21.189591078066915</c:v>
                </c:pt>
                <c:pt idx="5">
                  <c:v>28.810408921933085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10</c:v>
                </c:pt>
                <c:pt idx="1">
                  <c:v>10</c:v>
                </c:pt>
                <c:pt idx="2">
                  <c:v>13.333333333333334</c:v>
                </c:pt>
                <c:pt idx="3">
                  <c:v>16.666666666666668</c:v>
                </c:pt>
                <c:pt idx="4">
                  <c:v>23.333333333333332</c:v>
                </c:pt>
                <c:pt idx="5">
                  <c:v>26.666666666666668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343640880"/>
        <c:axId val="343645584"/>
      </c:barChart>
      <c:valAx>
        <c:axId val="343645584"/>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343640880"/>
        <c:crosses val="max"/>
        <c:crossBetween val="between"/>
        <c:dispUnits>
          <c:builtInUnit val="hundreds"/>
        </c:dispUnits>
      </c:valAx>
      <c:catAx>
        <c:axId val="343640880"/>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343645584"/>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Etablere EN vestlandsregion</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17.057569296375267</c:v>
                </c:pt>
                <c:pt idx="1">
                  <c:v>12.366737739872068</c:v>
                </c:pt>
                <c:pt idx="2">
                  <c:v>19.083155650319828</c:v>
                </c:pt>
                <c:pt idx="3">
                  <c:v>18.976545842217483</c:v>
                </c:pt>
                <c:pt idx="4">
                  <c:v>18.550106609808104</c:v>
                </c:pt>
                <c:pt idx="5">
                  <c:v>13.965884861407249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15.315315315315315</c:v>
                </c:pt>
                <c:pt idx="1">
                  <c:v>12.612612612612613</c:v>
                </c:pt>
                <c:pt idx="2">
                  <c:v>11.711711711711711</c:v>
                </c:pt>
                <c:pt idx="3">
                  <c:v>15.315315315315315</c:v>
                </c:pt>
                <c:pt idx="4">
                  <c:v>27.027027027027028</c:v>
                </c:pt>
                <c:pt idx="5">
                  <c:v>18.018018018018019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15.131578947368421</c:v>
                </c:pt>
                <c:pt idx="1">
                  <c:v>10.197368421052632</c:v>
                </c:pt>
                <c:pt idx="2">
                  <c:v>19.078947368421051</c:v>
                </c:pt>
                <c:pt idx="3">
                  <c:v>24.342105263157894</c:v>
                </c:pt>
                <c:pt idx="4">
                  <c:v>19.736842105263158</c:v>
                </c:pt>
                <c:pt idx="5">
                  <c:v>11.513157894736842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19.020715630885121</c:v>
                </c:pt>
                <c:pt idx="1">
                  <c:v>14.500941619585687</c:v>
                </c:pt>
                <c:pt idx="2">
                  <c:v>19.58568738229755</c:v>
                </c:pt>
                <c:pt idx="3">
                  <c:v>16.195856873822976</c:v>
                </c:pt>
                <c:pt idx="4">
                  <c:v>17.137476459510356</c:v>
                </c:pt>
                <c:pt idx="5">
                  <c:v>13.559322033898304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16.666666666666668</c:v>
                </c:pt>
                <c:pt idx="1">
                  <c:v>13.333333333333334</c:v>
                </c:pt>
                <c:pt idx="2">
                  <c:v>16.666666666666668</c:v>
                </c:pt>
                <c:pt idx="3">
                  <c:v>16.666666666666668</c:v>
                </c:pt>
                <c:pt idx="4">
                  <c:v>20</c:v>
                </c:pt>
                <c:pt idx="5">
                  <c:v>16.666666666666668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343644016"/>
        <c:axId val="343643624"/>
      </c:barChart>
      <c:valAx>
        <c:axId val="343643624"/>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343644016"/>
        <c:crosses val="max"/>
        <c:crossBetween val="between"/>
        <c:dispUnits>
          <c:builtInUnit val="hundreds"/>
        </c:dispUnits>
      </c:valAx>
      <c:catAx>
        <c:axId val="343644016"/>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343643624"/>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Etablere fiberkabel til UK/USA</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37.32470334412082</c:v>
                </c:pt>
                <c:pt idx="1">
                  <c:v>18.446601941747574</c:v>
                </c:pt>
                <c:pt idx="2">
                  <c:v>22.869471413160735</c:v>
                </c:pt>
                <c:pt idx="3">
                  <c:v>11.218985976267529</c:v>
                </c:pt>
                <c:pt idx="4">
                  <c:v>5.5016181229773462</c:v>
                </c:pt>
                <c:pt idx="5">
                  <c:v>4.638619201725998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39.090909090909093</c:v>
                </c:pt>
                <c:pt idx="1">
                  <c:v>16.363636363636363</c:v>
                </c:pt>
                <c:pt idx="2">
                  <c:v>18.181818181818183</c:v>
                </c:pt>
                <c:pt idx="3">
                  <c:v>14.545454545454545</c:v>
                </c:pt>
                <c:pt idx="4">
                  <c:v>6.3636363636363633</c:v>
                </c:pt>
                <c:pt idx="5">
                  <c:v>5.4545454545454541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38</c:v>
                </c:pt>
                <c:pt idx="1">
                  <c:v>18.666666666666668</c:v>
                </c:pt>
                <c:pt idx="2">
                  <c:v>23.333333333333332</c:v>
                </c:pt>
                <c:pt idx="3">
                  <c:v>12</c:v>
                </c:pt>
                <c:pt idx="4">
                  <c:v>4</c:v>
                </c:pt>
                <c:pt idx="5">
                  <c:v>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36.121673003802279</c:v>
                </c:pt>
                <c:pt idx="1">
                  <c:v>18.631178707224336</c:v>
                </c:pt>
                <c:pt idx="2">
                  <c:v>23.193916349809886</c:v>
                </c:pt>
                <c:pt idx="3">
                  <c:v>10.456273764258555</c:v>
                </c:pt>
                <c:pt idx="4">
                  <c:v>6.6539923954372622</c:v>
                </c:pt>
                <c:pt idx="5">
                  <c:v>4.9429657794676807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56.666666666666664</c:v>
                </c:pt>
                <c:pt idx="1">
                  <c:v>10</c:v>
                </c:pt>
                <c:pt idx="2">
                  <c:v>16.666666666666668</c:v>
                </c:pt>
                <c:pt idx="3">
                  <c:v>13.333333333333334</c:v>
                </c:pt>
                <c:pt idx="4">
                  <c:v>0</c:v>
                </c:pt>
                <c:pt idx="5">
                  <c:v>3.3333333333333335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343641664"/>
        <c:axId val="343640096"/>
      </c:barChart>
      <c:valAx>
        <c:axId val="343640096"/>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343641664"/>
        <c:crosses val="max"/>
        <c:crossBetween val="between"/>
        <c:dispUnits>
          <c:builtInUnit val="hundreds"/>
        </c:dispUnits>
      </c:valAx>
      <c:catAx>
        <c:axId val="343641664"/>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343640096"/>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Etablere en sterkt kunnskapregion</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3.5331905781584583</c:v>
                </c:pt>
                <c:pt idx="1">
                  <c:v>4.3897216274089939</c:v>
                </c:pt>
                <c:pt idx="2">
                  <c:v>13.383297644539615</c:v>
                </c:pt>
                <c:pt idx="3">
                  <c:v>22.591006423982869</c:v>
                </c:pt>
                <c:pt idx="4">
                  <c:v>30.299785867237688</c:v>
                </c:pt>
                <c:pt idx="5">
                  <c:v>25.802997858672377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5.4545454545454541</c:v>
                </c:pt>
                <c:pt idx="1">
                  <c:v>6.3636363636363633</c:v>
                </c:pt>
                <c:pt idx="2">
                  <c:v>11.818181818181818</c:v>
                </c:pt>
                <c:pt idx="3">
                  <c:v>24.545454545454547</c:v>
                </c:pt>
                <c:pt idx="4">
                  <c:v>30</c:v>
                </c:pt>
                <c:pt idx="5">
                  <c:v>21.818181818181817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2.6936026936026938</c:v>
                </c:pt>
                <c:pt idx="1">
                  <c:v>3.3670033670033672</c:v>
                </c:pt>
                <c:pt idx="2">
                  <c:v>14.814814814814815</c:v>
                </c:pt>
                <c:pt idx="3">
                  <c:v>26.262626262626263</c:v>
                </c:pt>
                <c:pt idx="4">
                  <c:v>28.956228956228955</c:v>
                </c:pt>
                <c:pt idx="5">
                  <c:v>23.905723905723907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3.3707865168539324</c:v>
                </c:pt>
                <c:pt idx="1">
                  <c:v>4.868913857677903</c:v>
                </c:pt>
                <c:pt idx="2">
                  <c:v>12.921348314606741</c:v>
                </c:pt>
                <c:pt idx="3">
                  <c:v>20.411985018726593</c:v>
                </c:pt>
                <c:pt idx="4">
                  <c:v>30.337078651685392</c:v>
                </c:pt>
                <c:pt idx="5">
                  <c:v>28.089887640449437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6.8965517241379306</c:v>
                </c:pt>
                <c:pt idx="1">
                  <c:v>6.8965517241379306</c:v>
                </c:pt>
                <c:pt idx="2">
                  <c:v>13.793103448275861</c:v>
                </c:pt>
                <c:pt idx="3">
                  <c:v>13.793103448275861</c:v>
                </c:pt>
                <c:pt idx="4">
                  <c:v>31.03448275862069</c:v>
                </c:pt>
                <c:pt idx="5">
                  <c:v>27.586206896551722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343640488"/>
        <c:axId val="343642448"/>
      </c:barChart>
      <c:valAx>
        <c:axId val="343642448"/>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343640488"/>
        <c:crosses val="max"/>
        <c:crossBetween val="between"/>
        <c:dispUnits>
          <c:builtInUnit val="hundreds"/>
        </c:dispUnits>
      </c:valAx>
      <c:catAx>
        <c:axId val="343640488"/>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343642448"/>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Egen tiltakspakke for Vestlandet</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4.3803418803418808</c:v>
                </c:pt>
                <c:pt idx="1">
                  <c:v>6.4102564102564106</c:v>
                </c:pt>
                <c:pt idx="2">
                  <c:v>15.277777777777779</c:v>
                </c:pt>
                <c:pt idx="3">
                  <c:v>18.696581196581196</c:v>
                </c:pt>
                <c:pt idx="4">
                  <c:v>22.756410256410255</c:v>
                </c:pt>
                <c:pt idx="5">
                  <c:v>32.478632478632477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5.4054054054054053</c:v>
                </c:pt>
                <c:pt idx="1">
                  <c:v>8.1081081081081088</c:v>
                </c:pt>
                <c:pt idx="2">
                  <c:v>11.711711711711711</c:v>
                </c:pt>
                <c:pt idx="3">
                  <c:v>18.918918918918919</c:v>
                </c:pt>
                <c:pt idx="4">
                  <c:v>26.126126126126128</c:v>
                </c:pt>
                <c:pt idx="5">
                  <c:v>29.72972972972973</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4.333333333333333</c:v>
                </c:pt>
                <c:pt idx="1">
                  <c:v>9</c:v>
                </c:pt>
                <c:pt idx="2">
                  <c:v>21.333333333333332</c:v>
                </c:pt>
                <c:pt idx="3">
                  <c:v>22</c:v>
                </c:pt>
                <c:pt idx="4">
                  <c:v>16.666666666666668</c:v>
                </c:pt>
                <c:pt idx="5">
                  <c:v>26.666666666666668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4.511278195488722</c:v>
                </c:pt>
                <c:pt idx="1">
                  <c:v>6.3909774436090228</c:v>
                </c:pt>
                <c:pt idx="2">
                  <c:v>12.218045112781954</c:v>
                </c:pt>
                <c:pt idx="3">
                  <c:v>16.353383458646615</c:v>
                </c:pt>
                <c:pt idx="4">
                  <c:v>24.624060150375939</c:v>
                </c:pt>
                <c:pt idx="5">
                  <c:v>35.902255639097746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3.3333333333333335</c:v>
                </c:pt>
                <c:pt idx="1">
                  <c:v>6.666666666666667</c:v>
                </c:pt>
                <c:pt idx="2">
                  <c:v>16.666666666666668</c:v>
                </c:pt>
                <c:pt idx="3">
                  <c:v>13.333333333333334</c:v>
                </c:pt>
                <c:pt idx="4">
                  <c:v>23.333333333333332</c:v>
                </c:pt>
                <c:pt idx="5">
                  <c:v>36.666666666666664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343644408"/>
        <c:axId val="343643232"/>
      </c:barChart>
      <c:valAx>
        <c:axId val="343643232"/>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343644408"/>
        <c:crosses val="max"/>
        <c:crossBetween val="between"/>
        <c:dispUnits>
          <c:builtInUnit val="hundreds"/>
        </c:dispUnits>
      </c:valAx>
      <c:catAx>
        <c:axId val="343644408"/>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343643232"/>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Konkrete stimuleringstiltak i etablerte bedrifter</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7.6673866090712739</c:v>
                </c:pt>
                <c:pt idx="1">
                  <c:v>10.259179265658748</c:v>
                </c:pt>
                <c:pt idx="2">
                  <c:v>15.658747300215984</c:v>
                </c:pt>
                <c:pt idx="3">
                  <c:v>21.058315334773219</c:v>
                </c:pt>
                <c:pt idx="4">
                  <c:v>23.758099352051836</c:v>
                </c:pt>
                <c:pt idx="5">
                  <c:v>21.598272138228943</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9.2592592592592595</c:v>
                </c:pt>
                <c:pt idx="1">
                  <c:v>5.5555555555555554</c:v>
                </c:pt>
                <c:pt idx="2">
                  <c:v>15.74074074074074</c:v>
                </c:pt>
                <c:pt idx="3">
                  <c:v>25.925925925925927</c:v>
                </c:pt>
                <c:pt idx="4">
                  <c:v>20.37037037037037</c:v>
                </c:pt>
                <c:pt idx="5">
                  <c:v>23.148148148148149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9.4915254237288131</c:v>
                </c:pt>
                <c:pt idx="1">
                  <c:v>12.542372881355933</c:v>
                </c:pt>
                <c:pt idx="2">
                  <c:v>18.64406779661017</c:v>
                </c:pt>
                <c:pt idx="3">
                  <c:v>23.389830508474578</c:v>
                </c:pt>
                <c:pt idx="4">
                  <c:v>19.322033898305083</c:v>
                </c:pt>
                <c:pt idx="5">
                  <c:v>16.610169491525422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7.1428571428571432</c:v>
                </c:pt>
                <c:pt idx="1">
                  <c:v>10.902255639097744</c:v>
                </c:pt>
                <c:pt idx="2">
                  <c:v>13.345864661654135</c:v>
                </c:pt>
                <c:pt idx="3">
                  <c:v>19.548872180451127</c:v>
                </c:pt>
                <c:pt idx="4">
                  <c:v>25.751879699248121</c:v>
                </c:pt>
                <c:pt idx="5">
                  <c:v>23.30827067669173</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3.5714285714285716</c:v>
                </c:pt>
                <c:pt idx="1">
                  <c:v>10.714285714285714</c:v>
                </c:pt>
                <c:pt idx="2">
                  <c:v>14.285714285714286</c:v>
                </c:pt>
                <c:pt idx="3">
                  <c:v>21.428571428571427</c:v>
                </c:pt>
                <c:pt idx="4">
                  <c:v>17.857142857142858</c:v>
                </c:pt>
                <c:pt idx="5">
                  <c:v>32.142857142857146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343638136"/>
        <c:axId val="343645192"/>
      </c:barChart>
      <c:valAx>
        <c:axId val="343645192"/>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343638136"/>
        <c:crosses val="max"/>
        <c:crossBetween val="between"/>
        <c:dispUnits>
          <c:builtInUnit val="hundreds"/>
        </c:dispUnits>
      </c:valAx>
      <c:catAx>
        <c:axId val="343638136"/>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343645192"/>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 hvilken grad vurderer du at det er "krise" i næringslivet på Veslandet akkurat nå? Vurder fra 1 (i liten grad) til 6 (i stor grad)</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1.2861736334405145</c:v>
                </c:pt>
                <c:pt idx="1">
                  <c:v>6.859592711682744</c:v>
                </c:pt>
                <c:pt idx="2">
                  <c:v>16.077170418006432</c:v>
                </c:pt>
                <c:pt idx="3">
                  <c:v>31.40407288317256</c:v>
                </c:pt>
                <c:pt idx="4">
                  <c:v>30.54662379421222</c:v>
                </c:pt>
                <c:pt idx="5">
                  <c:v>13.82636655948553</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1.8181818181818181</c:v>
                </c:pt>
                <c:pt idx="1">
                  <c:v>4.5454545454545459</c:v>
                </c:pt>
                <c:pt idx="2">
                  <c:v>18.181818181818183</c:v>
                </c:pt>
                <c:pt idx="3">
                  <c:v>36.363636363636367</c:v>
                </c:pt>
                <c:pt idx="4">
                  <c:v>30.90909090909091</c:v>
                </c:pt>
                <c:pt idx="5">
                  <c:v>8.1818181818181817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1.3157894736842106</c:v>
                </c:pt>
                <c:pt idx="1">
                  <c:v>10.197368421052632</c:v>
                </c:pt>
                <c:pt idx="2">
                  <c:v>20.723684210526315</c:v>
                </c:pt>
                <c:pt idx="3">
                  <c:v>33.881578947368418</c:v>
                </c:pt>
                <c:pt idx="4">
                  <c:v>25.328947368421051</c:v>
                </c:pt>
                <c:pt idx="5">
                  <c:v>8.5526315789473681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1.5094339622641511</c:v>
                </c:pt>
                <c:pt idx="1">
                  <c:v>4.9056603773584904</c:v>
                </c:pt>
                <c:pt idx="2">
                  <c:v>13.018867924528301</c:v>
                </c:pt>
                <c:pt idx="3">
                  <c:v>29.245283018867923</c:v>
                </c:pt>
                <c:pt idx="4">
                  <c:v>33.962264150943398</c:v>
                </c:pt>
                <c:pt idx="5">
                  <c:v>17.358490566037737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0</c:v>
                </c:pt>
                <c:pt idx="1">
                  <c:v>10.714285714285714</c:v>
                </c:pt>
                <c:pt idx="2">
                  <c:v>21.428571428571427</c:v>
                </c:pt>
                <c:pt idx="3">
                  <c:v>17.857142857142858</c:v>
                </c:pt>
                <c:pt idx="4">
                  <c:v>39.285714285714285</c:v>
                </c:pt>
                <c:pt idx="5">
                  <c:v>10.714285714285714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343638528"/>
        <c:axId val="343639704"/>
      </c:barChart>
      <c:catAx>
        <c:axId val="343638528"/>
        <c:scaling>
          <c:orientation val="minMax"/>
        </c:scaling>
        <c:delete val="0"/>
        <c:axPos val="b"/>
        <c:numFmt formatCode="General" sourceLinked="1"/>
        <c:majorTickMark val="cross"/>
        <c:minorTickMark val="cross"/>
        <c:tickLblPos val="nextTo"/>
        <c:spPr>
          <a:ln>
            <a:noFill/>
          </a:ln>
        </c:spPr>
        <c:txPr>
          <a:bodyPr/>
          <a:lstStyle/>
          <a:p>
            <a:pPr>
              <a:defRPr sz="1000"/>
            </a:pPr>
            <a:endParaRPr lang="nb-NO"/>
          </a:p>
        </c:txPr>
        <c:crossAx val="343639704"/>
        <c:crosses val="autoZero"/>
        <c:auto val="1"/>
        <c:lblAlgn val="ctr"/>
        <c:lblOffset val="100"/>
        <c:noMultiLvlLbl val="1"/>
      </c:catAx>
      <c:valAx>
        <c:axId val="343639704"/>
        <c:scaling>
          <c:orientation val="minMax"/>
          <c:max val="100"/>
        </c:scaling>
        <c:delete val="0"/>
        <c:axPos val="l"/>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343638528"/>
        <c:crosses val="autoZero"/>
        <c:crossBetween val="between"/>
        <c:dispUnits>
          <c:builtInUnit val="hundreds"/>
        </c:dispUnits>
      </c:val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Hvor viktig vurderer du nytteverdien av følgende veiutbygginger for din bedrift? Vurder fra 1 (lite viktig) til 6 (meget viktig)</c:v>
                </c:pt>
              </c:strCache>
            </c:strRef>
          </c:tx>
          <c:spPr>
            <a:solidFill>
              <a:srgbClr val="4682B4"/>
            </a:solidFill>
            <a:ln>
              <a:solidFill>
                <a:srgbClr val="4682B4"/>
              </a:solidFill>
            </a:ln>
          </c:spPr>
          <c:invertIfNegative val="1"/>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E39 Stavanger-Kristiansand</c:v>
                </c:pt>
                <c:pt idx="1">
                  <c:v>E39 Bergen-Stavanger (Hordfast og Rogfast)</c:v>
                </c:pt>
                <c:pt idx="2">
                  <c:v>E134 Haugesund-Oslo (Haukeli)</c:v>
                </c:pt>
                <c:pt idx="3">
                  <c:v>E16 Bergen-Voss-Oslo</c:v>
                </c:pt>
              </c:strCache>
            </c:strRef>
          </c:cat>
          <c:val>
            <c:numRef>
              <c:f>Sheet1!$B$2:$B$5</c:f>
              <c:numCache>
                <c:formatCode>0.00</c:formatCode>
                <c:ptCount val="4"/>
                <c:pt idx="0">
                  <c:v>3.2294999999999998</c:v>
                </c:pt>
                <c:pt idx="1">
                  <c:v>3.8673000000000002</c:v>
                </c:pt>
                <c:pt idx="2">
                  <c:v>2.7284000000000002</c:v>
                </c:pt>
                <c:pt idx="3">
                  <c:v>2.6962999999999999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E39 Stavanger-Kristiansand</c:v>
                </c:pt>
                <c:pt idx="1">
                  <c:v>E39 Bergen-Stavanger (Hordfast og Rogfast)</c:v>
                </c:pt>
                <c:pt idx="2">
                  <c:v>E134 Haugesund-Oslo (Haukeli)</c:v>
                </c:pt>
                <c:pt idx="3">
                  <c:v>E16 Bergen-Voss-Oslo</c:v>
                </c:pt>
              </c:strCache>
            </c:strRef>
          </c:cat>
          <c:val>
            <c:numRef>
              <c:f>Sheet1!$C$2:$C$5</c:f>
              <c:numCache>
                <c:formatCode>0.00</c:formatCode>
                <c:ptCount val="4"/>
                <c:pt idx="0">
                  <c:v>2.7837999999999998</c:v>
                </c:pt>
                <c:pt idx="1">
                  <c:v>4.8559000000000001</c:v>
                </c:pt>
                <c:pt idx="2">
                  <c:v>4.3604000000000003</c:v>
                </c:pt>
                <c:pt idx="3">
                  <c:v>1.8198000000000001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E39 Stavanger-Kristiansand</c:v>
                </c:pt>
                <c:pt idx="1">
                  <c:v>E39 Bergen-Stavanger (Hordfast og Rogfast)</c:v>
                </c:pt>
                <c:pt idx="2">
                  <c:v>E134 Haugesund-Oslo (Haukeli)</c:v>
                </c:pt>
                <c:pt idx="3">
                  <c:v>E16 Bergen-Voss-Oslo</c:v>
                </c:pt>
              </c:strCache>
            </c:strRef>
          </c:cat>
          <c:val>
            <c:numRef>
              <c:f>Sheet1!$D$2:$D$5</c:f>
              <c:numCache>
                <c:formatCode>0.00</c:formatCode>
                <c:ptCount val="4"/>
                <c:pt idx="0">
                  <c:v>2.2399</c:v>
                </c:pt>
                <c:pt idx="1">
                  <c:v>3.68</c:v>
                </c:pt>
                <c:pt idx="2">
                  <c:v>2.1951999999999998</c:v>
                </c:pt>
                <c:pt idx="3">
                  <c:v>4.2192999999999996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E39 Stavanger-Kristiansand</c:v>
                </c:pt>
                <c:pt idx="1">
                  <c:v>E39 Bergen-Stavanger (Hordfast og Rogfast)</c:v>
                </c:pt>
                <c:pt idx="2">
                  <c:v>E134 Haugesund-Oslo (Haukeli)</c:v>
                </c:pt>
                <c:pt idx="3">
                  <c:v>E16 Bergen-Voss-Oslo</c:v>
                </c:pt>
              </c:strCache>
            </c:strRef>
          </c:cat>
          <c:val>
            <c:numRef>
              <c:f>Sheet1!$E$2:$E$5</c:f>
              <c:numCache>
                <c:formatCode>0.00</c:formatCode>
                <c:ptCount val="4"/>
                <c:pt idx="0">
                  <c:v>3.9498000000000002</c:v>
                </c:pt>
                <c:pt idx="1">
                  <c:v>3.8479000000000001</c:v>
                </c:pt>
                <c:pt idx="2">
                  <c:v>2.6497000000000002</c:v>
                </c:pt>
                <c:pt idx="3">
                  <c:v>2.0245000000000002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E39 Stavanger-Kristiansand</c:v>
                </c:pt>
                <c:pt idx="1">
                  <c:v>E39 Bergen-Stavanger (Hordfast og Rogfast)</c:v>
                </c:pt>
                <c:pt idx="2">
                  <c:v>E134 Haugesund-Oslo (Haukeli)</c:v>
                </c:pt>
                <c:pt idx="3">
                  <c:v>E16 Bergen-Voss-Oslo</c:v>
                </c:pt>
              </c:strCache>
            </c:strRef>
          </c:cat>
          <c:val>
            <c:numRef>
              <c:f>Sheet1!$F$2:$F$5</c:f>
              <c:numCache>
                <c:formatCode>0.00</c:formatCode>
                <c:ptCount val="4"/>
                <c:pt idx="0">
                  <c:v>2.5516999999999999</c:v>
                </c:pt>
                <c:pt idx="1">
                  <c:v>4.7667000000000002</c:v>
                </c:pt>
                <c:pt idx="2">
                  <c:v>3.9</c:v>
                </c:pt>
                <c:pt idx="3">
                  <c:v>2.9666999999999999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344453976"/>
        <c:axId val="344449664"/>
      </c:barChart>
      <c:valAx>
        <c:axId val="344449664"/>
        <c:scaling>
          <c:orientation val="minMax"/>
          <c:max val="6"/>
          <c:min val="0"/>
        </c:scaling>
        <c:delete val="0"/>
        <c:axPos val="b"/>
        <c:majorGridlines>
          <c:spPr>
            <a:ln w="12700" cmpd="sng">
              <a:solidFill>
                <a:srgbClr val="D3D3D3"/>
              </a:solidFill>
              <a:prstDash val="solid"/>
            </a:ln>
          </c:spPr>
        </c:majorGridlines>
        <c:title>
          <c:tx>
            <c:rich>
              <a:bodyPr/>
              <a:lstStyle/>
              <a:p>
                <a:pPr>
                  <a:defRPr sz="1000"/>
                </a:pPr>
                <a:r>
                  <a:t>Gjennomsnitt</a:t>
                </a:r>
              </a:p>
            </c:rich>
          </c:tx>
          <c:overlay val="0"/>
        </c:title>
        <c:numFmt formatCode="General" sourceLinked="0"/>
        <c:majorTickMark val="cross"/>
        <c:minorTickMark val="cross"/>
        <c:tickLblPos val="nextTo"/>
        <c:spPr>
          <a:ln>
            <a:noFill/>
          </a:ln>
        </c:spPr>
        <c:txPr>
          <a:bodyPr/>
          <a:lstStyle/>
          <a:p>
            <a:pPr>
              <a:defRPr sz="1000"/>
            </a:pPr>
            <a:endParaRPr lang="nb-NO"/>
          </a:p>
        </c:txPr>
        <c:crossAx val="344453976"/>
        <c:crosses val="max"/>
        <c:crossBetween val="between"/>
        <c:majorUnit val="1"/>
      </c:valAx>
      <c:catAx>
        <c:axId val="344453976"/>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344449664"/>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E39 Stavanger-Kristiansand</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29.775880469583779</c:v>
                </c:pt>
                <c:pt idx="1">
                  <c:v>13.553895410885806</c:v>
                </c:pt>
                <c:pt idx="2">
                  <c:v>12.486659551760939</c:v>
                </c:pt>
                <c:pt idx="3">
                  <c:v>12.379935965848453</c:v>
                </c:pt>
                <c:pt idx="4">
                  <c:v>11.739594450373533</c:v>
                </c:pt>
                <c:pt idx="5">
                  <c:v>20.064034151547492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32.432432432432435</c:v>
                </c:pt>
                <c:pt idx="1">
                  <c:v>13.513513513513514</c:v>
                </c:pt>
                <c:pt idx="2">
                  <c:v>18.018018018018019</c:v>
                </c:pt>
                <c:pt idx="3">
                  <c:v>21.621621621621621</c:v>
                </c:pt>
                <c:pt idx="4">
                  <c:v>8.1081081081081088</c:v>
                </c:pt>
                <c:pt idx="5">
                  <c:v>6.3063063063063067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47.972972972972975</c:v>
                </c:pt>
                <c:pt idx="1">
                  <c:v>19.256756756756758</c:v>
                </c:pt>
                <c:pt idx="2">
                  <c:v>12.162162162162161</c:v>
                </c:pt>
                <c:pt idx="3">
                  <c:v>8.1081081081081088</c:v>
                </c:pt>
                <c:pt idx="4">
                  <c:v>6.4189189189189193</c:v>
                </c:pt>
                <c:pt idx="5">
                  <c:v>6.0810810810810807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17.100371747211895</c:v>
                </c:pt>
                <c:pt idx="1">
                  <c:v>10.223048327137546</c:v>
                </c:pt>
                <c:pt idx="2">
                  <c:v>11.152416356877323</c:v>
                </c:pt>
                <c:pt idx="3">
                  <c:v>14.12639405204461</c:v>
                </c:pt>
                <c:pt idx="4">
                  <c:v>16.914498141263941</c:v>
                </c:pt>
                <c:pt idx="5">
                  <c:v>30.483271375464685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48.275862068965516</c:v>
                </c:pt>
                <c:pt idx="1">
                  <c:v>10.344827586206897</c:v>
                </c:pt>
                <c:pt idx="2">
                  <c:v>3.4482758620689653</c:v>
                </c:pt>
                <c:pt idx="3">
                  <c:v>20.689655172413794</c:v>
                </c:pt>
                <c:pt idx="4">
                  <c:v>10.344827586206897</c:v>
                </c:pt>
                <c:pt idx="5">
                  <c:v>6.8965517241379306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344454368"/>
        <c:axId val="344456328"/>
      </c:barChart>
      <c:catAx>
        <c:axId val="344454368"/>
        <c:scaling>
          <c:orientation val="minMax"/>
        </c:scaling>
        <c:delete val="0"/>
        <c:axPos val="b"/>
        <c:numFmt formatCode="General" sourceLinked="1"/>
        <c:majorTickMark val="cross"/>
        <c:minorTickMark val="cross"/>
        <c:tickLblPos val="nextTo"/>
        <c:spPr>
          <a:ln>
            <a:noFill/>
          </a:ln>
        </c:spPr>
        <c:txPr>
          <a:bodyPr/>
          <a:lstStyle/>
          <a:p>
            <a:pPr>
              <a:defRPr sz="1000"/>
            </a:pPr>
            <a:endParaRPr lang="nb-NO"/>
          </a:p>
        </c:txPr>
        <c:crossAx val="344456328"/>
        <c:crosses val="autoZero"/>
        <c:auto val="1"/>
        <c:lblAlgn val="ctr"/>
        <c:lblOffset val="100"/>
        <c:noMultiLvlLbl val="1"/>
      </c:catAx>
      <c:valAx>
        <c:axId val="344456328"/>
        <c:scaling>
          <c:orientation val="minMax"/>
          <c:max val="100"/>
        </c:scaling>
        <c:delete val="0"/>
        <c:axPos val="l"/>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344454368"/>
        <c:crosses val="autoZero"/>
        <c:crossBetween val="between"/>
        <c:dispUnits>
          <c:builtInUnit val="hundreds"/>
        </c:dispUnits>
      </c:val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E39 Bergen-Stavanger (Hordfast og Rogfast)</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18.471337579617835</c:v>
                </c:pt>
                <c:pt idx="1">
                  <c:v>9.3418259023354562</c:v>
                </c:pt>
                <c:pt idx="2">
                  <c:v>10.721868365180468</c:v>
                </c:pt>
                <c:pt idx="3">
                  <c:v>15.392781316348195</c:v>
                </c:pt>
                <c:pt idx="4">
                  <c:v>20.594479830148622</c:v>
                </c:pt>
                <c:pt idx="5">
                  <c:v>25.477707006369428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6.3063063063063067</c:v>
                </c:pt>
                <c:pt idx="1">
                  <c:v>0.90090090090090091</c:v>
                </c:pt>
                <c:pt idx="2">
                  <c:v>8.1081081081081088</c:v>
                </c:pt>
                <c:pt idx="3">
                  <c:v>15.315315315315315</c:v>
                </c:pt>
                <c:pt idx="4">
                  <c:v>24.324324324324323</c:v>
                </c:pt>
                <c:pt idx="5">
                  <c:v>45.045045045045043</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20.666666666666668</c:v>
                </c:pt>
                <c:pt idx="1">
                  <c:v>9</c:v>
                </c:pt>
                <c:pt idx="2">
                  <c:v>12.666666666666666</c:v>
                </c:pt>
                <c:pt idx="3">
                  <c:v>16</c:v>
                </c:pt>
                <c:pt idx="4">
                  <c:v>22.666666666666668</c:v>
                </c:pt>
                <c:pt idx="5">
                  <c:v>19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18.738404452690165</c:v>
                </c:pt>
                <c:pt idx="1">
                  <c:v>9.833024118738404</c:v>
                </c:pt>
                <c:pt idx="2">
                  <c:v>10.018552875695732</c:v>
                </c:pt>
                <c:pt idx="3">
                  <c:v>15.769944341372913</c:v>
                </c:pt>
                <c:pt idx="4">
                  <c:v>20.593692022263451</c:v>
                </c:pt>
                <c:pt idx="5">
                  <c:v>25.046382189239331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6.666666666666667</c:v>
                </c:pt>
                <c:pt idx="1">
                  <c:v>10</c:v>
                </c:pt>
                <c:pt idx="2">
                  <c:v>3.3333333333333335</c:v>
                </c:pt>
                <c:pt idx="3">
                  <c:v>10</c:v>
                </c:pt>
                <c:pt idx="4">
                  <c:v>20</c:v>
                </c:pt>
                <c:pt idx="5">
                  <c:v>50</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344456720"/>
        <c:axId val="344454760"/>
      </c:barChart>
      <c:catAx>
        <c:axId val="344456720"/>
        <c:scaling>
          <c:orientation val="minMax"/>
        </c:scaling>
        <c:delete val="0"/>
        <c:axPos val="b"/>
        <c:numFmt formatCode="General" sourceLinked="1"/>
        <c:majorTickMark val="cross"/>
        <c:minorTickMark val="cross"/>
        <c:tickLblPos val="nextTo"/>
        <c:spPr>
          <a:ln>
            <a:noFill/>
          </a:ln>
        </c:spPr>
        <c:txPr>
          <a:bodyPr/>
          <a:lstStyle/>
          <a:p>
            <a:pPr>
              <a:defRPr sz="1000"/>
            </a:pPr>
            <a:endParaRPr lang="nb-NO"/>
          </a:p>
        </c:txPr>
        <c:crossAx val="344454760"/>
        <c:crosses val="autoZero"/>
        <c:auto val="1"/>
        <c:lblAlgn val="ctr"/>
        <c:lblOffset val="100"/>
        <c:noMultiLvlLbl val="1"/>
      </c:catAx>
      <c:valAx>
        <c:axId val="344454760"/>
        <c:scaling>
          <c:orientation val="minMax"/>
          <c:max val="100"/>
        </c:scaling>
        <c:delete val="0"/>
        <c:axPos val="l"/>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344456720"/>
        <c:crosses val="autoZero"/>
        <c:crossBetween val="between"/>
        <c:dispUnits>
          <c:builtInUnit val="hundreds"/>
        </c:dispUnits>
      </c:val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E134 Haugesund-Oslo (Haukeli)</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35.560344827586206</c:v>
                </c:pt>
                <c:pt idx="1">
                  <c:v>18.53448275862069</c:v>
                </c:pt>
                <c:pt idx="2">
                  <c:v>16.379310344827587</c:v>
                </c:pt>
                <c:pt idx="3">
                  <c:v>9.9137931034482758</c:v>
                </c:pt>
                <c:pt idx="4">
                  <c:v>6.25</c:v>
                </c:pt>
                <c:pt idx="5">
                  <c:v>13.362068965517242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11.711711711711711</c:v>
                </c:pt>
                <c:pt idx="1">
                  <c:v>4.5045045045045047</c:v>
                </c:pt>
                <c:pt idx="2">
                  <c:v>16.216216216216218</c:v>
                </c:pt>
                <c:pt idx="3">
                  <c:v>11.711711711711711</c:v>
                </c:pt>
                <c:pt idx="4">
                  <c:v>15.315315315315315</c:v>
                </c:pt>
                <c:pt idx="5">
                  <c:v>40.54054054054054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47.260273972602739</c:v>
                </c:pt>
                <c:pt idx="1">
                  <c:v>19.17808219178082</c:v>
                </c:pt>
                <c:pt idx="2">
                  <c:v>15.753424657534246</c:v>
                </c:pt>
                <c:pt idx="3">
                  <c:v>8.2191780821917817</c:v>
                </c:pt>
                <c:pt idx="4">
                  <c:v>3.7671232876712328</c:v>
                </c:pt>
                <c:pt idx="5">
                  <c:v>5.8219178082191778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34.086629001883239</c:v>
                </c:pt>
                <c:pt idx="1">
                  <c:v>20.903954802259886</c:v>
                </c:pt>
                <c:pt idx="2">
                  <c:v>17.325800376647834</c:v>
                </c:pt>
                <c:pt idx="3">
                  <c:v>11.67608286252354</c:v>
                </c:pt>
                <c:pt idx="4">
                  <c:v>5.6497175141242941</c:v>
                </c:pt>
                <c:pt idx="5">
                  <c:v>10.357815442561206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23.333333333333332</c:v>
                </c:pt>
                <c:pt idx="1">
                  <c:v>10</c:v>
                </c:pt>
                <c:pt idx="2">
                  <c:v>10</c:v>
                </c:pt>
                <c:pt idx="3">
                  <c:v>10</c:v>
                </c:pt>
                <c:pt idx="4">
                  <c:v>3.3333333333333335</c:v>
                </c:pt>
                <c:pt idx="5">
                  <c:v>43.333333333333336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344455544"/>
        <c:axId val="344455936"/>
      </c:barChart>
      <c:catAx>
        <c:axId val="344455544"/>
        <c:scaling>
          <c:orientation val="minMax"/>
        </c:scaling>
        <c:delete val="0"/>
        <c:axPos val="b"/>
        <c:numFmt formatCode="General" sourceLinked="1"/>
        <c:majorTickMark val="cross"/>
        <c:minorTickMark val="cross"/>
        <c:tickLblPos val="nextTo"/>
        <c:spPr>
          <a:ln>
            <a:noFill/>
          </a:ln>
        </c:spPr>
        <c:txPr>
          <a:bodyPr/>
          <a:lstStyle/>
          <a:p>
            <a:pPr>
              <a:defRPr sz="1000"/>
            </a:pPr>
            <a:endParaRPr lang="nb-NO"/>
          </a:p>
        </c:txPr>
        <c:crossAx val="344455936"/>
        <c:crosses val="autoZero"/>
        <c:auto val="1"/>
        <c:lblAlgn val="ctr"/>
        <c:lblOffset val="100"/>
        <c:noMultiLvlLbl val="1"/>
      </c:catAx>
      <c:valAx>
        <c:axId val="344455936"/>
        <c:scaling>
          <c:orientation val="minMax"/>
          <c:max val="100"/>
        </c:scaling>
        <c:delete val="0"/>
        <c:axPos val="l"/>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344455544"/>
        <c:crosses val="autoZero"/>
        <c:crossBetween val="between"/>
        <c:dispUnits>
          <c:builtInUnit val="hundreds"/>
        </c:dispUnits>
      </c:val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E16 Bergen-Voss-Oslo</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39.893048128342244</c:v>
                </c:pt>
                <c:pt idx="1">
                  <c:v>16.577540106951872</c:v>
                </c:pt>
                <c:pt idx="2">
                  <c:v>13.04812834224599</c:v>
                </c:pt>
                <c:pt idx="3">
                  <c:v>9.3048128342245988</c:v>
                </c:pt>
                <c:pt idx="4">
                  <c:v>6.8449197860962565</c:v>
                </c:pt>
                <c:pt idx="5">
                  <c:v>14.331550802139038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60.36036036036036</c:v>
                </c:pt>
                <c:pt idx="1">
                  <c:v>19.81981981981982</c:v>
                </c:pt>
                <c:pt idx="2">
                  <c:v>7.2072072072072073</c:v>
                </c:pt>
                <c:pt idx="3">
                  <c:v>7.2072072072072073</c:v>
                </c:pt>
                <c:pt idx="4">
                  <c:v>0.90090090090090091</c:v>
                </c:pt>
                <c:pt idx="5">
                  <c:v>4.5045045045045047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14.285714285714286</c:v>
                </c:pt>
                <c:pt idx="1">
                  <c:v>5.9800664451827243</c:v>
                </c:pt>
                <c:pt idx="2">
                  <c:v>10.631229235880399</c:v>
                </c:pt>
                <c:pt idx="3">
                  <c:v>16.279069767441861</c:v>
                </c:pt>
                <c:pt idx="4">
                  <c:v>18.272425249169434</c:v>
                </c:pt>
                <c:pt idx="5">
                  <c:v>34.551495016611298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50.377358490566039</c:v>
                </c:pt>
                <c:pt idx="1">
                  <c:v>20.754716981132077</c:v>
                </c:pt>
                <c:pt idx="2">
                  <c:v>15.283018867924529</c:v>
                </c:pt>
                <c:pt idx="3">
                  <c:v>7.3584905660377355</c:v>
                </c:pt>
                <c:pt idx="4">
                  <c:v>2.0754716981132075</c:v>
                </c:pt>
                <c:pt idx="5">
                  <c:v>4.1509433962264151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40</c:v>
                </c:pt>
                <c:pt idx="1">
                  <c:v>6.666666666666667</c:v>
                </c:pt>
                <c:pt idx="2">
                  <c:v>13.333333333333334</c:v>
                </c:pt>
                <c:pt idx="3">
                  <c:v>13.333333333333334</c:v>
                </c:pt>
                <c:pt idx="4">
                  <c:v>10</c:v>
                </c:pt>
                <c:pt idx="5">
                  <c:v>16.666666666666668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344450056"/>
        <c:axId val="344450840"/>
      </c:barChart>
      <c:catAx>
        <c:axId val="344450056"/>
        <c:scaling>
          <c:orientation val="minMax"/>
        </c:scaling>
        <c:delete val="0"/>
        <c:axPos val="b"/>
        <c:numFmt formatCode="General" sourceLinked="1"/>
        <c:majorTickMark val="cross"/>
        <c:minorTickMark val="cross"/>
        <c:tickLblPos val="nextTo"/>
        <c:spPr>
          <a:ln>
            <a:noFill/>
          </a:ln>
        </c:spPr>
        <c:txPr>
          <a:bodyPr/>
          <a:lstStyle/>
          <a:p>
            <a:pPr>
              <a:defRPr sz="1000"/>
            </a:pPr>
            <a:endParaRPr lang="nb-NO"/>
          </a:p>
        </c:txPr>
        <c:crossAx val="344450840"/>
        <c:crosses val="autoZero"/>
        <c:auto val="1"/>
        <c:lblAlgn val="ctr"/>
        <c:lblOffset val="100"/>
        <c:noMultiLvlLbl val="1"/>
      </c:catAx>
      <c:valAx>
        <c:axId val="344450840"/>
        <c:scaling>
          <c:orientation val="minMax"/>
          <c:max val="100"/>
        </c:scaling>
        <c:delete val="0"/>
        <c:axPos val="l"/>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344450056"/>
        <c:crosses val="autoZero"/>
        <c:crossBetween val="between"/>
        <c:dispUnits>
          <c:builtInUnit val="hundreds"/>
        </c:dispUnits>
      </c:val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Hvor stor betydning har følgende for din bedrift? Vurder dem fra 1 (liten betydning) til 6 (stor betydning)</c:v>
                </c:pt>
              </c:strCache>
            </c:strRef>
          </c:tx>
          <c:spPr>
            <a:solidFill>
              <a:srgbClr val="4682B4"/>
            </a:solidFill>
            <a:ln>
              <a:solidFill>
                <a:srgbClr val="4682B4"/>
              </a:solidFill>
            </a:ln>
          </c:spPr>
          <c:invertIfNegative val="1"/>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Kronekursen</c:v>
                </c:pt>
                <c:pt idx="1">
                  <c:v>Rentenivået</c:v>
                </c:pt>
                <c:pt idx="2">
                  <c:v>Bedriftskattenivået</c:v>
                </c:pt>
                <c:pt idx="3">
                  <c:v>Oljeprisen</c:v>
                </c:pt>
              </c:strCache>
            </c:strRef>
          </c:cat>
          <c:val>
            <c:numRef>
              <c:f>Sheet1!$B$2:$B$5</c:f>
              <c:numCache>
                <c:formatCode>0.00</c:formatCode>
                <c:ptCount val="4"/>
                <c:pt idx="0">
                  <c:v>3.7214</c:v>
                </c:pt>
                <c:pt idx="1">
                  <c:v>3.6253000000000002</c:v>
                </c:pt>
                <c:pt idx="2">
                  <c:v>3.5526</c:v>
                </c:pt>
                <c:pt idx="3">
                  <c:v>4.1673999999999998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Kronekursen</c:v>
                </c:pt>
                <c:pt idx="1">
                  <c:v>Rentenivået</c:v>
                </c:pt>
                <c:pt idx="2">
                  <c:v>Bedriftskattenivået</c:v>
                </c:pt>
                <c:pt idx="3">
                  <c:v>Oljeprisen</c:v>
                </c:pt>
              </c:strCache>
            </c:strRef>
          </c:cat>
          <c:val>
            <c:numRef>
              <c:f>Sheet1!$C$2:$C$5</c:f>
              <c:numCache>
                <c:formatCode>0.00</c:formatCode>
                <c:ptCount val="4"/>
                <c:pt idx="0">
                  <c:v>3.964</c:v>
                </c:pt>
                <c:pt idx="1">
                  <c:v>3.5405000000000002</c:v>
                </c:pt>
                <c:pt idx="2">
                  <c:v>3.5945999999999998</c:v>
                </c:pt>
                <c:pt idx="3">
                  <c:v>4.0720999999999998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Kronekursen</c:v>
                </c:pt>
                <c:pt idx="1">
                  <c:v>Rentenivået</c:v>
                </c:pt>
                <c:pt idx="2">
                  <c:v>Bedriftskattenivået</c:v>
                </c:pt>
                <c:pt idx="3">
                  <c:v>Oljeprisen</c:v>
                </c:pt>
              </c:strCache>
            </c:strRef>
          </c:cat>
          <c:val>
            <c:numRef>
              <c:f>Sheet1!$D$2:$D$5</c:f>
              <c:numCache>
                <c:formatCode>0.00</c:formatCode>
                <c:ptCount val="4"/>
                <c:pt idx="0">
                  <c:v>3.7829000000000002</c:v>
                </c:pt>
                <c:pt idx="1">
                  <c:v>3.7261000000000002</c:v>
                </c:pt>
                <c:pt idx="2">
                  <c:v>3.5164</c:v>
                </c:pt>
                <c:pt idx="3">
                  <c:v>3.8885000000000001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Kronekursen</c:v>
                </c:pt>
                <c:pt idx="1">
                  <c:v>Rentenivået</c:v>
                </c:pt>
                <c:pt idx="2">
                  <c:v>Bedriftskattenivået</c:v>
                </c:pt>
                <c:pt idx="3">
                  <c:v>Oljeprisen</c:v>
                </c:pt>
              </c:strCache>
            </c:strRef>
          </c:cat>
          <c:val>
            <c:numRef>
              <c:f>Sheet1!$E$2:$E$5</c:f>
              <c:numCache>
                <c:formatCode>0.00</c:formatCode>
                <c:ptCount val="4"/>
                <c:pt idx="0">
                  <c:v>3.6797</c:v>
                </c:pt>
                <c:pt idx="1">
                  <c:v>3.5485000000000002</c:v>
                </c:pt>
                <c:pt idx="2">
                  <c:v>3.4916</c:v>
                </c:pt>
                <c:pt idx="3">
                  <c:v>4.3638000000000003</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Kronekursen</c:v>
                </c:pt>
                <c:pt idx="1">
                  <c:v>Rentenivået</c:v>
                </c:pt>
                <c:pt idx="2">
                  <c:v>Bedriftskattenivået</c:v>
                </c:pt>
                <c:pt idx="3">
                  <c:v>Oljeprisen</c:v>
                </c:pt>
              </c:strCache>
            </c:strRef>
          </c:cat>
          <c:val>
            <c:numRef>
              <c:f>Sheet1!$F$2:$F$5</c:f>
              <c:numCache>
                <c:formatCode>0.00</c:formatCode>
                <c:ptCount val="4"/>
                <c:pt idx="0">
                  <c:v>3.4333</c:v>
                </c:pt>
                <c:pt idx="1">
                  <c:v>4.1333000000000002</c:v>
                </c:pt>
                <c:pt idx="2">
                  <c:v>3.9333</c:v>
                </c:pt>
                <c:pt idx="3">
                  <c:v>4.2332999999999998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344451624"/>
        <c:axId val="344451232"/>
      </c:barChart>
      <c:valAx>
        <c:axId val="344451232"/>
        <c:scaling>
          <c:orientation val="minMax"/>
          <c:max val="6"/>
          <c:min val="0"/>
        </c:scaling>
        <c:delete val="0"/>
        <c:axPos val="b"/>
        <c:majorGridlines>
          <c:spPr>
            <a:ln w="12700" cmpd="sng">
              <a:solidFill>
                <a:srgbClr val="D3D3D3"/>
              </a:solidFill>
              <a:prstDash val="solid"/>
            </a:ln>
          </c:spPr>
        </c:majorGridlines>
        <c:title>
          <c:tx>
            <c:rich>
              <a:bodyPr/>
              <a:lstStyle/>
              <a:p>
                <a:pPr>
                  <a:defRPr sz="1000"/>
                </a:pPr>
                <a:r>
                  <a:t>Gjennomsnitt</a:t>
                </a:r>
              </a:p>
            </c:rich>
          </c:tx>
          <c:overlay val="0"/>
        </c:title>
        <c:numFmt formatCode="General" sourceLinked="0"/>
        <c:majorTickMark val="cross"/>
        <c:minorTickMark val="cross"/>
        <c:tickLblPos val="nextTo"/>
        <c:spPr>
          <a:ln>
            <a:noFill/>
          </a:ln>
        </c:spPr>
        <c:txPr>
          <a:bodyPr/>
          <a:lstStyle/>
          <a:p>
            <a:pPr>
              <a:defRPr sz="1000"/>
            </a:pPr>
            <a:endParaRPr lang="nb-NO"/>
          </a:p>
        </c:txPr>
        <c:crossAx val="344451624"/>
        <c:crosses val="max"/>
        <c:crossBetween val="between"/>
        <c:majorUnit val="1"/>
      </c:valAx>
      <c:catAx>
        <c:axId val="344451624"/>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344451232"/>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Kronekursen</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15.360169491525424</c:v>
                </c:pt>
                <c:pt idx="1">
                  <c:v>13.347457627118644</c:v>
                </c:pt>
                <c:pt idx="2">
                  <c:v>14.830508474576272</c:v>
                </c:pt>
                <c:pt idx="3">
                  <c:v>17.161016949152543</c:v>
                </c:pt>
                <c:pt idx="4">
                  <c:v>18.85593220338983</c:v>
                </c:pt>
                <c:pt idx="5">
                  <c:v>20.444915254237287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11.711711711711711</c:v>
                </c:pt>
                <c:pt idx="1">
                  <c:v>14.414414414414415</c:v>
                </c:pt>
                <c:pt idx="2">
                  <c:v>9.9099099099099099</c:v>
                </c:pt>
                <c:pt idx="3">
                  <c:v>20.72072072072072</c:v>
                </c:pt>
                <c:pt idx="4">
                  <c:v>16.216216216216218</c:v>
                </c:pt>
                <c:pt idx="5">
                  <c:v>27.027027027027028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11.842105263157896</c:v>
                </c:pt>
                <c:pt idx="1">
                  <c:v>14.473684210526315</c:v>
                </c:pt>
                <c:pt idx="2">
                  <c:v>16.118421052631579</c:v>
                </c:pt>
                <c:pt idx="3">
                  <c:v>17.763157894736842</c:v>
                </c:pt>
                <c:pt idx="4">
                  <c:v>20.723684210526315</c:v>
                </c:pt>
                <c:pt idx="5">
                  <c:v>19.078947368421051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17.318435754189945</c:v>
                </c:pt>
                <c:pt idx="1">
                  <c:v>13.221601489757914</c:v>
                </c:pt>
                <c:pt idx="2">
                  <c:v>13.780260707635009</c:v>
                </c:pt>
                <c:pt idx="3">
                  <c:v>16.573556797020483</c:v>
                </c:pt>
                <c:pt idx="4">
                  <c:v>18.063314711359403</c:v>
                </c:pt>
                <c:pt idx="5">
                  <c:v>21.042830540037244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23.333333333333332</c:v>
                </c:pt>
                <c:pt idx="1">
                  <c:v>6.666666666666667</c:v>
                </c:pt>
                <c:pt idx="2">
                  <c:v>26.666666666666668</c:v>
                </c:pt>
                <c:pt idx="3">
                  <c:v>6.666666666666667</c:v>
                </c:pt>
                <c:pt idx="4">
                  <c:v>20</c:v>
                </c:pt>
                <c:pt idx="5">
                  <c:v>16.666666666666668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346870808"/>
        <c:axId val="344452800"/>
      </c:barChart>
      <c:valAx>
        <c:axId val="344452800"/>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346870808"/>
        <c:crosses val="max"/>
        <c:crossBetween val="between"/>
        <c:dispUnits>
          <c:builtInUnit val="hundreds"/>
        </c:dispUnits>
      </c:valAx>
      <c:catAx>
        <c:axId val="346870808"/>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344452800"/>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Rentenivået</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13.057324840764331</c:v>
                </c:pt>
                <c:pt idx="1">
                  <c:v>14.75583864118896</c:v>
                </c:pt>
                <c:pt idx="2">
                  <c:v>18.89596602972399</c:v>
                </c:pt>
                <c:pt idx="3">
                  <c:v>17.515923566878982</c:v>
                </c:pt>
                <c:pt idx="4">
                  <c:v>21.443736730360936</c:v>
                </c:pt>
                <c:pt idx="5">
                  <c:v>14.331210191082803</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11.711711711711711</c:v>
                </c:pt>
                <c:pt idx="1">
                  <c:v>13.513513513513514</c:v>
                </c:pt>
                <c:pt idx="2">
                  <c:v>26.126126126126128</c:v>
                </c:pt>
                <c:pt idx="3">
                  <c:v>20.72072072072072</c:v>
                </c:pt>
                <c:pt idx="4">
                  <c:v>13.513513513513514</c:v>
                </c:pt>
                <c:pt idx="5">
                  <c:v>14.414414414414415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11.551155115511552</c:v>
                </c:pt>
                <c:pt idx="1">
                  <c:v>15.181518151815181</c:v>
                </c:pt>
                <c:pt idx="2">
                  <c:v>18.481848184818482</c:v>
                </c:pt>
                <c:pt idx="3">
                  <c:v>15.841584158415841</c:v>
                </c:pt>
                <c:pt idx="4">
                  <c:v>21.782178217821784</c:v>
                </c:pt>
                <c:pt idx="5">
                  <c:v>17.161716171617162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15.298507462686567</c:v>
                </c:pt>
                <c:pt idx="1">
                  <c:v>14.552238805970148</c:v>
                </c:pt>
                <c:pt idx="2">
                  <c:v>18.28358208955224</c:v>
                </c:pt>
                <c:pt idx="3">
                  <c:v>17.164179104477611</c:v>
                </c:pt>
                <c:pt idx="4">
                  <c:v>21.268656716417912</c:v>
                </c:pt>
                <c:pt idx="5">
                  <c:v>13.432835820895523</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3.3333333333333335</c:v>
                </c:pt>
                <c:pt idx="1">
                  <c:v>10</c:v>
                </c:pt>
                <c:pt idx="2">
                  <c:v>23.333333333333332</c:v>
                </c:pt>
                <c:pt idx="3">
                  <c:v>13.333333333333334</c:v>
                </c:pt>
                <c:pt idx="4">
                  <c:v>33.333333333333336</c:v>
                </c:pt>
                <c:pt idx="5">
                  <c:v>16.666666666666668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346873160"/>
        <c:axId val="346869632"/>
      </c:barChart>
      <c:valAx>
        <c:axId val="346869632"/>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346873160"/>
        <c:crosses val="max"/>
        <c:crossBetween val="between"/>
        <c:dispUnits>
          <c:builtInUnit val="hundreds"/>
        </c:dispUnits>
      </c:valAx>
      <c:catAx>
        <c:axId val="346873160"/>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346869632"/>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Bedriftskattenivået</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11.902231668437832</c:v>
                </c:pt>
                <c:pt idx="1">
                  <c:v>13.177470775770457</c:v>
                </c:pt>
                <c:pt idx="2">
                  <c:v>22.954303931987248</c:v>
                </c:pt>
                <c:pt idx="3">
                  <c:v>22.422954303931988</c:v>
                </c:pt>
                <c:pt idx="4">
                  <c:v>18.809776833156217</c:v>
                </c:pt>
                <c:pt idx="5">
                  <c:v>10.73326248671626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11.711711711711711</c:v>
                </c:pt>
                <c:pt idx="1">
                  <c:v>9.9099099099099099</c:v>
                </c:pt>
                <c:pt idx="2">
                  <c:v>27.027027027027028</c:v>
                </c:pt>
                <c:pt idx="3">
                  <c:v>19.81981981981982</c:v>
                </c:pt>
                <c:pt idx="4">
                  <c:v>21.621621621621621</c:v>
                </c:pt>
                <c:pt idx="5">
                  <c:v>9.9099099099099099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10.197368421052632</c:v>
                </c:pt>
                <c:pt idx="1">
                  <c:v>16.44736842105263</c:v>
                </c:pt>
                <c:pt idx="2">
                  <c:v>23.355263157894736</c:v>
                </c:pt>
                <c:pt idx="3">
                  <c:v>21.710526315789473</c:v>
                </c:pt>
                <c:pt idx="4">
                  <c:v>18.092105263157894</c:v>
                </c:pt>
                <c:pt idx="5">
                  <c:v>10.197368421052632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14.018691588785046</c:v>
                </c:pt>
                <c:pt idx="1">
                  <c:v>12.897196261682243</c:v>
                </c:pt>
                <c:pt idx="2">
                  <c:v>22.242990654205606</c:v>
                </c:pt>
                <c:pt idx="3">
                  <c:v>21.869158878504674</c:v>
                </c:pt>
                <c:pt idx="4">
                  <c:v>18.691588785046729</c:v>
                </c:pt>
                <c:pt idx="5">
                  <c:v>10.280373831775702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3.3333333333333335</c:v>
                </c:pt>
                <c:pt idx="1">
                  <c:v>13.333333333333334</c:v>
                </c:pt>
                <c:pt idx="2">
                  <c:v>20</c:v>
                </c:pt>
                <c:pt idx="3">
                  <c:v>23.333333333333332</c:v>
                </c:pt>
                <c:pt idx="4">
                  <c:v>30</c:v>
                </c:pt>
                <c:pt idx="5">
                  <c:v>10</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346868848"/>
        <c:axId val="346871592"/>
      </c:barChart>
      <c:valAx>
        <c:axId val="346871592"/>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346868848"/>
        <c:crosses val="max"/>
        <c:crossBetween val="between"/>
        <c:dispUnits>
          <c:builtInUnit val="hundreds"/>
        </c:dispUnits>
      </c:valAx>
      <c:catAx>
        <c:axId val="346868848"/>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346871592"/>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Oljeprisen</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8.6864406779661021</c:v>
                </c:pt>
                <c:pt idx="1">
                  <c:v>9.3220338983050848</c:v>
                </c:pt>
                <c:pt idx="2">
                  <c:v>15.783898305084746</c:v>
                </c:pt>
                <c:pt idx="3">
                  <c:v>16.843220338983052</c:v>
                </c:pt>
                <c:pt idx="4">
                  <c:v>21.504237288135592</c:v>
                </c:pt>
                <c:pt idx="5">
                  <c:v>27.860169491525422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7.2072072072072073</c:v>
                </c:pt>
                <c:pt idx="1">
                  <c:v>7.2072072072072073</c:v>
                </c:pt>
                <c:pt idx="2">
                  <c:v>20.72072072072072</c:v>
                </c:pt>
                <c:pt idx="3">
                  <c:v>22.522522522522522</c:v>
                </c:pt>
                <c:pt idx="4">
                  <c:v>20.72072072072072</c:v>
                </c:pt>
                <c:pt idx="5">
                  <c:v>21.621621621621621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8.5245901639344268</c:v>
                </c:pt>
                <c:pt idx="1">
                  <c:v>12.131147540983607</c:v>
                </c:pt>
                <c:pt idx="2">
                  <c:v>20.983606557377048</c:v>
                </c:pt>
                <c:pt idx="3">
                  <c:v>19.672131147540984</c:v>
                </c:pt>
                <c:pt idx="4">
                  <c:v>17.704918032786885</c:v>
                </c:pt>
                <c:pt idx="5">
                  <c:v>20.983606557377048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8.0223880597014929</c:v>
                </c:pt>
                <c:pt idx="1">
                  <c:v>8.7686567164179099</c:v>
                </c:pt>
                <c:pt idx="2">
                  <c:v>11.567164179104477</c:v>
                </c:pt>
                <c:pt idx="3">
                  <c:v>14.925373134328359</c:v>
                </c:pt>
                <c:pt idx="4">
                  <c:v>23.880597014925375</c:v>
                </c:pt>
                <c:pt idx="5">
                  <c:v>32.835820895522389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13.333333333333334</c:v>
                </c:pt>
                <c:pt idx="1">
                  <c:v>3.3333333333333335</c:v>
                </c:pt>
                <c:pt idx="2">
                  <c:v>13.333333333333334</c:v>
                </c:pt>
                <c:pt idx="3">
                  <c:v>13.333333333333334</c:v>
                </c:pt>
                <c:pt idx="4">
                  <c:v>30</c:v>
                </c:pt>
                <c:pt idx="5">
                  <c:v>26.666666666666668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346868456"/>
        <c:axId val="346870416"/>
      </c:barChart>
      <c:valAx>
        <c:axId val="346870416"/>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346868456"/>
        <c:crosses val="max"/>
        <c:crossBetween val="between"/>
        <c:dispUnits>
          <c:builtInUnit val="hundreds"/>
        </c:dispUnits>
      </c:valAx>
      <c:catAx>
        <c:axId val="346868456"/>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346870416"/>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Hvilke(n) næringsforening er du medlem av? </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Næringsforeningen i Stavangerregionen</c:v>
                </c:pt>
                <c:pt idx="1">
                  <c:v>Haugesundregionens Næringsforening </c:v>
                </c:pt>
                <c:pt idx="2">
                  <c:v>Bergen Næringsråd</c:v>
                </c:pt>
                <c:pt idx="3">
                  <c:v>Stord Næringsråd</c:v>
                </c:pt>
              </c:strCache>
            </c:strRef>
          </c:cat>
          <c:val>
            <c:numRef>
              <c:f>Sheet1!$B$2:$B$5</c:f>
              <c:numCache>
                <c:formatCode>0.0%</c:formatCode>
                <c:ptCount val="4"/>
                <c:pt idx="0">
                  <c:v>58.431793770139635</c:v>
                </c:pt>
                <c:pt idx="1">
                  <c:v>11.922663802363051</c:v>
                </c:pt>
                <c:pt idx="2">
                  <c:v>32.975295381310417</c:v>
                </c:pt>
                <c:pt idx="3">
                  <c:v>3.2223415682062297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Næringsforeningen i Stavangerregionen</c:v>
                </c:pt>
                <c:pt idx="1">
                  <c:v>Haugesundregionens Næringsforening </c:v>
                </c:pt>
                <c:pt idx="2">
                  <c:v>Bergen Næringsråd</c:v>
                </c:pt>
                <c:pt idx="3">
                  <c:v>Stord Næringsråd</c:v>
                </c:pt>
              </c:strCache>
            </c:strRef>
          </c:cat>
          <c:val>
            <c:numRef>
              <c:f>Sheet1!$C$2:$C$5</c:f>
              <c:numCache>
                <c:formatCode>0.0%</c:formatCode>
                <c:ptCount val="4"/>
                <c:pt idx="0">
                  <c:v>22.522522522522522</c:v>
                </c:pt>
                <c:pt idx="1">
                  <c:v>100</c:v>
                </c:pt>
                <c:pt idx="2">
                  <c:v>9.9099099099099099</c:v>
                </c:pt>
                <c:pt idx="3">
                  <c:v>3.6036036036036037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Næringsforeningen i Stavangerregionen</c:v>
                </c:pt>
                <c:pt idx="1">
                  <c:v>Haugesundregionens Næringsforening </c:v>
                </c:pt>
                <c:pt idx="2">
                  <c:v>Bergen Næringsråd</c:v>
                </c:pt>
                <c:pt idx="3">
                  <c:v>Stord Næringsråd</c:v>
                </c:pt>
              </c:strCache>
            </c:strRef>
          </c:cat>
          <c:val>
            <c:numRef>
              <c:f>Sheet1!$D$2:$D$5</c:f>
              <c:numCache>
                <c:formatCode>0.0%</c:formatCode>
                <c:ptCount val="4"/>
                <c:pt idx="0">
                  <c:v>8.4690553745928341</c:v>
                </c:pt>
                <c:pt idx="1">
                  <c:v>3.5830618892508141</c:v>
                </c:pt>
                <c:pt idx="2">
                  <c:v>100</c:v>
                </c:pt>
                <c:pt idx="3">
                  <c:v>1.6286644951140066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Næringsforeningen i Stavangerregionen</c:v>
                </c:pt>
                <c:pt idx="1">
                  <c:v>Haugesundregionens Næringsforening </c:v>
                </c:pt>
                <c:pt idx="2">
                  <c:v>Bergen Næringsråd</c:v>
                </c:pt>
                <c:pt idx="3">
                  <c:v>Stord Næringsråd</c:v>
                </c:pt>
              </c:strCache>
            </c:strRef>
          </c:cat>
          <c:val>
            <c:numRef>
              <c:f>Sheet1!$E$2:$E$5</c:f>
              <c:numCache>
                <c:formatCode>0.0%</c:formatCode>
                <c:ptCount val="4"/>
                <c:pt idx="0">
                  <c:v>100</c:v>
                </c:pt>
                <c:pt idx="1">
                  <c:v>4.5955882352941178</c:v>
                </c:pt>
                <c:pt idx="2">
                  <c:v>4.7794117647058822</c:v>
                </c:pt>
                <c:pt idx="3">
                  <c:v>0.36764705882352944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Næringsforeningen i Stavangerregionen</c:v>
                </c:pt>
                <c:pt idx="1">
                  <c:v>Haugesundregionens Næringsforening </c:v>
                </c:pt>
                <c:pt idx="2">
                  <c:v>Bergen Næringsråd</c:v>
                </c:pt>
                <c:pt idx="3">
                  <c:v>Stord Næringsråd</c:v>
                </c:pt>
              </c:strCache>
            </c:strRef>
          </c:cat>
          <c:val>
            <c:numRef>
              <c:f>Sheet1!$F$2:$F$5</c:f>
              <c:numCache>
                <c:formatCode>0.0%</c:formatCode>
                <c:ptCount val="4"/>
                <c:pt idx="0">
                  <c:v>6.666666666666667</c:v>
                </c:pt>
                <c:pt idx="1">
                  <c:v>13.333333333333334</c:v>
                </c:pt>
                <c:pt idx="2">
                  <c:v>16.666666666666668</c:v>
                </c:pt>
                <c:pt idx="3">
                  <c:v>100</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349281464"/>
        <c:axId val="349275976"/>
      </c:barChart>
      <c:catAx>
        <c:axId val="349281464"/>
        <c:scaling>
          <c:orientation val="minMax"/>
        </c:scaling>
        <c:delete val="0"/>
        <c:axPos val="b"/>
        <c:numFmt formatCode="General" sourceLinked="1"/>
        <c:majorTickMark val="cross"/>
        <c:minorTickMark val="cross"/>
        <c:tickLblPos val="nextTo"/>
        <c:spPr>
          <a:ln>
            <a:noFill/>
          </a:ln>
        </c:spPr>
        <c:txPr>
          <a:bodyPr/>
          <a:lstStyle/>
          <a:p>
            <a:pPr>
              <a:defRPr sz="1000"/>
            </a:pPr>
            <a:endParaRPr lang="nb-NO"/>
          </a:p>
        </c:txPr>
        <c:crossAx val="349275976"/>
        <c:crosses val="autoZero"/>
        <c:auto val="1"/>
        <c:lblAlgn val="ctr"/>
        <c:lblOffset val="100"/>
        <c:noMultiLvlLbl val="1"/>
      </c:catAx>
      <c:valAx>
        <c:axId val="349275976"/>
        <c:scaling>
          <c:orientation val="minMax"/>
          <c:max val="100"/>
        </c:scaling>
        <c:delete val="0"/>
        <c:axPos val="l"/>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349281464"/>
        <c:crosses val="autoZero"/>
        <c:crossBetween val="between"/>
        <c:dispUnits>
          <c:builtInUnit val="hundreds"/>
        </c:dispUnits>
      </c:val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Hvor mange ansatte har din bedrift?</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0-1 ansatte</c:v>
                </c:pt>
                <c:pt idx="1">
                  <c:v>2-9 ansatte</c:v>
                </c:pt>
                <c:pt idx="2">
                  <c:v>10-49 ansatte</c:v>
                </c:pt>
                <c:pt idx="3">
                  <c:v>50-99 ansatte</c:v>
                </c:pt>
                <c:pt idx="4">
                  <c:v>100-199 ansatte</c:v>
                </c:pt>
                <c:pt idx="5">
                  <c:v>200 eller flere ansatte</c:v>
                </c:pt>
              </c:strCache>
            </c:strRef>
          </c:cat>
          <c:val>
            <c:numRef>
              <c:f>Sheet1!$B$2:$B$7</c:f>
              <c:numCache>
                <c:formatCode>0.0%</c:formatCode>
                <c:ptCount val="6"/>
                <c:pt idx="0">
                  <c:v>3.8947368421052633</c:v>
                </c:pt>
                <c:pt idx="1">
                  <c:v>20.105263157894736</c:v>
                </c:pt>
                <c:pt idx="2">
                  <c:v>34.526315789473685</c:v>
                </c:pt>
                <c:pt idx="3">
                  <c:v>11.157894736842104</c:v>
                </c:pt>
                <c:pt idx="4">
                  <c:v>9.8947368421052637</c:v>
                </c:pt>
                <c:pt idx="5">
                  <c:v>20.421052631578949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0-1 ansatte</c:v>
                </c:pt>
                <c:pt idx="1">
                  <c:v>2-9 ansatte</c:v>
                </c:pt>
                <c:pt idx="2">
                  <c:v>10-49 ansatte</c:v>
                </c:pt>
                <c:pt idx="3">
                  <c:v>50-99 ansatte</c:v>
                </c:pt>
                <c:pt idx="4">
                  <c:v>100-199 ansatte</c:v>
                </c:pt>
                <c:pt idx="5">
                  <c:v>200 eller flere ansatte</c:v>
                </c:pt>
              </c:strCache>
            </c:strRef>
          </c:cat>
          <c:val>
            <c:numRef>
              <c:f>Sheet1!$C$2:$C$7</c:f>
              <c:numCache>
                <c:formatCode>0.0%</c:formatCode>
                <c:ptCount val="6"/>
                <c:pt idx="0">
                  <c:v>3.6036036036036037</c:v>
                </c:pt>
                <c:pt idx="1">
                  <c:v>23.423423423423422</c:v>
                </c:pt>
                <c:pt idx="2">
                  <c:v>32.432432432432435</c:v>
                </c:pt>
                <c:pt idx="3">
                  <c:v>9.9099099099099099</c:v>
                </c:pt>
                <c:pt idx="4">
                  <c:v>8.1081081081081088</c:v>
                </c:pt>
                <c:pt idx="5">
                  <c:v>22.522522522522522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0-1 ansatte</c:v>
                </c:pt>
                <c:pt idx="1">
                  <c:v>2-9 ansatte</c:v>
                </c:pt>
                <c:pt idx="2">
                  <c:v>10-49 ansatte</c:v>
                </c:pt>
                <c:pt idx="3">
                  <c:v>50-99 ansatte</c:v>
                </c:pt>
                <c:pt idx="4">
                  <c:v>100-199 ansatte</c:v>
                </c:pt>
                <c:pt idx="5">
                  <c:v>200 eller flere ansatte</c:v>
                </c:pt>
              </c:strCache>
            </c:strRef>
          </c:cat>
          <c:val>
            <c:numRef>
              <c:f>Sheet1!$D$2:$D$7</c:f>
              <c:numCache>
                <c:formatCode>0.0%</c:formatCode>
                <c:ptCount val="6"/>
                <c:pt idx="0">
                  <c:v>2.9315960912052117</c:v>
                </c:pt>
                <c:pt idx="1">
                  <c:v>19.54397394136808</c:v>
                </c:pt>
                <c:pt idx="2">
                  <c:v>30.293159609120522</c:v>
                </c:pt>
                <c:pt idx="3">
                  <c:v>10.09771986970684</c:v>
                </c:pt>
                <c:pt idx="4">
                  <c:v>11.400651465798045</c:v>
                </c:pt>
                <c:pt idx="5">
                  <c:v>25.732899022801302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0-1 ansatte</c:v>
                </c:pt>
                <c:pt idx="1">
                  <c:v>2-9 ansatte</c:v>
                </c:pt>
                <c:pt idx="2">
                  <c:v>10-49 ansatte</c:v>
                </c:pt>
                <c:pt idx="3">
                  <c:v>50-99 ansatte</c:v>
                </c:pt>
                <c:pt idx="4">
                  <c:v>100-199 ansatte</c:v>
                </c:pt>
                <c:pt idx="5">
                  <c:v>200 eller flere ansatte</c:v>
                </c:pt>
              </c:strCache>
            </c:strRef>
          </c:cat>
          <c:val>
            <c:numRef>
              <c:f>Sheet1!$E$2:$E$7</c:f>
              <c:numCache>
                <c:formatCode>0.0%</c:formatCode>
                <c:ptCount val="6"/>
                <c:pt idx="0">
                  <c:v>4.4280442804428048</c:v>
                </c:pt>
                <c:pt idx="1">
                  <c:v>18.634686346863468</c:v>
                </c:pt>
                <c:pt idx="2">
                  <c:v>35.055350553505534</c:v>
                </c:pt>
                <c:pt idx="3">
                  <c:v>11.808118081180812</c:v>
                </c:pt>
                <c:pt idx="4">
                  <c:v>9.5940959409594093</c:v>
                </c:pt>
                <c:pt idx="5">
                  <c:v>20.479704797047969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0-1 ansatte</c:v>
                </c:pt>
                <c:pt idx="1">
                  <c:v>2-9 ansatte</c:v>
                </c:pt>
                <c:pt idx="2">
                  <c:v>10-49 ansatte</c:v>
                </c:pt>
                <c:pt idx="3">
                  <c:v>50-99 ansatte</c:v>
                </c:pt>
                <c:pt idx="4">
                  <c:v>100-199 ansatte</c:v>
                </c:pt>
                <c:pt idx="5">
                  <c:v>200 eller flere ansatte</c:v>
                </c:pt>
              </c:strCache>
            </c:strRef>
          </c:cat>
          <c:val>
            <c:numRef>
              <c:f>Sheet1!$F$2:$F$7</c:f>
              <c:numCache>
                <c:formatCode>0.0%</c:formatCode>
                <c:ptCount val="6"/>
                <c:pt idx="0">
                  <c:v>3.3333333333333335</c:v>
                </c:pt>
                <c:pt idx="1">
                  <c:v>23.333333333333332</c:v>
                </c:pt>
                <c:pt idx="2">
                  <c:v>36.666666666666664</c:v>
                </c:pt>
                <c:pt idx="3">
                  <c:v>10</c:v>
                </c:pt>
                <c:pt idx="4">
                  <c:v>10</c:v>
                </c:pt>
                <c:pt idx="5">
                  <c:v>16.666666666666668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349277936"/>
        <c:axId val="349271664"/>
      </c:barChart>
      <c:catAx>
        <c:axId val="349277936"/>
        <c:scaling>
          <c:orientation val="minMax"/>
        </c:scaling>
        <c:delete val="0"/>
        <c:axPos val="b"/>
        <c:numFmt formatCode="General" sourceLinked="1"/>
        <c:majorTickMark val="cross"/>
        <c:minorTickMark val="cross"/>
        <c:tickLblPos val="nextTo"/>
        <c:spPr>
          <a:ln>
            <a:noFill/>
          </a:ln>
        </c:spPr>
        <c:txPr>
          <a:bodyPr/>
          <a:lstStyle/>
          <a:p>
            <a:pPr>
              <a:defRPr sz="1000"/>
            </a:pPr>
            <a:endParaRPr lang="nb-NO"/>
          </a:p>
        </c:txPr>
        <c:crossAx val="349271664"/>
        <c:crosses val="autoZero"/>
        <c:auto val="1"/>
        <c:lblAlgn val="ctr"/>
        <c:lblOffset val="100"/>
        <c:noMultiLvlLbl val="1"/>
      </c:catAx>
      <c:valAx>
        <c:axId val="349271664"/>
        <c:scaling>
          <c:orientation val="minMax"/>
          <c:max val="100"/>
        </c:scaling>
        <c:delete val="0"/>
        <c:axPos val="l"/>
        <c:majorGridlines>
          <c:spPr>
            <a:ln w="12700" cmpd="sng">
              <a:solidFill>
                <a:srgbClr val="D3D3D3"/>
              </a:solidFill>
              <a:prstDash val="solid"/>
            </a:ln>
          </c:spPr>
        </c:majorGridlines>
        <c:title>
          <c:tx>
            <c:rich>
              <a:bodyPr/>
              <a:lstStyle/>
              <a:p>
                <a:pPr>
                  <a:defRPr sz="1000"/>
                </a:pPr>
                <a:r>
                  <a:rPr lang="nb-NO"/>
                  <a:t>Prosent</a:t>
                </a:r>
              </a:p>
            </c:rich>
          </c:tx>
          <c:overlay val="0"/>
        </c:title>
        <c:numFmt formatCode="0%" sourceLinked="0"/>
        <c:majorTickMark val="cross"/>
        <c:minorTickMark val="cross"/>
        <c:tickLblPos val="nextTo"/>
        <c:spPr>
          <a:ln>
            <a:noFill/>
          </a:ln>
        </c:spPr>
        <c:txPr>
          <a:bodyPr/>
          <a:lstStyle/>
          <a:p>
            <a:pPr>
              <a:defRPr sz="1000"/>
            </a:pPr>
            <a:endParaRPr lang="nb-NO"/>
          </a:p>
        </c:txPr>
        <c:crossAx val="349277936"/>
        <c:crosses val="autoZero"/>
        <c:crossBetween val="between"/>
        <c:dispUnits>
          <c:builtInUnit val="hundreds"/>
        </c:dispUnits>
      </c:val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Hvilken hovedbransje tilhører din bedrift?</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Sheet1!$A$2:$A$19</c:f>
              <c:strCache>
                <c:ptCount val="18"/>
                <c:pt idx="0">
                  <c:v>Bank/finans/forsikring/revisjon </c:v>
                </c:pt>
                <c:pt idx="1">
                  <c:v>Bygg- og anleggsvirksomhet </c:v>
                </c:pt>
                <c:pt idx="2">
                  <c:v>Eiendom/teknisk og annen forretningsmessig tjenesteyting </c:v>
                </c:pt>
                <c:pt idx="3">
                  <c:v>Energi, utenom olje og gass </c:v>
                </c:pt>
                <c:pt idx="4">
                  <c:v>Helse/life science </c:v>
                </c:pt>
                <c:pt idx="5">
                  <c:v>Høgskole/universitet/forskning </c:v>
                </c:pt>
                <c:pt idx="6">
                  <c:v>IT/media/kommunikasjon/tele </c:v>
                </c:pt>
                <c:pt idx="7">
                  <c:v>Konsulentvirksomhet </c:v>
                </c:pt>
                <c:pt idx="8">
                  <c:v>Kultur </c:v>
                </c:pt>
                <c:pt idx="9">
                  <c:v> Marin </c:v>
                </c:pt>
                <c:pt idx="10">
                  <c:v>Maritim </c:v>
                </c:pt>
                <c:pt idx="11">
                  <c:v>Olje og gass </c:v>
                </c:pt>
                <c:pt idx="12">
                  <c:v>Reiseliv, hotell, restaurant </c:v>
                </c:pt>
                <c:pt idx="13">
                  <c:v>Transport/logistikk </c:v>
                </c:pt>
                <c:pt idx="14">
                  <c:v>Varehandel, detalj/engros </c:v>
                </c:pt>
                <c:pt idx="15">
                  <c:v>Øvrig industri</c:v>
                </c:pt>
                <c:pt idx="16">
                  <c:v>Offentlig sektor</c:v>
                </c:pt>
                <c:pt idx="17">
                  <c:v>Annet, spesifiser her</c:v>
                </c:pt>
              </c:strCache>
            </c:strRef>
          </c:cat>
          <c:val>
            <c:numRef>
              <c:f>Sheet1!$B$2:$B$19</c:f>
              <c:numCache>
                <c:formatCode>0.0%</c:formatCode>
                <c:ptCount val="18"/>
                <c:pt idx="0">
                  <c:v>9.630459126539753</c:v>
                </c:pt>
                <c:pt idx="1">
                  <c:v>15.005599104143338</c:v>
                </c:pt>
                <c:pt idx="2">
                  <c:v>6.3829787234042552</c:v>
                </c:pt>
                <c:pt idx="3">
                  <c:v>1.0078387458006719</c:v>
                </c:pt>
                <c:pt idx="4">
                  <c:v>1.0078387458006719</c:v>
                </c:pt>
                <c:pt idx="5">
                  <c:v>1.1198208286674132</c:v>
                </c:pt>
                <c:pt idx="6">
                  <c:v>6.8309070548712203</c:v>
                </c:pt>
                <c:pt idx="7">
                  <c:v>11.87010078387458</c:v>
                </c:pt>
                <c:pt idx="8">
                  <c:v>1.9036954087346025</c:v>
                </c:pt>
                <c:pt idx="9">
                  <c:v>1.2318029115341544</c:v>
                </c:pt>
                <c:pt idx="10">
                  <c:v>2.2396416573348263</c:v>
                </c:pt>
                <c:pt idx="11">
                  <c:v>14.557670772676373</c:v>
                </c:pt>
                <c:pt idx="12">
                  <c:v>3.135498320268757</c:v>
                </c:pt>
                <c:pt idx="13">
                  <c:v>4.8152295632698765</c:v>
                </c:pt>
                <c:pt idx="14">
                  <c:v>5.487122060470325</c:v>
                </c:pt>
                <c:pt idx="15">
                  <c:v>3.3594624860022395</c:v>
                </c:pt>
                <c:pt idx="16">
                  <c:v>1.7917133258678613</c:v>
                </c:pt>
                <c:pt idx="17">
                  <c:v>8.6226203807390824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Haugesundregionens Næringsforening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Sheet1!$A$2:$A$19</c:f>
              <c:strCache>
                <c:ptCount val="18"/>
                <c:pt idx="0">
                  <c:v>Bank/finans/forsikring/revisjon </c:v>
                </c:pt>
                <c:pt idx="1">
                  <c:v>Bygg- og anleggsvirksomhet </c:v>
                </c:pt>
                <c:pt idx="2">
                  <c:v>Eiendom/teknisk og annen forretningsmessig tjenesteyting </c:v>
                </c:pt>
                <c:pt idx="3">
                  <c:v>Energi, utenom olje og gass </c:v>
                </c:pt>
                <c:pt idx="4">
                  <c:v>Helse/life science </c:v>
                </c:pt>
                <c:pt idx="5">
                  <c:v>Høgskole/universitet/forskning </c:v>
                </c:pt>
                <c:pt idx="6">
                  <c:v>IT/media/kommunikasjon/tele </c:v>
                </c:pt>
                <c:pt idx="7">
                  <c:v>Konsulentvirksomhet </c:v>
                </c:pt>
                <c:pt idx="8">
                  <c:v>Kultur </c:v>
                </c:pt>
                <c:pt idx="9">
                  <c:v> Marin </c:v>
                </c:pt>
                <c:pt idx="10">
                  <c:v>Maritim </c:v>
                </c:pt>
                <c:pt idx="11">
                  <c:v>Olje og gass </c:v>
                </c:pt>
                <c:pt idx="12">
                  <c:v>Reiseliv, hotell, restaurant </c:v>
                </c:pt>
                <c:pt idx="13">
                  <c:v>Transport/logistikk </c:v>
                </c:pt>
                <c:pt idx="14">
                  <c:v>Varehandel, detalj/engros </c:v>
                </c:pt>
                <c:pt idx="15">
                  <c:v>Øvrig industri</c:v>
                </c:pt>
                <c:pt idx="16">
                  <c:v>Offentlig sektor</c:v>
                </c:pt>
                <c:pt idx="17">
                  <c:v>Annet, spesifiser her</c:v>
                </c:pt>
              </c:strCache>
            </c:strRef>
          </c:cat>
          <c:val>
            <c:numRef>
              <c:f>Sheet1!$C$2:$C$19</c:f>
              <c:numCache>
                <c:formatCode>0.0%</c:formatCode>
                <c:ptCount val="18"/>
                <c:pt idx="0">
                  <c:v>5.5555555555555554</c:v>
                </c:pt>
                <c:pt idx="1">
                  <c:v>15.74074074074074</c:v>
                </c:pt>
                <c:pt idx="2">
                  <c:v>5.5555555555555554</c:v>
                </c:pt>
                <c:pt idx="3">
                  <c:v>0.92592592592592593</c:v>
                </c:pt>
                <c:pt idx="4">
                  <c:v>1.8518518518518519</c:v>
                </c:pt>
                <c:pt idx="5">
                  <c:v>0</c:v>
                </c:pt>
                <c:pt idx="6">
                  <c:v>6.4814814814814818</c:v>
                </c:pt>
                <c:pt idx="7">
                  <c:v>9.2592592592592595</c:v>
                </c:pt>
                <c:pt idx="8">
                  <c:v>0</c:v>
                </c:pt>
                <c:pt idx="9">
                  <c:v>1.8518518518518519</c:v>
                </c:pt>
                <c:pt idx="10">
                  <c:v>1.8518518518518519</c:v>
                </c:pt>
                <c:pt idx="11">
                  <c:v>9.2592592592592595</c:v>
                </c:pt>
                <c:pt idx="12">
                  <c:v>3.7037037037037037</c:v>
                </c:pt>
                <c:pt idx="13">
                  <c:v>7.4074074074074074</c:v>
                </c:pt>
                <c:pt idx="14">
                  <c:v>8.3333333333333339</c:v>
                </c:pt>
                <c:pt idx="15">
                  <c:v>5.5555555555555554</c:v>
                </c:pt>
                <c:pt idx="16">
                  <c:v>2.7777777777777777</c:v>
                </c:pt>
                <c:pt idx="17">
                  <c:v>13.888888888888889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Bergen Næringsråd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Sheet1!$A$2:$A$19</c:f>
              <c:strCache>
                <c:ptCount val="18"/>
                <c:pt idx="0">
                  <c:v>Bank/finans/forsikring/revisjon </c:v>
                </c:pt>
                <c:pt idx="1">
                  <c:v>Bygg- og anleggsvirksomhet </c:v>
                </c:pt>
                <c:pt idx="2">
                  <c:v>Eiendom/teknisk og annen forretningsmessig tjenesteyting </c:v>
                </c:pt>
                <c:pt idx="3">
                  <c:v>Energi, utenom olje og gass </c:v>
                </c:pt>
                <c:pt idx="4">
                  <c:v>Helse/life science </c:v>
                </c:pt>
                <c:pt idx="5">
                  <c:v>Høgskole/universitet/forskning </c:v>
                </c:pt>
                <c:pt idx="6">
                  <c:v>IT/media/kommunikasjon/tele </c:v>
                </c:pt>
                <c:pt idx="7">
                  <c:v>Konsulentvirksomhet </c:v>
                </c:pt>
                <c:pt idx="8">
                  <c:v>Kultur </c:v>
                </c:pt>
                <c:pt idx="9">
                  <c:v> Marin </c:v>
                </c:pt>
                <c:pt idx="10">
                  <c:v>Maritim </c:v>
                </c:pt>
                <c:pt idx="11">
                  <c:v>Olje og gass </c:v>
                </c:pt>
                <c:pt idx="12">
                  <c:v>Reiseliv, hotell, restaurant </c:v>
                </c:pt>
                <c:pt idx="13">
                  <c:v>Transport/logistikk </c:v>
                </c:pt>
                <c:pt idx="14">
                  <c:v>Varehandel, detalj/engros </c:v>
                </c:pt>
                <c:pt idx="15">
                  <c:v>Øvrig industri</c:v>
                </c:pt>
                <c:pt idx="16">
                  <c:v>Offentlig sektor</c:v>
                </c:pt>
                <c:pt idx="17">
                  <c:v>Annet, spesifiser her</c:v>
                </c:pt>
              </c:strCache>
            </c:strRef>
          </c:cat>
          <c:val>
            <c:numRef>
              <c:f>Sheet1!$D$2:$D$19</c:f>
              <c:numCache>
                <c:formatCode>0.0%</c:formatCode>
                <c:ptCount val="18"/>
                <c:pt idx="0">
                  <c:v>14.788732394366198</c:v>
                </c:pt>
                <c:pt idx="1">
                  <c:v>11.971830985915492</c:v>
                </c:pt>
                <c:pt idx="2">
                  <c:v>7.042253521126761</c:v>
                </c:pt>
                <c:pt idx="3">
                  <c:v>1.7605633802816902</c:v>
                </c:pt>
                <c:pt idx="4">
                  <c:v>1.408450704225352</c:v>
                </c:pt>
                <c:pt idx="5">
                  <c:v>2.112676056338028</c:v>
                </c:pt>
                <c:pt idx="6">
                  <c:v>6.3380281690140849</c:v>
                </c:pt>
                <c:pt idx="7">
                  <c:v>14.788732394366198</c:v>
                </c:pt>
                <c:pt idx="8">
                  <c:v>1.7605633802816902</c:v>
                </c:pt>
                <c:pt idx="9">
                  <c:v>1.408450704225352</c:v>
                </c:pt>
                <c:pt idx="10">
                  <c:v>2.112676056338028</c:v>
                </c:pt>
                <c:pt idx="11">
                  <c:v>9.8591549295774641</c:v>
                </c:pt>
                <c:pt idx="12">
                  <c:v>3.5211267605633805</c:v>
                </c:pt>
                <c:pt idx="13">
                  <c:v>5.28169014084507</c:v>
                </c:pt>
                <c:pt idx="14">
                  <c:v>4.577464788732394</c:v>
                </c:pt>
                <c:pt idx="15">
                  <c:v>1.056338028169014</c:v>
                </c:pt>
                <c:pt idx="16">
                  <c:v>1.408450704225352</c:v>
                </c:pt>
                <c:pt idx="17">
                  <c:v>8.8028169014084501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Næringsforeningen i Stavangerregionen</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Sheet1!$A$2:$A$19</c:f>
              <c:strCache>
                <c:ptCount val="18"/>
                <c:pt idx="0">
                  <c:v>Bank/finans/forsikring/revisjon </c:v>
                </c:pt>
                <c:pt idx="1">
                  <c:v>Bygg- og anleggsvirksomhet </c:v>
                </c:pt>
                <c:pt idx="2">
                  <c:v>Eiendom/teknisk og annen forretningsmessig tjenesteyting </c:v>
                </c:pt>
                <c:pt idx="3">
                  <c:v>Energi, utenom olje og gass </c:v>
                </c:pt>
                <c:pt idx="4">
                  <c:v>Helse/life science </c:v>
                </c:pt>
                <c:pt idx="5">
                  <c:v>Høgskole/universitet/forskning </c:v>
                </c:pt>
                <c:pt idx="6">
                  <c:v>IT/media/kommunikasjon/tele </c:v>
                </c:pt>
                <c:pt idx="7">
                  <c:v>Konsulentvirksomhet </c:v>
                </c:pt>
                <c:pt idx="8">
                  <c:v>Kultur </c:v>
                </c:pt>
                <c:pt idx="9">
                  <c:v> Marin </c:v>
                </c:pt>
                <c:pt idx="10">
                  <c:v>Maritim </c:v>
                </c:pt>
                <c:pt idx="11">
                  <c:v>Olje og gass </c:v>
                </c:pt>
                <c:pt idx="12">
                  <c:v>Reiseliv, hotell, restaurant </c:v>
                </c:pt>
                <c:pt idx="13">
                  <c:v>Transport/logistikk </c:v>
                </c:pt>
                <c:pt idx="14">
                  <c:v>Varehandel, detalj/engros </c:v>
                </c:pt>
                <c:pt idx="15">
                  <c:v>Øvrig industri</c:v>
                </c:pt>
                <c:pt idx="16">
                  <c:v>Offentlig sektor</c:v>
                </c:pt>
                <c:pt idx="17">
                  <c:v>Annet, spesifiser her</c:v>
                </c:pt>
              </c:strCache>
            </c:strRef>
          </c:cat>
          <c:val>
            <c:numRef>
              <c:f>Sheet1!$E$2:$E$19</c:f>
              <c:numCache>
                <c:formatCode>0.0%</c:formatCode>
                <c:ptCount val="18"/>
                <c:pt idx="0">
                  <c:v>6.6797642436149314</c:v>
                </c:pt>
                <c:pt idx="1">
                  <c:v>16.110019646365423</c:v>
                </c:pt>
                <c:pt idx="2">
                  <c:v>5.8939096267190569</c:v>
                </c:pt>
                <c:pt idx="3">
                  <c:v>0.39292730844793711</c:v>
                </c:pt>
                <c:pt idx="4">
                  <c:v>0.58939096267190572</c:v>
                </c:pt>
                <c:pt idx="5">
                  <c:v>0.78585461689587421</c:v>
                </c:pt>
                <c:pt idx="6">
                  <c:v>8.0550098231827114</c:v>
                </c:pt>
                <c:pt idx="7">
                  <c:v>11.787819253438114</c:v>
                </c:pt>
                <c:pt idx="8">
                  <c:v>2.161100196463654</c:v>
                </c:pt>
                <c:pt idx="9">
                  <c:v>1.37524557956778</c:v>
                </c:pt>
                <c:pt idx="10">
                  <c:v>2.3575638506876229</c:v>
                </c:pt>
                <c:pt idx="11">
                  <c:v>16.895874263261298</c:v>
                </c:pt>
                <c:pt idx="12">
                  <c:v>2.5540275049115913</c:v>
                </c:pt>
                <c:pt idx="13">
                  <c:v>4.9115913555992146</c:v>
                </c:pt>
                <c:pt idx="14">
                  <c:v>5.1080550098231825</c:v>
                </c:pt>
                <c:pt idx="15">
                  <c:v>3.9292730844793713</c:v>
                </c:pt>
                <c:pt idx="16">
                  <c:v>2.161100196463654</c:v>
                </c:pt>
                <c:pt idx="17">
                  <c:v>8.2514734774066802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 Næringsråd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Sheet1!$A$2:$A$19</c:f>
              <c:strCache>
                <c:ptCount val="18"/>
                <c:pt idx="0">
                  <c:v>Bank/finans/forsikring/revisjon </c:v>
                </c:pt>
                <c:pt idx="1">
                  <c:v>Bygg- og anleggsvirksomhet </c:v>
                </c:pt>
                <c:pt idx="2">
                  <c:v>Eiendom/teknisk og annen forretningsmessig tjenesteyting </c:v>
                </c:pt>
                <c:pt idx="3">
                  <c:v>Energi, utenom olje og gass </c:v>
                </c:pt>
                <c:pt idx="4">
                  <c:v>Helse/life science </c:v>
                </c:pt>
                <c:pt idx="5">
                  <c:v>Høgskole/universitet/forskning </c:v>
                </c:pt>
                <c:pt idx="6">
                  <c:v>IT/media/kommunikasjon/tele </c:v>
                </c:pt>
                <c:pt idx="7">
                  <c:v>Konsulentvirksomhet </c:v>
                </c:pt>
                <c:pt idx="8">
                  <c:v>Kultur </c:v>
                </c:pt>
                <c:pt idx="9">
                  <c:v> Marin </c:v>
                </c:pt>
                <c:pt idx="10">
                  <c:v>Maritim </c:v>
                </c:pt>
                <c:pt idx="11">
                  <c:v>Olje og gass </c:v>
                </c:pt>
                <c:pt idx="12">
                  <c:v>Reiseliv, hotell, restaurant </c:v>
                </c:pt>
                <c:pt idx="13">
                  <c:v>Transport/logistikk </c:v>
                </c:pt>
                <c:pt idx="14">
                  <c:v>Varehandel, detalj/engros </c:v>
                </c:pt>
                <c:pt idx="15">
                  <c:v>Øvrig industri</c:v>
                </c:pt>
                <c:pt idx="16">
                  <c:v>Offentlig sektor</c:v>
                </c:pt>
                <c:pt idx="17">
                  <c:v>Annet, spesifiser her</c:v>
                </c:pt>
              </c:strCache>
            </c:strRef>
          </c:cat>
          <c:val>
            <c:numRef>
              <c:f>Sheet1!$F$2:$F$19</c:f>
              <c:numCache>
                <c:formatCode>0.0%</c:formatCode>
                <c:ptCount val="18"/>
                <c:pt idx="0">
                  <c:v>21.428571428571427</c:v>
                </c:pt>
                <c:pt idx="1">
                  <c:v>3.5714285714285716</c:v>
                </c:pt>
                <c:pt idx="2">
                  <c:v>14.285714285714286</c:v>
                </c:pt>
                <c:pt idx="3">
                  <c:v>0</c:v>
                </c:pt>
                <c:pt idx="4">
                  <c:v>0</c:v>
                </c:pt>
                <c:pt idx="5">
                  <c:v>0</c:v>
                </c:pt>
                <c:pt idx="6">
                  <c:v>0</c:v>
                </c:pt>
                <c:pt idx="7">
                  <c:v>3.5714285714285716</c:v>
                </c:pt>
                <c:pt idx="8">
                  <c:v>3.5714285714285716</c:v>
                </c:pt>
                <c:pt idx="9">
                  <c:v>3.5714285714285716</c:v>
                </c:pt>
                <c:pt idx="10">
                  <c:v>0</c:v>
                </c:pt>
                <c:pt idx="11">
                  <c:v>10.714285714285714</c:v>
                </c:pt>
                <c:pt idx="12">
                  <c:v>3.5714285714285716</c:v>
                </c:pt>
                <c:pt idx="13">
                  <c:v>7.1428571428571432</c:v>
                </c:pt>
                <c:pt idx="14">
                  <c:v>7.1428571428571432</c:v>
                </c:pt>
                <c:pt idx="15">
                  <c:v>3.5714285714285716</c:v>
                </c:pt>
                <c:pt idx="16">
                  <c:v>0</c:v>
                </c:pt>
                <c:pt idx="17">
                  <c:v>17.857142857142858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349277152"/>
        <c:axId val="349277544"/>
      </c:barChart>
      <c:catAx>
        <c:axId val="349277152"/>
        <c:scaling>
          <c:orientation val="minMax"/>
        </c:scaling>
        <c:delete val="0"/>
        <c:axPos val="b"/>
        <c:numFmt formatCode="General" sourceLinked="1"/>
        <c:majorTickMark val="cross"/>
        <c:minorTickMark val="cross"/>
        <c:tickLblPos val="nextTo"/>
        <c:spPr>
          <a:ln>
            <a:noFill/>
          </a:ln>
        </c:spPr>
        <c:txPr>
          <a:bodyPr/>
          <a:lstStyle/>
          <a:p>
            <a:pPr>
              <a:defRPr sz="1000"/>
            </a:pPr>
            <a:endParaRPr lang="nb-NO"/>
          </a:p>
        </c:txPr>
        <c:crossAx val="349277544"/>
        <c:crosses val="autoZero"/>
        <c:auto val="1"/>
        <c:lblAlgn val="ctr"/>
        <c:lblOffset val="100"/>
        <c:noMultiLvlLbl val="1"/>
      </c:catAx>
      <c:valAx>
        <c:axId val="349277544"/>
        <c:scaling>
          <c:orientation val="minMax"/>
          <c:max val="100"/>
        </c:scaling>
        <c:delete val="0"/>
        <c:axPos val="l"/>
        <c:majorGridlines>
          <c:spPr>
            <a:ln w="12700" cmpd="sng">
              <a:solidFill>
                <a:srgbClr val="D3D3D3"/>
              </a:solidFill>
              <a:prstDash val="solid"/>
            </a:ln>
          </c:spPr>
        </c:majorGridlines>
        <c:title>
          <c:tx>
            <c:rich>
              <a:bodyPr/>
              <a:lstStyle/>
              <a:p>
                <a:pPr>
                  <a:defRPr sz="1000"/>
                </a:pPr>
                <a:r>
                  <a:rPr lang="nb-NO"/>
                  <a:t>Prosent</a:t>
                </a:r>
              </a:p>
            </c:rich>
          </c:tx>
          <c:overlay val="0"/>
        </c:title>
        <c:numFmt formatCode="0%" sourceLinked="0"/>
        <c:majorTickMark val="cross"/>
        <c:minorTickMark val="cross"/>
        <c:tickLblPos val="nextTo"/>
        <c:spPr>
          <a:ln>
            <a:noFill/>
          </a:ln>
        </c:spPr>
        <c:txPr>
          <a:bodyPr/>
          <a:lstStyle/>
          <a:p>
            <a:pPr>
              <a:defRPr sz="1000"/>
            </a:pPr>
            <a:endParaRPr lang="nb-NO"/>
          </a:p>
        </c:txPr>
        <c:crossAx val="349277152"/>
        <c:crosses val="autoZero"/>
        <c:crossBetween val="between"/>
        <c:dispUnits>
          <c:builtInUnit val="hundreds"/>
        </c:dispUnits>
      </c:val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BF98E5C-15CA-4F81-87B5-36BB912DE893}" type="datetimeFigureOut">
              <a:rPr lang="el-GR" smtClean="0"/>
              <a:t>7/4/2016</a:t>
            </a:fld>
            <a:endParaRPr lang="el-G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E90F154-FED9-4E44-ABE6-31AE664D02D1}" type="slidenum">
              <a:rPr lang="el-GR" smtClean="0"/>
              <a:t>‹#›</a:t>
            </a:fld>
            <a:endParaRPr lang="el-GR"/>
          </a:p>
        </p:txBody>
      </p:sp>
    </p:spTree>
    <p:extLst>
      <p:ext uri="{BB962C8B-B14F-4D97-AF65-F5344CB8AC3E}">
        <p14:creationId xmlns:p14="http://schemas.microsoft.com/office/powerpoint/2010/main" val="186811074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239108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p:cNvSpPr>
            <a:spLocks noGrp="1"/>
          </p:cNvSpPr>
          <p:nvPr>
            <p:ph type="title"/>
          </p:nvPr>
        </p:nvSpPr>
        <p:spPr>
          <a:xfrm>
            <a:off x="467544" y="217616"/>
            <a:ext cx="8229600" cy="547088"/>
          </a:xfrm>
          <a:prstGeom prst="rect">
            <a:avLst/>
          </a:prstGeom>
          <a:noFill/>
          <a:ln>
            <a:noFill/>
          </a:ln>
        </p:spPr>
        <p:txBody>
          <a:bodyPr>
            <a:normAutofit/>
          </a:bodyPr>
          <a:lstStyle>
            <a:lvl1pPr>
              <a:defRPr sz="1800">
                <a:solidFill>
                  <a:schemeClr val="tx1"/>
                </a:solidFill>
                <a:latin typeface="+mn-lt"/>
                <a:cs typeface="Arial" pitchFamily="34" charset="0"/>
              </a:defRPr>
            </a:lvl1pPr>
          </a:lstStyle>
          <a:p>
            <a:r>
              <a:rPr lang="en-US" smtClean="0"/>
              <a:t>Click to edit Master title style</a:t>
            </a:r>
            <a:endParaRPr lang="el-GR"/>
          </a:p>
        </p:txBody>
      </p:sp>
      <p:sp>
        <p:nvSpPr>
          <p:cNvPr id="5" name="Cont1"/>
          <p:cNvSpPr>
            <a:spLocks noGrp="1"/>
          </p:cNvSpPr>
          <p:nvPr>
            <p:ph sz="quarter" idx="10"/>
          </p:nvPr>
        </p:nvSpPr>
        <p:spPr>
          <a:xfrm>
            <a:off x="468313" y="908050"/>
            <a:ext cx="8207375" cy="5400675"/>
          </a:xfrm>
          <a:noFill/>
          <a:ln>
            <a:noFill/>
          </a:ln>
        </p:spPr>
        <p:txBody>
          <a:bodyPr anchor="t">
            <a:normAutofit/>
          </a:bodyPr>
          <a:lstStyle>
            <a:lvl1pPr marL="0" indent="0">
              <a:buNone/>
              <a:defRPr sz="1200">
                <a:solidFill>
                  <a:schemeClr val="tx1"/>
                </a:solidFill>
                <a:latin typeface="+mn-lt"/>
                <a:cs typeface="Times New Roman" pitchFamily="18" charset="0"/>
              </a:defRPr>
            </a:lvl1pPr>
            <a:lvl2pPr algn="just">
              <a:defRPr/>
            </a:lvl2pPr>
            <a:lvl3pPr algn="just">
              <a:defRPr/>
            </a:lvl3pPr>
          </a:lstStyle>
          <a:p>
            <a:pPr lvl="0"/>
            <a:r>
              <a:rPr lang="en-US" smtClean="0"/>
              <a:t>Click to edit Master text styles</a:t>
            </a:r>
          </a:p>
        </p:txBody>
      </p:sp>
      <p:sp>
        <p:nvSpPr>
          <p:cNvPr id="6" name="Warn"/>
          <p:cNvSpPr>
            <a:spLocks noGrp="1"/>
          </p:cNvSpPr>
          <p:nvPr>
            <p:ph type="body" sz="quarter" idx="13" hasCustomPrompt="1"/>
          </p:nvPr>
        </p:nvSpPr>
        <p:spPr>
          <a:xfrm>
            <a:off x="250825" y="3068638"/>
            <a:ext cx="8642350"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smtClean="0"/>
              <a:t>Warning</a:t>
            </a:r>
            <a:endParaRPr lang="el-GR"/>
          </a:p>
        </p:txBody>
      </p:sp>
      <p:sp>
        <p:nvSpPr>
          <p:cNvPr id="4" name="RepTitle"/>
          <p:cNvSpPr>
            <a:spLocks noGrp="1"/>
          </p:cNvSpPr>
          <p:nvPr>
            <p:ph sz="quarter" idx="14"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Tree>
    <p:extLst>
      <p:ext uri="{BB962C8B-B14F-4D97-AF65-F5344CB8AC3E}">
        <p14:creationId xmlns:p14="http://schemas.microsoft.com/office/powerpoint/2010/main" val="315141632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p:cNvSpPr>
            <a:spLocks noGrp="1"/>
          </p:cNvSpPr>
          <p:nvPr>
            <p:ph type="title"/>
          </p:nvPr>
        </p:nvSpPr>
        <p:spPr>
          <a:xfrm>
            <a:off x="467544" y="217616"/>
            <a:ext cx="8229600" cy="547088"/>
          </a:xfrm>
          <a:prstGeom prst="rect">
            <a:avLst/>
          </a:prstGeom>
          <a:noFill/>
          <a:ln>
            <a:noFill/>
          </a:ln>
        </p:spPr>
        <p:txBody>
          <a:bodyPr>
            <a:normAutofit/>
          </a:bodyPr>
          <a:lstStyle>
            <a:lvl1pPr>
              <a:defRPr sz="1800">
                <a:solidFill>
                  <a:schemeClr val="tx1"/>
                </a:solidFill>
                <a:latin typeface="+mn-lt"/>
                <a:cs typeface="Arial" pitchFamily="34" charset="0"/>
              </a:defRPr>
            </a:lvl1pPr>
          </a:lstStyle>
          <a:p>
            <a:r>
              <a:rPr lang="en-US" smtClean="0"/>
              <a:t>Click to edit Master title style</a:t>
            </a:r>
            <a:endParaRPr lang="el-GR"/>
          </a:p>
        </p:txBody>
      </p:sp>
      <p:sp>
        <p:nvSpPr>
          <p:cNvPr id="5" name="Cont1"/>
          <p:cNvSpPr>
            <a:spLocks noGrp="1"/>
          </p:cNvSpPr>
          <p:nvPr>
            <p:ph sz="quarter" idx="10"/>
          </p:nvPr>
        </p:nvSpPr>
        <p:spPr>
          <a:xfrm>
            <a:off x="468313" y="908050"/>
            <a:ext cx="8207375" cy="5400675"/>
          </a:xfrm>
          <a:noFill/>
          <a:ln>
            <a:noFill/>
          </a:ln>
        </p:spPr>
        <p:txBody>
          <a:bodyPr anchor="ctr">
            <a:normAutofit/>
          </a:bodyPr>
          <a:lstStyle>
            <a:lvl1pPr marL="0" indent="0">
              <a:buNone/>
              <a:defRPr sz="1200">
                <a:solidFill>
                  <a:schemeClr val="tx1"/>
                </a:solidFill>
                <a:latin typeface="+mn-lt"/>
                <a:cs typeface="Times New Roman" pitchFamily="18" charset="0"/>
              </a:defRPr>
            </a:lvl1pPr>
            <a:lvl2pPr algn="just">
              <a:defRPr/>
            </a:lvl2pPr>
            <a:lvl3pPr algn="just">
              <a:defRPr/>
            </a:lvl3pPr>
          </a:lstStyle>
          <a:p>
            <a:pPr lvl="0"/>
            <a:r>
              <a:rPr lang="en-US" smtClean="0"/>
              <a:t>Click to edit Master text styles</a:t>
            </a:r>
          </a:p>
        </p:txBody>
      </p:sp>
      <p:sp>
        <p:nvSpPr>
          <p:cNvPr id="6" name="Warn"/>
          <p:cNvSpPr>
            <a:spLocks noGrp="1"/>
          </p:cNvSpPr>
          <p:nvPr>
            <p:ph type="body" sz="quarter" idx="13" hasCustomPrompt="1"/>
          </p:nvPr>
        </p:nvSpPr>
        <p:spPr>
          <a:xfrm>
            <a:off x="250825" y="3068638"/>
            <a:ext cx="8642350"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smtClean="0"/>
              <a:t>Warning</a:t>
            </a:r>
            <a:endParaRPr lang="el-GR"/>
          </a:p>
        </p:txBody>
      </p:sp>
      <p:sp>
        <p:nvSpPr>
          <p:cNvPr id="7" name="RepTitle"/>
          <p:cNvSpPr>
            <a:spLocks noGrp="1"/>
          </p:cNvSpPr>
          <p:nvPr>
            <p:ph sz="quarter" idx="14"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
        <p:nvSpPr>
          <p:cNvPr id="8" name="MetaFoot"/>
          <p:cNvSpPr>
            <a:spLocks noGrp="1"/>
          </p:cNvSpPr>
          <p:nvPr>
            <p:ph sz="quarter" idx="15"/>
          </p:nvPr>
        </p:nvSpPr>
        <p:spPr>
          <a:xfrm>
            <a:off x="2557" y="6669360"/>
            <a:ext cx="6121251" cy="188640"/>
          </a:xfrm>
        </p:spPr>
        <p:txBody>
          <a:bodyPr anchor="ctr">
            <a:noAutofit/>
          </a:bodyPr>
          <a:lstStyle>
            <a:lvl1pPr marL="114300" marR="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lang="el-GR" sz="1000">
                <a:solidFill>
                  <a:srgbClr val="7F7F7F"/>
                </a:solidFill>
                <a:cs typeface="Angsana New" panose="02020603050405020304" pitchFamily="18" charset="-34"/>
              </a:defRPr>
            </a:lvl1pPr>
          </a:lstStyle>
          <a:p>
            <a:pPr marL="114300" marR="0" lvl="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a:pPr>
            <a:endParaRPr lang="el-GR" smtClean="0"/>
          </a:p>
        </p:txBody>
      </p:sp>
    </p:spTree>
    <p:extLst>
      <p:ext uri="{BB962C8B-B14F-4D97-AF65-F5344CB8AC3E}">
        <p14:creationId xmlns:p14="http://schemas.microsoft.com/office/powerpoint/2010/main" val="6632351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eCont">
    <p:spTree>
      <p:nvGrpSpPr>
        <p:cNvPr id="1" name=""/>
        <p:cNvGrpSpPr/>
        <p:nvPr/>
      </p:nvGrpSpPr>
      <p:grpSpPr>
        <a:xfrm>
          <a:off x="0" y="0"/>
          <a:ext cx="0" cy="0"/>
          <a:chOff x="0" y="0"/>
          <a:chExt cx="0" cy="0"/>
        </a:xfrm>
      </p:grpSpPr>
      <p:sp>
        <p:nvSpPr>
          <p:cNvPr id="2" name="Title"/>
          <p:cNvSpPr>
            <a:spLocks noGrp="1"/>
          </p:cNvSpPr>
          <p:nvPr>
            <p:ph type="title"/>
          </p:nvPr>
        </p:nvSpPr>
        <p:spPr>
          <a:xfrm>
            <a:off x="467544" y="217616"/>
            <a:ext cx="8229600" cy="547088"/>
          </a:xfrm>
          <a:prstGeom prst="rect">
            <a:avLst/>
          </a:prstGeom>
          <a:noFill/>
          <a:ln>
            <a:noFill/>
          </a:ln>
        </p:spPr>
        <p:style>
          <a:lnRef idx="2">
            <a:schemeClr val="accent4"/>
          </a:lnRef>
          <a:fillRef idx="1">
            <a:schemeClr val="lt1"/>
          </a:fillRef>
          <a:effectRef idx="0">
            <a:schemeClr val="accent4"/>
          </a:effectRef>
          <a:fontRef idx="none"/>
        </p:style>
        <p:txBody>
          <a:bodyPr>
            <a:normAutofit/>
          </a:bodyPr>
          <a:lstStyle>
            <a:lvl1pPr>
              <a:defRPr lang="el-GR" sz="1800" kern="1200" cap="none" spc="-100" baseline="0">
                <a:ln>
                  <a:noFill/>
                </a:ln>
                <a:solidFill>
                  <a:schemeClr val="tx1"/>
                </a:solidFill>
                <a:effectLst/>
                <a:latin typeface="+mn-lt"/>
                <a:ea typeface="+mj-ea"/>
                <a:cs typeface="Arial" pitchFamily="34" charset="0"/>
              </a:defRPr>
            </a:lvl1pPr>
          </a:lstStyle>
          <a:p>
            <a:r>
              <a:rPr lang="en-US" smtClean="0"/>
              <a:t>Click to edit Master title style</a:t>
            </a:r>
            <a:endParaRPr lang="el-GR"/>
          </a:p>
        </p:txBody>
      </p:sp>
      <p:sp>
        <p:nvSpPr>
          <p:cNvPr id="8" name="Warn"/>
          <p:cNvSpPr>
            <a:spLocks noGrp="1"/>
          </p:cNvSpPr>
          <p:nvPr>
            <p:ph type="body" sz="quarter" idx="13" hasCustomPrompt="1"/>
          </p:nvPr>
        </p:nvSpPr>
        <p:spPr>
          <a:xfrm>
            <a:off x="250825" y="3068638"/>
            <a:ext cx="8642350"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smtClean="0"/>
              <a:t>Warning</a:t>
            </a:r>
            <a:endParaRPr lang="el-GR"/>
          </a:p>
        </p:txBody>
      </p:sp>
      <p:sp>
        <p:nvSpPr>
          <p:cNvPr id="6" name="Pre"/>
          <p:cNvSpPr>
            <a:spLocks noGrp="1"/>
          </p:cNvSpPr>
          <p:nvPr>
            <p:ph sz="quarter" idx="14"/>
          </p:nvPr>
        </p:nvSpPr>
        <p:spPr>
          <a:xfrm>
            <a:off x="467544" y="836712"/>
            <a:ext cx="8207375" cy="648072"/>
          </a:xfrm>
          <a:noFill/>
          <a:ln>
            <a:noFill/>
          </a:ln>
        </p:spPr>
        <p:txBody>
          <a:bodyPr anchor="t">
            <a:normAutofit/>
          </a:bodyPr>
          <a:lstStyle>
            <a:lvl1pPr marL="114300" indent="0">
              <a:buNone/>
              <a:defRPr sz="1000">
                <a:solidFill>
                  <a:schemeClr val="tx1"/>
                </a:solidFill>
              </a:defRPr>
            </a:lvl1pPr>
          </a:lstStyle>
          <a:p>
            <a:pPr lvl="0"/>
            <a:r>
              <a:rPr lang="en-US" smtClean="0"/>
              <a:t>Click to edit Master text styles</a:t>
            </a:r>
          </a:p>
        </p:txBody>
      </p:sp>
      <p:sp>
        <p:nvSpPr>
          <p:cNvPr id="7" name="Cont1"/>
          <p:cNvSpPr>
            <a:spLocks noGrp="1"/>
          </p:cNvSpPr>
          <p:nvPr>
            <p:ph sz="quarter" idx="15"/>
          </p:nvPr>
        </p:nvSpPr>
        <p:spPr>
          <a:xfrm>
            <a:off x="467544" y="1556792"/>
            <a:ext cx="8207375" cy="4824536"/>
          </a:xfrm>
          <a:noFill/>
          <a:ln>
            <a:noFill/>
          </a:ln>
        </p:spPr>
        <p:txBody>
          <a:bodyPr>
            <a:normAutofit/>
          </a:bodyPr>
          <a:lstStyle>
            <a:lvl1pPr marL="114300" indent="0">
              <a:buNone/>
              <a:defRPr sz="1200"/>
            </a:lvl1pPr>
          </a:lstStyle>
          <a:p>
            <a:pPr lvl="0"/>
            <a:r>
              <a:rPr lang="en-US" smtClean="0"/>
              <a:t>Click to edit Master text styles</a:t>
            </a:r>
          </a:p>
        </p:txBody>
      </p:sp>
      <p:sp>
        <p:nvSpPr>
          <p:cNvPr id="10" name="RepTitle"/>
          <p:cNvSpPr>
            <a:spLocks noGrp="1"/>
          </p:cNvSpPr>
          <p:nvPr>
            <p:ph sz="quarter" idx="16"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
        <p:nvSpPr>
          <p:cNvPr id="9" name="MetaFoot"/>
          <p:cNvSpPr>
            <a:spLocks noGrp="1"/>
          </p:cNvSpPr>
          <p:nvPr>
            <p:ph sz="quarter" idx="17"/>
          </p:nvPr>
        </p:nvSpPr>
        <p:spPr>
          <a:xfrm>
            <a:off x="2557" y="6669360"/>
            <a:ext cx="6121251" cy="188640"/>
          </a:xfrm>
        </p:spPr>
        <p:txBody>
          <a:bodyPr anchor="ctr">
            <a:noAutofit/>
          </a:bodyPr>
          <a:lstStyle>
            <a:lvl1pPr marL="114300" marR="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lang="el-GR" sz="1000">
                <a:solidFill>
                  <a:srgbClr val="7F7F7F"/>
                </a:solidFill>
                <a:cs typeface="Angsana New" panose="02020603050405020304" pitchFamily="18" charset="-34"/>
              </a:defRPr>
            </a:lvl1pPr>
          </a:lstStyle>
          <a:p>
            <a:pPr marL="114300" marR="0" lvl="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a:pPr>
            <a:endParaRPr lang="el-GR" smtClean="0"/>
          </a:p>
        </p:txBody>
      </p:sp>
    </p:spTree>
    <p:extLst>
      <p:ext uri="{BB962C8B-B14F-4D97-AF65-F5344CB8AC3E}">
        <p14:creationId xmlns:p14="http://schemas.microsoft.com/office/powerpoint/2010/main" val="221120404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Cont">
    <p:spTree>
      <p:nvGrpSpPr>
        <p:cNvPr id="1" name=""/>
        <p:cNvGrpSpPr/>
        <p:nvPr/>
      </p:nvGrpSpPr>
      <p:grpSpPr>
        <a:xfrm>
          <a:off x="0" y="0"/>
          <a:ext cx="0" cy="0"/>
          <a:chOff x="0" y="0"/>
          <a:chExt cx="0" cy="0"/>
        </a:xfrm>
      </p:grpSpPr>
      <p:sp>
        <p:nvSpPr>
          <p:cNvPr id="2" name="Title"/>
          <p:cNvSpPr>
            <a:spLocks noGrp="1"/>
          </p:cNvSpPr>
          <p:nvPr>
            <p:ph type="title"/>
          </p:nvPr>
        </p:nvSpPr>
        <p:spPr>
          <a:xfrm>
            <a:off x="467544" y="217616"/>
            <a:ext cx="8229600" cy="547088"/>
          </a:xfrm>
          <a:prstGeom prst="rect">
            <a:avLst/>
          </a:prstGeom>
          <a:noFill/>
          <a:ln>
            <a:noFill/>
          </a:ln>
        </p:spPr>
        <p:style>
          <a:lnRef idx="2">
            <a:schemeClr val="accent4"/>
          </a:lnRef>
          <a:fillRef idx="1">
            <a:schemeClr val="lt1"/>
          </a:fillRef>
          <a:effectRef idx="0">
            <a:schemeClr val="accent4"/>
          </a:effectRef>
          <a:fontRef idx="none"/>
        </p:style>
        <p:txBody>
          <a:bodyPr>
            <a:normAutofit/>
          </a:bodyPr>
          <a:lstStyle>
            <a:lvl1pPr>
              <a:defRPr lang="en-US" sz="1800" kern="1200" cap="none" spc="-100" baseline="0" smtClean="0">
                <a:ln>
                  <a:noFill/>
                </a:ln>
                <a:solidFill>
                  <a:schemeClr val="tx1"/>
                </a:solidFill>
                <a:effectLst/>
                <a:latin typeface="+mn-lt"/>
                <a:ea typeface="+mj-ea"/>
                <a:cs typeface="Arial" pitchFamily="34" charset="0"/>
              </a:defRPr>
            </a:lvl1pPr>
          </a:lstStyle>
          <a:p>
            <a:r>
              <a:rPr lang="en-US" smtClean="0"/>
              <a:t>Click to edit Master title style</a:t>
            </a:r>
            <a:endParaRPr lang="el-GR"/>
          </a:p>
        </p:txBody>
      </p:sp>
      <p:sp>
        <p:nvSpPr>
          <p:cNvPr id="9" name="Cont1"/>
          <p:cNvSpPr>
            <a:spLocks noGrp="1"/>
          </p:cNvSpPr>
          <p:nvPr>
            <p:ph sz="quarter" idx="14"/>
          </p:nvPr>
        </p:nvSpPr>
        <p:spPr>
          <a:xfrm>
            <a:off x="467544" y="836712"/>
            <a:ext cx="8207375" cy="3096344"/>
          </a:xfrm>
        </p:spPr>
        <p:txBody>
          <a:bodyPr anchor="ctr">
            <a:normAutofit/>
          </a:bodyPr>
          <a:lstStyle>
            <a:lvl1pPr marL="114300" indent="0">
              <a:buNone/>
              <a:defRPr sz="1200"/>
            </a:lvl1pPr>
          </a:lstStyle>
          <a:p>
            <a:pPr lvl="0"/>
            <a:r>
              <a:rPr lang="en-US" smtClean="0"/>
              <a:t>Click to edit Master text styles</a:t>
            </a:r>
          </a:p>
        </p:txBody>
      </p:sp>
      <p:sp>
        <p:nvSpPr>
          <p:cNvPr id="10" name="PCont"/>
          <p:cNvSpPr>
            <a:spLocks noGrp="1"/>
          </p:cNvSpPr>
          <p:nvPr>
            <p:ph sz="quarter" idx="15"/>
          </p:nvPr>
        </p:nvSpPr>
        <p:spPr>
          <a:xfrm>
            <a:off x="467544" y="4005064"/>
            <a:ext cx="8207375" cy="2376264"/>
          </a:xfrm>
          <a:noFill/>
          <a:ln>
            <a:noFill/>
          </a:ln>
        </p:spPr>
        <p:txBody>
          <a:bodyPr anchor="t">
            <a:normAutofit/>
          </a:bodyPr>
          <a:lstStyle>
            <a:lvl1pPr marL="114300" indent="0">
              <a:buNone/>
              <a:defRPr sz="1000">
                <a:solidFill>
                  <a:schemeClr val="tx1"/>
                </a:solidFill>
              </a:defRPr>
            </a:lvl1pPr>
          </a:lstStyle>
          <a:p>
            <a:pPr lvl="0"/>
            <a:r>
              <a:rPr lang="en-US" smtClean="0"/>
              <a:t>Click to edit Master text styles</a:t>
            </a:r>
          </a:p>
        </p:txBody>
      </p:sp>
      <p:sp>
        <p:nvSpPr>
          <p:cNvPr id="6" name="Warn"/>
          <p:cNvSpPr>
            <a:spLocks noGrp="1"/>
          </p:cNvSpPr>
          <p:nvPr>
            <p:ph type="body" sz="quarter" idx="13" hasCustomPrompt="1"/>
          </p:nvPr>
        </p:nvSpPr>
        <p:spPr>
          <a:xfrm>
            <a:off x="250825" y="3068638"/>
            <a:ext cx="8642350"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smtClean="0"/>
              <a:t>Warning</a:t>
            </a:r>
            <a:endParaRPr lang="el-GR"/>
          </a:p>
        </p:txBody>
      </p:sp>
      <p:sp>
        <p:nvSpPr>
          <p:cNvPr id="8" name="RepTitle"/>
          <p:cNvSpPr>
            <a:spLocks noGrp="1"/>
          </p:cNvSpPr>
          <p:nvPr>
            <p:ph sz="quarter" idx="16"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
        <p:nvSpPr>
          <p:cNvPr id="11" name="MetaFoot"/>
          <p:cNvSpPr>
            <a:spLocks noGrp="1"/>
          </p:cNvSpPr>
          <p:nvPr>
            <p:ph sz="quarter" idx="17"/>
          </p:nvPr>
        </p:nvSpPr>
        <p:spPr>
          <a:xfrm>
            <a:off x="2557" y="6669360"/>
            <a:ext cx="6121251" cy="188640"/>
          </a:xfrm>
        </p:spPr>
        <p:txBody>
          <a:bodyPr anchor="ctr">
            <a:noAutofit/>
          </a:bodyPr>
          <a:lstStyle>
            <a:lvl1pPr marL="114300" marR="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lang="el-GR" sz="1000">
                <a:solidFill>
                  <a:srgbClr val="7F7F7F"/>
                </a:solidFill>
                <a:cs typeface="Angsana New" panose="02020603050405020304" pitchFamily="18" charset="-34"/>
              </a:defRPr>
            </a:lvl1pPr>
          </a:lstStyle>
          <a:p>
            <a:pPr marL="114300" marR="0" lvl="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a:pPr>
            <a:endParaRPr lang="el-GR" smtClean="0"/>
          </a:p>
        </p:txBody>
      </p:sp>
    </p:spTree>
    <p:extLst>
      <p:ext uri="{BB962C8B-B14F-4D97-AF65-F5344CB8AC3E}">
        <p14:creationId xmlns:p14="http://schemas.microsoft.com/office/powerpoint/2010/main" val="102034658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eContCont">
    <p:spTree>
      <p:nvGrpSpPr>
        <p:cNvPr id="1" name=""/>
        <p:cNvGrpSpPr/>
        <p:nvPr/>
      </p:nvGrpSpPr>
      <p:grpSpPr>
        <a:xfrm>
          <a:off x="0" y="0"/>
          <a:ext cx="0" cy="0"/>
          <a:chOff x="0" y="0"/>
          <a:chExt cx="0" cy="0"/>
        </a:xfrm>
      </p:grpSpPr>
      <p:sp>
        <p:nvSpPr>
          <p:cNvPr id="2" name="Title"/>
          <p:cNvSpPr>
            <a:spLocks noGrp="1"/>
          </p:cNvSpPr>
          <p:nvPr>
            <p:ph type="title"/>
          </p:nvPr>
        </p:nvSpPr>
        <p:spPr>
          <a:xfrm>
            <a:off x="467544" y="217616"/>
            <a:ext cx="8229600" cy="547088"/>
          </a:xfrm>
          <a:prstGeom prst="rect">
            <a:avLst/>
          </a:prstGeom>
          <a:noFill/>
          <a:ln>
            <a:noFill/>
          </a:ln>
        </p:spPr>
        <p:style>
          <a:lnRef idx="2">
            <a:schemeClr val="accent4"/>
          </a:lnRef>
          <a:fillRef idx="1">
            <a:schemeClr val="lt1"/>
          </a:fillRef>
          <a:effectRef idx="0">
            <a:schemeClr val="accent4"/>
          </a:effectRef>
          <a:fontRef idx="none"/>
        </p:style>
        <p:txBody>
          <a:bodyPr>
            <a:normAutofit/>
          </a:bodyPr>
          <a:lstStyle>
            <a:lvl1pPr>
              <a:defRPr lang="en-US" sz="1800" kern="1200" cap="none" spc="-100" baseline="0" smtClean="0">
                <a:ln>
                  <a:noFill/>
                </a:ln>
                <a:solidFill>
                  <a:schemeClr val="tx1"/>
                </a:solidFill>
                <a:effectLst/>
                <a:latin typeface="+mn-lt"/>
                <a:ea typeface="+mj-ea"/>
                <a:cs typeface="Arial" pitchFamily="34" charset="0"/>
              </a:defRPr>
            </a:lvl1pPr>
          </a:lstStyle>
          <a:p>
            <a:r>
              <a:rPr lang="en-US" smtClean="0"/>
              <a:t>Click to edit Master title style</a:t>
            </a:r>
            <a:endParaRPr lang="el-GR"/>
          </a:p>
        </p:txBody>
      </p:sp>
      <p:sp>
        <p:nvSpPr>
          <p:cNvPr id="13" name="Pre"/>
          <p:cNvSpPr>
            <a:spLocks noGrp="1"/>
          </p:cNvSpPr>
          <p:nvPr>
            <p:ph sz="quarter" idx="16"/>
          </p:nvPr>
        </p:nvSpPr>
        <p:spPr>
          <a:xfrm>
            <a:off x="469081" y="836712"/>
            <a:ext cx="8207375" cy="648072"/>
          </a:xfrm>
          <a:noFill/>
          <a:ln>
            <a:noFill/>
          </a:ln>
        </p:spPr>
        <p:txBody>
          <a:bodyPr anchor="t">
            <a:normAutofit/>
          </a:bodyPr>
          <a:lstStyle>
            <a:lvl1pPr marL="114300" indent="0">
              <a:buNone/>
              <a:defRPr sz="1000"/>
            </a:lvl1pPr>
          </a:lstStyle>
          <a:p>
            <a:pPr lvl="0"/>
            <a:r>
              <a:rPr lang="en-US" smtClean="0"/>
              <a:t>Click to edit Master text styles</a:t>
            </a:r>
          </a:p>
        </p:txBody>
      </p:sp>
      <p:sp>
        <p:nvSpPr>
          <p:cNvPr id="7" name="Cont1"/>
          <p:cNvSpPr>
            <a:spLocks noGrp="1"/>
          </p:cNvSpPr>
          <p:nvPr>
            <p:ph sz="quarter" idx="15"/>
          </p:nvPr>
        </p:nvSpPr>
        <p:spPr>
          <a:xfrm>
            <a:off x="467544" y="1556792"/>
            <a:ext cx="8207375" cy="3240360"/>
          </a:xfrm>
        </p:spPr>
        <p:txBody>
          <a:bodyPr>
            <a:normAutofit/>
          </a:bodyPr>
          <a:lstStyle>
            <a:lvl1pPr marL="114300" indent="0">
              <a:buNone/>
              <a:defRPr sz="1200"/>
            </a:lvl1pPr>
          </a:lstStyle>
          <a:p>
            <a:pPr lvl="0"/>
            <a:r>
              <a:rPr lang="en-US" smtClean="0"/>
              <a:t>Click to edit Master text styles</a:t>
            </a:r>
          </a:p>
        </p:txBody>
      </p:sp>
      <p:sp>
        <p:nvSpPr>
          <p:cNvPr id="10" name="PCont"/>
          <p:cNvSpPr>
            <a:spLocks noGrp="1"/>
          </p:cNvSpPr>
          <p:nvPr>
            <p:ph sz="quarter" idx="14"/>
          </p:nvPr>
        </p:nvSpPr>
        <p:spPr>
          <a:xfrm>
            <a:off x="467544" y="4869160"/>
            <a:ext cx="8207375" cy="1512168"/>
          </a:xfrm>
          <a:noFill/>
          <a:ln>
            <a:noFill/>
          </a:ln>
        </p:spPr>
        <p:txBody>
          <a:bodyPr anchor="t">
            <a:normAutofit/>
          </a:bodyPr>
          <a:lstStyle>
            <a:lvl1pPr marL="114300" indent="0">
              <a:buNone/>
              <a:defRPr sz="1000">
                <a:solidFill>
                  <a:schemeClr val="tx1"/>
                </a:solidFill>
              </a:defRPr>
            </a:lvl1pPr>
          </a:lstStyle>
          <a:p>
            <a:pPr lvl="0"/>
            <a:r>
              <a:rPr lang="en-US" smtClean="0"/>
              <a:t>Click to edit Master text styles</a:t>
            </a:r>
          </a:p>
        </p:txBody>
      </p:sp>
      <p:sp>
        <p:nvSpPr>
          <p:cNvPr id="9" name="Warn"/>
          <p:cNvSpPr>
            <a:spLocks noGrp="1"/>
          </p:cNvSpPr>
          <p:nvPr>
            <p:ph type="body" sz="quarter" idx="13" hasCustomPrompt="1"/>
          </p:nvPr>
        </p:nvSpPr>
        <p:spPr>
          <a:xfrm>
            <a:off x="250825" y="3068638"/>
            <a:ext cx="8642350"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smtClean="0"/>
              <a:t>Warning</a:t>
            </a:r>
            <a:endParaRPr lang="el-GR"/>
          </a:p>
        </p:txBody>
      </p:sp>
      <p:sp>
        <p:nvSpPr>
          <p:cNvPr id="11" name="RepTitle"/>
          <p:cNvSpPr>
            <a:spLocks noGrp="1"/>
          </p:cNvSpPr>
          <p:nvPr>
            <p:ph sz="quarter" idx="17"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
        <p:nvSpPr>
          <p:cNvPr id="12" name="MetaFoot"/>
          <p:cNvSpPr>
            <a:spLocks noGrp="1"/>
          </p:cNvSpPr>
          <p:nvPr>
            <p:ph sz="quarter" idx="18"/>
          </p:nvPr>
        </p:nvSpPr>
        <p:spPr>
          <a:xfrm>
            <a:off x="2557" y="6669360"/>
            <a:ext cx="6121251" cy="188640"/>
          </a:xfrm>
        </p:spPr>
        <p:txBody>
          <a:bodyPr anchor="ctr">
            <a:noAutofit/>
          </a:bodyPr>
          <a:lstStyle>
            <a:lvl1pPr marL="114300" marR="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lang="el-GR" sz="1000">
                <a:solidFill>
                  <a:srgbClr val="7F7F7F"/>
                </a:solidFill>
                <a:cs typeface="Angsana New" panose="02020603050405020304" pitchFamily="18" charset="-34"/>
              </a:defRPr>
            </a:lvl1pPr>
          </a:lstStyle>
          <a:p>
            <a:pPr marL="114300" marR="0" lvl="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a:pPr>
            <a:endParaRPr lang="el-GR" smtClean="0"/>
          </a:p>
        </p:txBody>
      </p:sp>
    </p:spTree>
    <p:extLst>
      <p:ext uri="{BB962C8B-B14F-4D97-AF65-F5344CB8AC3E}">
        <p14:creationId xmlns:p14="http://schemas.microsoft.com/office/powerpoint/2010/main" val="144213678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eCont6">
    <p:spTree>
      <p:nvGrpSpPr>
        <p:cNvPr id="1" name=""/>
        <p:cNvGrpSpPr/>
        <p:nvPr/>
      </p:nvGrpSpPr>
      <p:grpSpPr>
        <a:xfrm>
          <a:off x="0" y="0"/>
          <a:ext cx="0" cy="0"/>
          <a:chOff x="0" y="0"/>
          <a:chExt cx="0" cy="0"/>
        </a:xfrm>
      </p:grpSpPr>
      <p:sp>
        <p:nvSpPr>
          <p:cNvPr id="2" name="Title"/>
          <p:cNvSpPr>
            <a:spLocks noGrp="1"/>
          </p:cNvSpPr>
          <p:nvPr>
            <p:ph type="title"/>
          </p:nvPr>
        </p:nvSpPr>
        <p:spPr>
          <a:xfrm>
            <a:off x="467544" y="217616"/>
            <a:ext cx="8229600" cy="547088"/>
          </a:xfrm>
          <a:prstGeom prst="rect">
            <a:avLst/>
          </a:prstGeom>
          <a:noFill/>
          <a:ln>
            <a:noFill/>
          </a:ln>
        </p:spPr>
        <p:style>
          <a:lnRef idx="2">
            <a:schemeClr val="accent4"/>
          </a:lnRef>
          <a:fillRef idx="1">
            <a:schemeClr val="lt1"/>
          </a:fillRef>
          <a:effectRef idx="0">
            <a:schemeClr val="accent4"/>
          </a:effectRef>
          <a:fontRef idx="none"/>
        </p:style>
        <p:txBody>
          <a:bodyPr>
            <a:normAutofit/>
          </a:bodyPr>
          <a:lstStyle>
            <a:lvl1pPr>
              <a:defRPr lang="en-US" sz="1800" kern="1200" cap="none" spc="-100" baseline="0" smtClean="0">
                <a:ln>
                  <a:noFill/>
                </a:ln>
                <a:solidFill>
                  <a:schemeClr val="tx1"/>
                </a:solidFill>
                <a:effectLst/>
                <a:latin typeface="+mn-lt"/>
                <a:ea typeface="+mj-ea"/>
                <a:cs typeface="Arial" pitchFamily="34" charset="0"/>
              </a:defRPr>
            </a:lvl1pPr>
          </a:lstStyle>
          <a:p>
            <a:r>
              <a:rPr lang="en-US" smtClean="0"/>
              <a:t>Click to edit Master title style</a:t>
            </a:r>
            <a:endParaRPr lang="el-GR"/>
          </a:p>
        </p:txBody>
      </p:sp>
      <p:sp>
        <p:nvSpPr>
          <p:cNvPr id="15" name="Pre"/>
          <p:cNvSpPr>
            <a:spLocks noGrp="1"/>
          </p:cNvSpPr>
          <p:nvPr>
            <p:ph sz="quarter" idx="14" hasCustomPrompt="1"/>
          </p:nvPr>
        </p:nvSpPr>
        <p:spPr>
          <a:xfrm>
            <a:off x="467544" y="836712"/>
            <a:ext cx="8207375" cy="576064"/>
          </a:xfrm>
          <a:noFill/>
          <a:ln>
            <a:noFill/>
          </a:ln>
        </p:spPr>
        <p:txBody>
          <a:bodyPr anchor="t"/>
          <a:lstStyle>
            <a:lvl1pPr marL="114300" indent="0">
              <a:buNone/>
              <a:defRPr sz="1000">
                <a:solidFill>
                  <a:schemeClr val="tx1"/>
                </a:solidFill>
              </a:defRPr>
            </a:lvl1pPr>
          </a:lstStyle>
          <a:p>
            <a:pPr lvl="0"/>
            <a:r>
              <a:rPr lang="en-US" smtClean="0"/>
              <a:t>Pre Comment</a:t>
            </a:r>
            <a:endParaRPr lang="el-GR"/>
          </a:p>
        </p:txBody>
      </p:sp>
      <p:sp>
        <p:nvSpPr>
          <p:cNvPr id="16" name="Cont1"/>
          <p:cNvSpPr>
            <a:spLocks noGrp="1"/>
          </p:cNvSpPr>
          <p:nvPr>
            <p:ph sz="quarter" idx="16"/>
          </p:nvPr>
        </p:nvSpPr>
        <p:spPr>
          <a:xfrm>
            <a:off x="403628" y="1473363"/>
            <a:ext cx="2734767" cy="2638290"/>
          </a:xfrm>
          <a:noFill/>
          <a:ln>
            <a:noFill/>
          </a:ln>
        </p:spPr>
        <p:txBody>
          <a:bodyPr anchor="ctr"/>
          <a:lstStyle>
            <a:lvl1pPr marL="114300" indent="0">
              <a:buNone/>
              <a:defRPr/>
            </a:lvl1pPr>
          </a:lstStyle>
          <a:p>
            <a:pPr lvl="0"/>
            <a:r>
              <a:rPr lang="en-US" smtClean="0"/>
              <a:t>Click to edit Master text styles</a:t>
            </a:r>
          </a:p>
        </p:txBody>
      </p:sp>
      <p:sp>
        <p:nvSpPr>
          <p:cNvPr id="17" name="Cont2"/>
          <p:cNvSpPr>
            <a:spLocks noGrp="1"/>
          </p:cNvSpPr>
          <p:nvPr>
            <p:ph sz="quarter" idx="18"/>
          </p:nvPr>
        </p:nvSpPr>
        <p:spPr>
          <a:xfrm>
            <a:off x="3178035" y="1476692"/>
            <a:ext cx="2734767" cy="2661589"/>
          </a:xfrm>
          <a:noFill/>
          <a:ln>
            <a:noFill/>
          </a:ln>
        </p:spPr>
        <p:txBody>
          <a:bodyPr anchor="ctr"/>
          <a:lstStyle>
            <a:lvl1pPr marL="114300" indent="0">
              <a:buNone/>
              <a:defRPr/>
            </a:lvl1pPr>
          </a:lstStyle>
          <a:p>
            <a:pPr lvl="0"/>
            <a:r>
              <a:rPr lang="en-US" smtClean="0"/>
              <a:t>Click to edit Master text styles</a:t>
            </a:r>
          </a:p>
        </p:txBody>
      </p:sp>
      <p:sp>
        <p:nvSpPr>
          <p:cNvPr id="18" name="Cont3"/>
          <p:cNvSpPr>
            <a:spLocks noGrp="1"/>
          </p:cNvSpPr>
          <p:nvPr>
            <p:ph sz="quarter" idx="19"/>
          </p:nvPr>
        </p:nvSpPr>
        <p:spPr>
          <a:xfrm>
            <a:off x="5962891" y="1481454"/>
            <a:ext cx="2734767" cy="2667626"/>
          </a:xfrm>
          <a:noFill/>
          <a:ln>
            <a:noFill/>
          </a:ln>
        </p:spPr>
        <p:txBody>
          <a:bodyPr anchor="ctr"/>
          <a:lstStyle>
            <a:lvl1pPr marL="114300" indent="0">
              <a:buNone/>
              <a:defRPr/>
            </a:lvl1pPr>
          </a:lstStyle>
          <a:p>
            <a:pPr lvl="0"/>
            <a:r>
              <a:rPr lang="en-US" smtClean="0"/>
              <a:t>Click to edit Master text styles</a:t>
            </a:r>
          </a:p>
        </p:txBody>
      </p:sp>
      <p:sp>
        <p:nvSpPr>
          <p:cNvPr id="19" name="Cont4"/>
          <p:cNvSpPr>
            <a:spLocks noGrp="1"/>
          </p:cNvSpPr>
          <p:nvPr>
            <p:ph sz="quarter" idx="20"/>
          </p:nvPr>
        </p:nvSpPr>
        <p:spPr>
          <a:xfrm>
            <a:off x="395536" y="4149080"/>
            <a:ext cx="2734767" cy="2664296"/>
          </a:xfrm>
          <a:noFill/>
          <a:ln>
            <a:noFill/>
          </a:ln>
        </p:spPr>
        <p:txBody>
          <a:bodyPr anchor="ctr"/>
          <a:lstStyle>
            <a:lvl1pPr marL="114300" indent="0">
              <a:buNone/>
              <a:defRPr/>
            </a:lvl1pPr>
          </a:lstStyle>
          <a:p>
            <a:pPr lvl="0"/>
            <a:r>
              <a:rPr lang="en-US" smtClean="0"/>
              <a:t>Click to edit Master text styles</a:t>
            </a:r>
          </a:p>
        </p:txBody>
      </p:sp>
      <p:sp>
        <p:nvSpPr>
          <p:cNvPr id="20" name="Cont5"/>
          <p:cNvSpPr>
            <a:spLocks noGrp="1"/>
          </p:cNvSpPr>
          <p:nvPr>
            <p:ph sz="quarter" idx="21"/>
          </p:nvPr>
        </p:nvSpPr>
        <p:spPr>
          <a:xfrm>
            <a:off x="3189201" y="4149080"/>
            <a:ext cx="2734767" cy="2664296"/>
          </a:xfrm>
          <a:noFill/>
          <a:ln>
            <a:noFill/>
          </a:ln>
        </p:spPr>
        <p:txBody>
          <a:bodyPr anchor="ctr"/>
          <a:lstStyle>
            <a:lvl1pPr marL="114300" indent="0">
              <a:buNone/>
              <a:defRPr/>
            </a:lvl1pPr>
          </a:lstStyle>
          <a:p>
            <a:pPr lvl="0"/>
            <a:r>
              <a:rPr lang="en-US" smtClean="0"/>
              <a:t>Click to edit Master text styles</a:t>
            </a:r>
          </a:p>
        </p:txBody>
      </p:sp>
      <p:sp>
        <p:nvSpPr>
          <p:cNvPr id="21" name="Cont6"/>
          <p:cNvSpPr>
            <a:spLocks noGrp="1"/>
          </p:cNvSpPr>
          <p:nvPr>
            <p:ph sz="quarter" idx="22"/>
          </p:nvPr>
        </p:nvSpPr>
        <p:spPr>
          <a:xfrm>
            <a:off x="5963608" y="4149080"/>
            <a:ext cx="2734767" cy="2664296"/>
          </a:xfrm>
          <a:noFill/>
          <a:ln>
            <a:noFill/>
          </a:ln>
        </p:spPr>
        <p:txBody>
          <a:bodyPr anchor="ctr"/>
          <a:lstStyle>
            <a:lvl1pPr marL="114300" indent="0">
              <a:buNone/>
              <a:defRPr/>
            </a:lvl1pPr>
          </a:lstStyle>
          <a:p>
            <a:pPr lvl="0"/>
            <a:r>
              <a:rPr lang="en-US" smtClean="0"/>
              <a:t>Click to edit Master text styles</a:t>
            </a:r>
          </a:p>
        </p:txBody>
      </p:sp>
      <p:sp>
        <p:nvSpPr>
          <p:cNvPr id="11" name="Warn"/>
          <p:cNvSpPr>
            <a:spLocks noGrp="1"/>
          </p:cNvSpPr>
          <p:nvPr>
            <p:ph type="body" sz="quarter" idx="13" hasCustomPrompt="1"/>
          </p:nvPr>
        </p:nvSpPr>
        <p:spPr>
          <a:xfrm>
            <a:off x="250825" y="3068638"/>
            <a:ext cx="8642350"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smtClean="0"/>
              <a:t>Warning</a:t>
            </a:r>
            <a:endParaRPr lang="el-GR"/>
          </a:p>
        </p:txBody>
      </p:sp>
      <p:sp>
        <p:nvSpPr>
          <p:cNvPr id="13" name="RepTitle"/>
          <p:cNvSpPr>
            <a:spLocks noGrp="1"/>
          </p:cNvSpPr>
          <p:nvPr>
            <p:ph sz="quarter" idx="23"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
        <p:nvSpPr>
          <p:cNvPr id="14" name="MetaFoot"/>
          <p:cNvSpPr>
            <a:spLocks noGrp="1"/>
          </p:cNvSpPr>
          <p:nvPr>
            <p:ph sz="quarter" idx="15"/>
          </p:nvPr>
        </p:nvSpPr>
        <p:spPr>
          <a:xfrm>
            <a:off x="2557" y="6669360"/>
            <a:ext cx="6121251" cy="188640"/>
          </a:xfrm>
        </p:spPr>
        <p:txBody>
          <a:bodyPr anchor="ctr">
            <a:noAutofit/>
          </a:bodyPr>
          <a:lstStyle>
            <a:lvl1pPr marL="114300" marR="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lang="el-GR" sz="1000">
                <a:solidFill>
                  <a:srgbClr val="7F7F7F"/>
                </a:solidFill>
                <a:cs typeface="Angsana New" panose="02020603050405020304" pitchFamily="18" charset="-34"/>
              </a:defRPr>
            </a:lvl1pPr>
          </a:lstStyle>
          <a:p>
            <a:pPr marL="114300" marR="0" lvl="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a:pPr>
            <a:endParaRPr lang="el-GR" smtClean="0"/>
          </a:p>
        </p:txBody>
      </p:sp>
    </p:spTree>
    <p:extLst>
      <p:ext uri="{BB962C8B-B14F-4D97-AF65-F5344CB8AC3E}">
        <p14:creationId xmlns:p14="http://schemas.microsoft.com/office/powerpoint/2010/main" val="179127390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6">
    <p:spTree>
      <p:nvGrpSpPr>
        <p:cNvPr id="1" name=""/>
        <p:cNvGrpSpPr/>
        <p:nvPr/>
      </p:nvGrpSpPr>
      <p:grpSpPr>
        <a:xfrm>
          <a:off x="0" y="0"/>
          <a:ext cx="0" cy="0"/>
          <a:chOff x="0" y="0"/>
          <a:chExt cx="0" cy="0"/>
        </a:xfrm>
      </p:grpSpPr>
      <p:sp>
        <p:nvSpPr>
          <p:cNvPr id="2" name="Title"/>
          <p:cNvSpPr>
            <a:spLocks noGrp="1"/>
          </p:cNvSpPr>
          <p:nvPr>
            <p:ph type="title"/>
          </p:nvPr>
        </p:nvSpPr>
        <p:spPr>
          <a:xfrm>
            <a:off x="467544" y="217616"/>
            <a:ext cx="8229600" cy="547088"/>
          </a:xfrm>
          <a:prstGeom prst="rect">
            <a:avLst/>
          </a:prstGeom>
          <a:noFill/>
          <a:ln>
            <a:noFill/>
          </a:ln>
        </p:spPr>
        <p:style>
          <a:lnRef idx="2">
            <a:schemeClr val="accent4"/>
          </a:lnRef>
          <a:fillRef idx="1">
            <a:schemeClr val="lt1"/>
          </a:fillRef>
          <a:effectRef idx="0">
            <a:schemeClr val="accent4"/>
          </a:effectRef>
          <a:fontRef idx="none"/>
        </p:style>
        <p:txBody>
          <a:bodyPr>
            <a:normAutofit/>
          </a:bodyPr>
          <a:lstStyle>
            <a:lvl1pPr>
              <a:defRPr lang="en-US" sz="1800" kern="1200" cap="none" spc="-100" baseline="0" smtClean="0">
                <a:ln>
                  <a:noFill/>
                </a:ln>
                <a:solidFill>
                  <a:schemeClr val="tx1"/>
                </a:solidFill>
                <a:effectLst/>
                <a:latin typeface="+mn-lt"/>
                <a:ea typeface="+mj-ea"/>
                <a:cs typeface="Arial" pitchFamily="34" charset="0"/>
              </a:defRPr>
            </a:lvl1pPr>
          </a:lstStyle>
          <a:p>
            <a:r>
              <a:rPr lang="en-US" smtClean="0"/>
              <a:t>Click to edit Master title style</a:t>
            </a:r>
            <a:endParaRPr lang="el-GR"/>
          </a:p>
        </p:txBody>
      </p:sp>
      <p:sp>
        <p:nvSpPr>
          <p:cNvPr id="15" name="Cont1"/>
          <p:cNvSpPr>
            <a:spLocks noGrp="1"/>
          </p:cNvSpPr>
          <p:nvPr>
            <p:ph sz="quarter" idx="16"/>
          </p:nvPr>
        </p:nvSpPr>
        <p:spPr>
          <a:xfrm>
            <a:off x="404345" y="852896"/>
            <a:ext cx="2734767" cy="2848645"/>
          </a:xfrm>
          <a:noFill/>
          <a:ln>
            <a:noFill/>
          </a:ln>
        </p:spPr>
        <p:txBody>
          <a:bodyPr anchor="ctr"/>
          <a:lstStyle>
            <a:lvl1pPr marL="114300" indent="0">
              <a:buNone/>
              <a:defRPr/>
            </a:lvl1pPr>
          </a:lstStyle>
          <a:p>
            <a:pPr lvl="0"/>
            <a:r>
              <a:rPr lang="en-US" smtClean="0"/>
              <a:t>Click to edit Master text styles</a:t>
            </a:r>
          </a:p>
        </p:txBody>
      </p:sp>
      <p:sp>
        <p:nvSpPr>
          <p:cNvPr id="16" name="Cont2"/>
          <p:cNvSpPr>
            <a:spLocks noGrp="1"/>
          </p:cNvSpPr>
          <p:nvPr>
            <p:ph sz="quarter" idx="18"/>
          </p:nvPr>
        </p:nvSpPr>
        <p:spPr>
          <a:xfrm>
            <a:off x="3186844" y="840042"/>
            <a:ext cx="2734767" cy="2873802"/>
          </a:xfrm>
          <a:noFill/>
          <a:ln>
            <a:noFill/>
          </a:ln>
        </p:spPr>
        <p:txBody>
          <a:bodyPr anchor="ctr"/>
          <a:lstStyle>
            <a:lvl1pPr marL="114300" indent="0">
              <a:buNone/>
              <a:defRPr/>
            </a:lvl1pPr>
          </a:lstStyle>
          <a:p>
            <a:pPr lvl="0"/>
            <a:r>
              <a:rPr lang="en-US" smtClean="0"/>
              <a:t>Click to edit Master text styles</a:t>
            </a:r>
          </a:p>
        </p:txBody>
      </p:sp>
      <p:sp>
        <p:nvSpPr>
          <p:cNvPr id="17" name="Cont3"/>
          <p:cNvSpPr>
            <a:spLocks noGrp="1"/>
          </p:cNvSpPr>
          <p:nvPr>
            <p:ph sz="quarter" idx="19"/>
          </p:nvPr>
        </p:nvSpPr>
        <p:spPr>
          <a:xfrm>
            <a:off x="5971700" y="836712"/>
            <a:ext cx="2734767" cy="2880320"/>
          </a:xfrm>
          <a:noFill/>
          <a:ln>
            <a:noFill/>
          </a:ln>
        </p:spPr>
        <p:txBody>
          <a:bodyPr anchor="ctr"/>
          <a:lstStyle>
            <a:lvl1pPr marL="114300" indent="0">
              <a:buNone/>
              <a:defRPr/>
            </a:lvl1pPr>
          </a:lstStyle>
          <a:p>
            <a:pPr lvl="0"/>
            <a:r>
              <a:rPr lang="en-US" smtClean="0"/>
              <a:t>Click to edit Master text styles</a:t>
            </a:r>
          </a:p>
        </p:txBody>
      </p:sp>
      <p:sp>
        <p:nvSpPr>
          <p:cNvPr id="18" name="Cont4"/>
          <p:cNvSpPr>
            <a:spLocks noGrp="1"/>
          </p:cNvSpPr>
          <p:nvPr>
            <p:ph sz="quarter" idx="20"/>
          </p:nvPr>
        </p:nvSpPr>
        <p:spPr>
          <a:xfrm>
            <a:off x="403628" y="3717032"/>
            <a:ext cx="2734767" cy="2880320"/>
          </a:xfrm>
          <a:noFill/>
          <a:ln>
            <a:noFill/>
          </a:ln>
        </p:spPr>
        <p:txBody>
          <a:bodyPr anchor="ctr"/>
          <a:lstStyle>
            <a:lvl1pPr marL="114300" indent="0">
              <a:buNone/>
              <a:defRPr/>
            </a:lvl1pPr>
          </a:lstStyle>
          <a:p>
            <a:pPr lvl="0"/>
            <a:r>
              <a:rPr lang="en-US" smtClean="0"/>
              <a:t>Click to edit Master text styles</a:t>
            </a:r>
          </a:p>
        </p:txBody>
      </p:sp>
      <p:sp>
        <p:nvSpPr>
          <p:cNvPr id="19" name="Cont5"/>
          <p:cNvSpPr>
            <a:spLocks noGrp="1"/>
          </p:cNvSpPr>
          <p:nvPr>
            <p:ph sz="quarter" idx="21"/>
          </p:nvPr>
        </p:nvSpPr>
        <p:spPr>
          <a:xfrm>
            <a:off x="3197293" y="3717032"/>
            <a:ext cx="2734767" cy="2880320"/>
          </a:xfrm>
          <a:noFill/>
          <a:ln>
            <a:noFill/>
          </a:ln>
        </p:spPr>
        <p:txBody>
          <a:bodyPr anchor="ctr"/>
          <a:lstStyle>
            <a:lvl1pPr marL="114300" indent="0">
              <a:buNone/>
              <a:defRPr/>
            </a:lvl1pPr>
          </a:lstStyle>
          <a:p>
            <a:pPr lvl="0"/>
            <a:r>
              <a:rPr lang="en-US" smtClean="0"/>
              <a:t>Click to edit Master text styles</a:t>
            </a:r>
          </a:p>
        </p:txBody>
      </p:sp>
      <p:sp>
        <p:nvSpPr>
          <p:cNvPr id="20" name="Cont6"/>
          <p:cNvSpPr>
            <a:spLocks noGrp="1"/>
          </p:cNvSpPr>
          <p:nvPr>
            <p:ph sz="quarter" idx="22"/>
          </p:nvPr>
        </p:nvSpPr>
        <p:spPr>
          <a:xfrm>
            <a:off x="5971700" y="3717032"/>
            <a:ext cx="2734767" cy="2880320"/>
          </a:xfrm>
          <a:noFill/>
          <a:ln>
            <a:noFill/>
          </a:ln>
        </p:spPr>
        <p:txBody>
          <a:bodyPr anchor="ctr"/>
          <a:lstStyle>
            <a:lvl1pPr marL="114300" indent="0">
              <a:buNone/>
              <a:defRPr/>
            </a:lvl1pPr>
          </a:lstStyle>
          <a:p>
            <a:pPr lvl="0"/>
            <a:r>
              <a:rPr lang="en-US" smtClean="0"/>
              <a:t>Click to edit Master text styles</a:t>
            </a:r>
          </a:p>
        </p:txBody>
      </p:sp>
      <p:sp>
        <p:nvSpPr>
          <p:cNvPr id="10" name="Warn"/>
          <p:cNvSpPr>
            <a:spLocks noGrp="1"/>
          </p:cNvSpPr>
          <p:nvPr>
            <p:ph type="body" sz="quarter" idx="13" hasCustomPrompt="1"/>
          </p:nvPr>
        </p:nvSpPr>
        <p:spPr>
          <a:xfrm>
            <a:off x="250825" y="3068638"/>
            <a:ext cx="8642350"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smtClean="0"/>
              <a:t>Warning</a:t>
            </a:r>
            <a:endParaRPr lang="el-GR"/>
          </a:p>
        </p:txBody>
      </p:sp>
      <p:sp>
        <p:nvSpPr>
          <p:cNvPr id="12" name="RepTitle"/>
          <p:cNvSpPr>
            <a:spLocks noGrp="1"/>
          </p:cNvSpPr>
          <p:nvPr>
            <p:ph sz="quarter" idx="14"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
        <p:nvSpPr>
          <p:cNvPr id="13" name="MetaFoot"/>
          <p:cNvSpPr>
            <a:spLocks noGrp="1"/>
          </p:cNvSpPr>
          <p:nvPr>
            <p:ph sz="quarter" idx="15"/>
          </p:nvPr>
        </p:nvSpPr>
        <p:spPr>
          <a:xfrm>
            <a:off x="2557" y="6669360"/>
            <a:ext cx="6121251" cy="188640"/>
          </a:xfrm>
        </p:spPr>
        <p:txBody>
          <a:bodyPr anchor="ctr">
            <a:noAutofit/>
          </a:bodyPr>
          <a:lstStyle>
            <a:lvl1pPr marL="114300" marR="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lang="el-GR" sz="1000">
                <a:solidFill>
                  <a:srgbClr val="7F7F7F"/>
                </a:solidFill>
                <a:cs typeface="Angsana New" panose="02020603050405020304" pitchFamily="18" charset="-34"/>
              </a:defRPr>
            </a:lvl1pPr>
          </a:lstStyle>
          <a:p>
            <a:pPr marL="114300" marR="0" lvl="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a:pPr>
            <a:endParaRPr lang="el-GR" smtClean="0"/>
          </a:p>
        </p:txBody>
      </p:sp>
    </p:spTree>
    <p:extLst>
      <p:ext uri="{BB962C8B-B14F-4D97-AF65-F5344CB8AC3E}">
        <p14:creationId xmlns:p14="http://schemas.microsoft.com/office/powerpoint/2010/main" val="373590879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6Cont">
    <p:spTree>
      <p:nvGrpSpPr>
        <p:cNvPr id="1" name=""/>
        <p:cNvGrpSpPr/>
        <p:nvPr/>
      </p:nvGrpSpPr>
      <p:grpSpPr>
        <a:xfrm>
          <a:off x="0" y="0"/>
          <a:ext cx="0" cy="0"/>
          <a:chOff x="0" y="0"/>
          <a:chExt cx="0" cy="0"/>
        </a:xfrm>
      </p:grpSpPr>
      <p:sp>
        <p:nvSpPr>
          <p:cNvPr id="2" name="Title"/>
          <p:cNvSpPr>
            <a:spLocks noGrp="1"/>
          </p:cNvSpPr>
          <p:nvPr>
            <p:ph type="title"/>
          </p:nvPr>
        </p:nvSpPr>
        <p:spPr>
          <a:xfrm>
            <a:off x="467544" y="217616"/>
            <a:ext cx="8229600" cy="547088"/>
          </a:xfrm>
          <a:prstGeom prst="rect">
            <a:avLst/>
          </a:prstGeom>
          <a:noFill/>
          <a:ln>
            <a:noFill/>
          </a:ln>
        </p:spPr>
        <p:style>
          <a:lnRef idx="2">
            <a:schemeClr val="accent4"/>
          </a:lnRef>
          <a:fillRef idx="1">
            <a:schemeClr val="lt1"/>
          </a:fillRef>
          <a:effectRef idx="0">
            <a:schemeClr val="accent4"/>
          </a:effectRef>
          <a:fontRef idx="none"/>
        </p:style>
        <p:txBody>
          <a:bodyPr>
            <a:normAutofit/>
          </a:bodyPr>
          <a:lstStyle>
            <a:lvl1pPr>
              <a:defRPr lang="en-US" sz="1800" kern="1200" cap="none" spc="-100" baseline="0" smtClean="0">
                <a:ln>
                  <a:noFill/>
                </a:ln>
                <a:solidFill>
                  <a:schemeClr val="tx1"/>
                </a:solidFill>
                <a:effectLst/>
                <a:latin typeface="+mn-lt"/>
                <a:ea typeface="+mj-ea"/>
                <a:cs typeface="Arial" pitchFamily="34" charset="0"/>
              </a:defRPr>
            </a:lvl1pPr>
          </a:lstStyle>
          <a:p>
            <a:r>
              <a:rPr lang="en-US" smtClean="0"/>
              <a:t>Click to edit Master title style</a:t>
            </a:r>
            <a:endParaRPr lang="el-GR"/>
          </a:p>
        </p:txBody>
      </p:sp>
      <p:sp>
        <p:nvSpPr>
          <p:cNvPr id="15" name="Cont1"/>
          <p:cNvSpPr>
            <a:spLocks noGrp="1"/>
          </p:cNvSpPr>
          <p:nvPr>
            <p:ph sz="quarter" idx="16"/>
          </p:nvPr>
        </p:nvSpPr>
        <p:spPr>
          <a:xfrm>
            <a:off x="404345" y="780888"/>
            <a:ext cx="2734767" cy="1856023"/>
          </a:xfrm>
          <a:noFill/>
          <a:ln>
            <a:noFill/>
          </a:ln>
        </p:spPr>
        <p:txBody>
          <a:bodyPr anchor="ctr"/>
          <a:lstStyle>
            <a:lvl1pPr marL="114300" indent="0">
              <a:buNone/>
              <a:defRPr/>
            </a:lvl1pPr>
          </a:lstStyle>
          <a:p>
            <a:pPr lvl="0"/>
            <a:r>
              <a:rPr lang="en-US" smtClean="0"/>
              <a:t>Click to edit Master text styles</a:t>
            </a:r>
          </a:p>
        </p:txBody>
      </p:sp>
      <p:sp>
        <p:nvSpPr>
          <p:cNvPr id="17" name="Cont2"/>
          <p:cNvSpPr>
            <a:spLocks noGrp="1"/>
          </p:cNvSpPr>
          <p:nvPr>
            <p:ph sz="quarter" idx="18"/>
          </p:nvPr>
        </p:nvSpPr>
        <p:spPr>
          <a:xfrm>
            <a:off x="3186844" y="768034"/>
            <a:ext cx="2734767" cy="1872414"/>
          </a:xfrm>
          <a:noFill/>
          <a:ln>
            <a:noFill/>
          </a:ln>
        </p:spPr>
        <p:txBody>
          <a:bodyPr anchor="ctr"/>
          <a:lstStyle>
            <a:lvl1pPr marL="114300" indent="0">
              <a:buNone/>
              <a:defRPr/>
            </a:lvl1pPr>
          </a:lstStyle>
          <a:p>
            <a:pPr lvl="0"/>
            <a:r>
              <a:rPr lang="en-US" smtClean="0"/>
              <a:t>Click to edit Master text styles</a:t>
            </a:r>
          </a:p>
        </p:txBody>
      </p:sp>
      <p:sp>
        <p:nvSpPr>
          <p:cNvPr id="18" name="Cont3"/>
          <p:cNvSpPr>
            <a:spLocks noGrp="1"/>
          </p:cNvSpPr>
          <p:nvPr>
            <p:ph sz="quarter" idx="19"/>
          </p:nvPr>
        </p:nvSpPr>
        <p:spPr>
          <a:xfrm>
            <a:off x="5971700" y="764704"/>
            <a:ext cx="2734767" cy="1876661"/>
          </a:xfrm>
          <a:noFill/>
          <a:ln>
            <a:noFill/>
          </a:ln>
        </p:spPr>
        <p:txBody>
          <a:bodyPr anchor="ctr"/>
          <a:lstStyle>
            <a:lvl1pPr marL="114300" indent="0">
              <a:buNone/>
              <a:defRPr/>
            </a:lvl1pPr>
          </a:lstStyle>
          <a:p>
            <a:pPr lvl="0"/>
            <a:r>
              <a:rPr lang="en-US" smtClean="0"/>
              <a:t>Click to edit Master text styles</a:t>
            </a:r>
          </a:p>
        </p:txBody>
      </p:sp>
      <p:sp>
        <p:nvSpPr>
          <p:cNvPr id="19" name="Cont4"/>
          <p:cNvSpPr>
            <a:spLocks noGrp="1"/>
          </p:cNvSpPr>
          <p:nvPr>
            <p:ph sz="quarter" idx="20"/>
          </p:nvPr>
        </p:nvSpPr>
        <p:spPr>
          <a:xfrm>
            <a:off x="403628" y="2636912"/>
            <a:ext cx="2734767" cy="1856024"/>
          </a:xfrm>
          <a:noFill/>
          <a:ln>
            <a:noFill/>
          </a:ln>
        </p:spPr>
        <p:txBody>
          <a:bodyPr anchor="ctr"/>
          <a:lstStyle>
            <a:lvl1pPr marL="114300" indent="0">
              <a:buNone/>
              <a:defRPr/>
            </a:lvl1pPr>
          </a:lstStyle>
          <a:p>
            <a:pPr lvl="0"/>
            <a:r>
              <a:rPr lang="en-US" smtClean="0"/>
              <a:t>Click to edit Master text styles</a:t>
            </a:r>
          </a:p>
        </p:txBody>
      </p:sp>
      <p:sp>
        <p:nvSpPr>
          <p:cNvPr id="20" name="Cont5"/>
          <p:cNvSpPr>
            <a:spLocks noGrp="1"/>
          </p:cNvSpPr>
          <p:nvPr>
            <p:ph sz="quarter" idx="21"/>
          </p:nvPr>
        </p:nvSpPr>
        <p:spPr>
          <a:xfrm>
            <a:off x="3197293" y="2636912"/>
            <a:ext cx="2734767" cy="1856024"/>
          </a:xfrm>
          <a:noFill/>
          <a:ln>
            <a:noFill/>
          </a:ln>
        </p:spPr>
        <p:txBody>
          <a:bodyPr anchor="ctr"/>
          <a:lstStyle>
            <a:lvl1pPr marL="114300" indent="0">
              <a:buNone/>
              <a:defRPr/>
            </a:lvl1pPr>
          </a:lstStyle>
          <a:p>
            <a:pPr lvl="0"/>
            <a:r>
              <a:rPr lang="en-US" smtClean="0"/>
              <a:t>Click to edit Master text styles</a:t>
            </a:r>
          </a:p>
        </p:txBody>
      </p:sp>
      <p:sp>
        <p:nvSpPr>
          <p:cNvPr id="21" name="Cont6"/>
          <p:cNvSpPr>
            <a:spLocks noGrp="1"/>
          </p:cNvSpPr>
          <p:nvPr>
            <p:ph sz="quarter" idx="22"/>
          </p:nvPr>
        </p:nvSpPr>
        <p:spPr>
          <a:xfrm>
            <a:off x="5971700" y="2636912"/>
            <a:ext cx="2734767" cy="1856024"/>
          </a:xfrm>
          <a:noFill/>
          <a:ln>
            <a:noFill/>
          </a:ln>
        </p:spPr>
        <p:txBody>
          <a:bodyPr anchor="ctr"/>
          <a:lstStyle>
            <a:lvl1pPr marL="114300" indent="0">
              <a:buNone/>
              <a:defRPr/>
            </a:lvl1pPr>
          </a:lstStyle>
          <a:p>
            <a:pPr lvl="0"/>
            <a:r>
              <a:rPr lang="en-US" smtClean="0"/>
              <a:t>Click to edit Master text styles</a:t>
            </a:r>
          </a:p>
        </p:txBody>
      </p:sp>
      <p:sp>
        <p:nvSpPr>
          <p:cNvPr id="22" name="PCont"/>
          <p:cNvSpPr>
            <a:spLocks noGrp="1"/>
          </p:cNvSpPr>
          <p:nvPr>
            <p:ph sz="quarter" idx="17"/>
          </p:nvPr>
        </p:nvSpPr>
        <p:spPr>
          <a:xfrm>
            <a:off x="467544" y="4581128"/>
            <a:ext cx="8207375" cy="2232248"/>
          </a:xfrm>
          <a:noFill/>
          <a:ln>
            <a:noFill/>
          </a:ln>
        </p:spPr>
        <p:txBody>
          <a:bodyPr anchor="t">
            <a:normAutofit/>
          </a:bodyPr>
          <a:lstStyle>
            <a:lvl1pPr marL="114300" indent="0">
              <a:buNone/>
              <a:defRPr sz="1000"/>
            </a:lvl1pPr>
          </a:lstStyle>
          <a:p>
            <a:pPr lvl="0"/>
            <a:r>
              <a:rPr lang="en-US" smtClean="0"/>
              <a:t>Click to edit Master text styles</a:t>
            </a:r>
          </a:p>
        </p:txBody>
      </p:sp>
      <p:sp>
        <p:nvSpPr>
          <p:cNvPr id="11" name="Warn"/>
          <p:cNvSpPr>
            <a:spLocks noGrp="1"/>
          </p:cNvSpPr>
          <p:nvPr>
            <p:ph type="body" sz="quarter" idx="13" hasCustomPrompt="1"/>
          </p:nvPr>
        </p:nvSpPr>
        <p:spPr>
          <a:xfrm>
            <a:off x="250825" y="3068638"/>
            <a:ext cx="8642350"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smtClean="0"/>
              <a:t>Warning</a:t>
            </a:r>
            <a:endParaRPr lang="el-GR"/>
          </a:p>
        </p:txBody>
      </p:sp>
      <p:sp>
        <p:nvSpPr>
          <p:cNvPr id="13" name="RepTitle"/>
          <p:cNvSpPr>
            <a:spLocks noGrp="1"/>
          </p:cNvSpPr>
          <p:nvPr>
            <p:ph sz="quarter" idx="14"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
        <p:nvSpPr>
          <p:cNvPr id="14" name="MetaFoot"/>
          <p:cNvSpPr>
            <a:spLocks noGrp="1"/>
          </p:cNvSpPr>
          <p:nvPr>
            <p:ph sz="quarter" idx="15"/>
          </p:nvPr>
        </p:nvSpPr>
        <p:spPr>
          <a:xfrm>
            <a:off x="2557" y="6669360"/>
            <a:ext cx="6121251" cy="188640"/>
          </a:xfrm>
        </p:spPr>
        <p:txBody>
          <a:bodyPr anchor="ctr">
            <a:noAutofit/>
          </a:bodyPr>
          <a:lstStyle>
            <a:lvl1pPr marL="114300" marR="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lang="el-GR" sz="1000">
                <a:solidFill>
                  <a:srgbClr val="7F7F7F"/>
                </a:solidFill>
                <a:cs typeface="Angsana New" panose="02020603050405020304" pitchFamily="18" charset="-34"/>
              </a:defRPr>
            </a:lvl1pPr>
          </a:lstStyle>
          <a:p>
            <a:pPr marL="114300" marR="0" lvl="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a:pPr>
            <a:endParaRPr lang="el-GR" smtClean="0"/>
          </a:p>
        </p:txBody>
      </p:sp>
    </p:spTree>
    <p:extLst>
      <p:ext uri="{BB962C8B-B14F-4D97-AF65-F5344CB8AC3E}">
        <p14:creationId xmlns:p14="http://schemas.microsoft.com/office/powerpoint/2010/main" val="55147995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reCont6Cont">
    <p:spTree>
      <p:nvGrpSpPr>
        <p:cNvPr id="1" name=""/>
        <p:cNvGrpSpPr/>
        <p:nvPr/>
      </p:nvGrpSpPr>
      <p:grpSpPr>
        <a:xfrm>
          <a:off x="0" y="0"/>
          <a:ext cx="0" cy="0"/>
          <a:chOff x="0" y="0"/>
          <a:chExt cx="0" cy="0"/>
        </a:xfrm>
      </p:grpSpPr>
      <p:sp>
        <p:nvSpPr>
          <p:cNvPr id="2" name="Title"/>
          <p:cNvSpPr>
            <a:spLocks noGrp="1"/>
          </p:cNvSpPr>
          <p:nvPr>
            <p:ph type="title"/>
          </p:nvPr>
        </p:nvSpPr>
        <p:spPr>
          <a:xfrm>
            <a:off x="467544" y="217616"/>
            <a:ext cx="8229600" cy="547088"/>
          </a:xfrm>
          <a:prstGeom prst="rect">
            <a:avLst/>
          </a:prstGeom>
          <a:noFill/>
          <a:ln>
            <a:noFill/>
          </a:ln>
        </p:spPr>
        <p:style>
          <a:lnRef idx="2">
            <a:schemeClr val="accent4"/>
          </a:lnRef>
          <a:fillRef idx="1">
            <a:schemeClr val="lt1"/>
          </a:fillRef>
          <a:effectRef idx="0">
            <a:schemeClr val="accent4"/>
          </a:effectRef>
          <a:fontRef idx="none"/>
        </p:style>
        <p:txBody>
          <a:bodyPr>
            <a:normAutofit/>
          </a:bodyPr>
          <a:lstStyle>
            <a:lvl1pPr>
              <a:defRPr lang="en-US" sz="1800" kern="1200" cap="none" spc="-100" baseline="0" smtClean="0">
                <a:ln>
                  <a:noFill/>
                </a:ln>
                <a:solidFill>
                  <a:schemeClr val="tx1"/>
                </a:solidFill>
                <a:effectLst/>
                <a:latin typeface="+mn-lt"/>
                <a:ea typeface="+mj-ea"/>
                <a:cs typeface="Arial" pitchFamily="34" charset="0"/>
              </a:defRPr>
            </a:lvl1pPr>
          </a:lstStyle>
          <a:p>
            <a:r>
              <a:rPr lang="en-US" smtClean="0"/>
              <a:t>Click to edit Master title style</a:t>
            </a:r>
            <a:endParaRPr lang="el-GR"/>
          </a:p>
        </p:txBody>
      </p:sp>
      <p:sp>
        <p:nvSpPr>
          <p:cNvPr id="15" name="Pre"/>
          <p:cNvSpPr>
            <a:spLocks noGrp="1"/>
          </p:cNvSpPr>
          <p:nvPr>
            <p:ph sz="quarter" idx="14" hasCustomPrompt="1"/>
          </p:nvPr>
        </p:nvSpPr>
        <p:spPr>
          <a:xfrm>
            <a:off x="467544" y="836712"/>
            <a:ext cx="8207375" cy="576064"/>
          </a:xfrm>
          <a:noFill/>
          <a:ln>
            <a:noFill/>
          </a:ln>
        </p:spPr>
        <p:txBody>
          <a:bodyPr anchor="t">
            <a:normAutofit/>
          </a:bodyPr>
          <a:lstStyle>
            <a:lvl1pPr marL="114300" indent="0">
              <a:buNone/>
              <a:defRPr sz="1000"/>
            </a:lvl1pPr>
          </a:lstStyle>
          <a:p>
            <a:pPr lvl="0"/>
            <a:r>
              <a:rPr lang="en-US" smtClean="0"/>
              <a:t>Pre Comment</a:t>
            </a:r>
            <a:endParaRPr lang="el-GR"/>
          </a:p>
        </p:txBody>
      </p:sp>
      <p:sp>
        <p:nvSpPr>
          <p:cNvPr id="17" name="Cont1"/>
          <p:cNvSpPr>
            <a:spLocks noGrp="1"/>
          </p:cNvSpPr>
          <p:nvPr>
            <p:ph sz="quarter" idx="16"/>
          </p:nvPr>
        </p:nvSpPr>
        <p:spPr>
          <a:xfrm>
            <a:off x="404345" y="1428961"/>
            <a:ext cx="2734767" cy="1567992"/>
          </a:xfrm>
          <a:noFill/>
          <a:ln>
            <a:noFill/>
          </a:ln>
        </p:spPr>
        <p:txBody>
          <a:bodyPr anchor="ctr"/>
          <a:lstStyle>
            <a:lvl1pPr marL="114300" indent="0">
              <a:buNone/>
              <a:defRPr/>
            </a:lvl1pPr>
          </a:lstStyle>
          <a:p>
            <a:pPr lvl="0"/>
            <a:r>
              <a:rPr lang="en-US" smtClean="0"/>
              <a:t>Click to edit Master text styles</a:t>
            </a:r>
          </a:p>
        </p:txBody>
      </p:sp>
      <p:sp>
        <p:nvSpPr>
          <p:cNvPr id="18" name="Cont2"/>
          <p:cNvSpPr>
            <a:spLocks noGrp="1"/>
          </p:cNvSpPr>
          <p:nvPr>
            <p:ph sz="quarter" idx="18"/>
          </p:nvPr>
        </p:nvSpPr>
        <p:spPr>
          <a:xfrm>
            <a:off x="3186844" y="1416106"/>
            <a:ext cx="2734767" cy="1581839"/>
          </a:xfrm>
          <a:noFill/>
          <a:ln>
            <a:noFill/>
          </a:ln>
        </p:spPr>
        <p:txBody>
          <a:bodyPr anchor="ctr"/>
          <a:lstStyle>
            <a:lvl1pPr marL="114300" indent="0">
              <a:buNone/>
              <a:defRPr/>
            </a:lvl1pPr>
          </a:lstStyle>
          <a:p>
            <a:pPr lvl="0"/>
            <a:r>
              <a:rPr lang="en-US" smtClean="0"/>
              <a:t>Click to edit Master text styles</a:t>
            </a:r>
          </a:p>
        </p:txBody>
      </p:sp>
      <p:sp>
        <p:nvSpPr>
          <p:cNvPr id="19" name="Cont3"/>
          <p:cNvSpPr>
            <a:spLocks noGrp="1"/>
          </p:cNvSpPr>
          <p:nvPr>
            <p:ph sz="quarter" idx="19"/>
          </p:nvPr>
        </p:nvSpPr>
        <p:spPr>
          <a:xfrm>
            <a:off x="5971700" y="1412776"/>
            <a:ext cx="2734767" cy="1585427"/>
          </a:xfrm>
          <a:noFill/>
          <a:ln>
            <a:noFill/>
          </a:ln>
        </p:spPr>
        <p:txBody>
          <a:bodyPr anchor="ctr"/>
          <a:lstStyle>
            <a:lvl1pPr marL="114300" indent="0">
              <a:buNone/>
              <a:defRPr/>
            </a:lvl1pPr>
          </a:lstStyle>
          <a:p>
            <a:pPr lvl="0"/>
            <a:r>
              <a:rPr lang="en-US" smtClean="0"/>
              <a:t>Click to edit Master text styles</a:t>
            </a:r>
          </a:p>
        </p:txBody>
      </p:sp>
      <p:sp>
        <p:nvSpPr>
          <p:cNvPr id="20" name="Cont4"/>
          <p:cNvSpPr>
            <a:spLocks noGrp="1"/>
          </p:cNvSpPr>
          <p:nvPr>
            <p:ph sz="quarter" idx="20"/>
          </p:nvPr>
        </p:nvSpPr>
        <p:spPr>
          <a:xfrm>
            <a:off x="403628" y="2996953"/>
            <a:ext cx="2734767" cy="1567992"/>
          </a:xfrm>
          <a:noFill/>
          <a:ln>
            <a:noFill/>
          </a:ln>
        </p:spPr>
        <p:txBody>
          <a:bodyPr anchor="ctr"/>
          <a:lstStyle>
            <a:lvl1pPr marL="114300" indent="0">
              <a:buNone/>
              <a:defRPr/>
            </a:lvl1pPr>
          </a:lstStyle>
          <a:p>
            <a:pPr lvl="0"/>
            <a:r>
              <a:rPr lang="en-US" smtClean="0"/>
              <a:t>Click to edit Master text styles</a:t>
            </a:r>
          </a:p>
        </p:txBody>
      </p:sp>
      <p:sp>
        <p:nvSpPr>
          <p:cNvPr id="21" name="Cont5"/>
          <p:cNvSpPr>
            <a:spLocks noGrp="1"/>
          </p:cNvSpPr>
          <p:nvPr>
            <p:ph sz="quarter" idx="21"/>
          </p:nvPr>
        </p:nvSpPr>
        <p:spPr>
          <a:xfrm>
            <a:off x="3197293" y="2996953"/>
            <a:ext cx="2734767" cy="1567992"/>
          </a:xfrm>
          <a:noFill/>
          <a:ln>
            <a:noFill/>
          </a:ln>
        </p:spPr>
        <p:txBody>
          <a:bodyPr anchor="ctr"/>
          <a:lstStyle>
            <a:lvl1pPr marL="114300" indent="0">
              <a:buNone/>
              <a:defRPr/>
            </a:lvl1pPr>
          </a:lstStyle>
          <a:p>
            <a:pPr lvl="0"/>
            <a:r>
              <a:rPr lang="en-US" smtClean="0"/>
              <a:t>Click to edit Master text styles</a:t>
            </a:r>
          </a:p>
        </p:txBody>
      </p:sp>
      <p:sp>
        <p:nvSpPr>
          <p:cNvPr id="22" name="Cont6"/>
          <p:cNvSpPr>
            <a:spLocks noGrp="1"/>
          </p:cNvSpPr>
          <p:nvPr>
            <p:ph sz="quarter" idx="22"/>
          </p:nvPr>
        </p:nvSpPr>
        <p:spPr>
          <a:xfrm>
            <a:off x="5971700" y="2996953"/>
            <a:ext cx="2734767" cy="1567992"/>
          </a:xfrm>
          <a:noFill/>
          <a:ln>
            <a:noFill/>
          </a:ln>
        </p:spPr>
        <p:txBody>
          <a:bodyPr anchor="ctr"/>
          <a:lstStyle>
            <a:lvl1pPr marL="114300" indent="0">
              <a:buNone/>
              <a:defRPr/>
            </a:lvl1pPr>
          </a:lstStyle>
          <a:p>
            <a:pPr lvl="0"/>
            <a:r>
              <a:rPr lang="en-US" smtClean="0"/>
              <a:t>Click to edit Master text styles</a:t>
            </a:r>
          </a:p>
        </p:txBody>
      </p:sp>
      <p:sp>
        <p:nvSpPr>
          <p:cNvPr id="23" name="PCont"/>
          <p:cNvSpPr>
            <a:spLocks noGrp="1"/>
          </p:cNvSpPr>
          <p:nvPr>
            <p:ph sz="quarter" idx="17"/>
          </p:nvPr>
        </p:nvSpPr>
        <p:spPr>
          <a:xfrm>
            <a:off x="467544" y="4581128"/>
            <a:ext cx="8207375" cy="2232248"/>
          </a:xfrm>
          <a:noFill/>
          <a:ln>
            <a:noFill/>
          </a:ln>
        </p:spPr>
        <p:txBody>
          <a:bodyPr anchor="t">
            <a:normAutofit/>
          </a:bodyPr>
          <a:lstStyle>
            <a:lvl1pPr marL="114300" indent="0">
              <a:buNone/>
              <a:defRPr sz="1000"/>
            </a:lvl1pPr>
          </a:lstStyle>
          <a:p>
            <a:pPr lvl="0"/>
            <a:r>
              <a:rPr lang="en-US" smtClean="0"/>
              <a:t>Click to edit Master text styles</a:t>
            </a:r>
          </a:p>
        </p:txBody>
      </p:sp>
      <p:sp>
        <p:nvSpPr>
          <p:cNvPr id="12" name="Warn"/>
          <p:cNvSpPr>
            <a:spLocks noGrp="1"/>
          </p:cNvSpPr>
          <p:nvPr>
            <p:ph type="body" sz="quarter" idx="13" hasCustomPrompt="1"/>
          </p:nvPr>
        </p:nvSpPr>
        <p:spPr>
          <a:xfrm>
            <a:off x="250825" y="3068638"/>
            <a:ext cx="8642350"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smtClean="0"/>
              <a:t>Warning</a:t>
            </a:r>
            <a:endParaRPr lang="el-GR"/>
          </a:p>
        </p:txBody>
      </p:sp>
      <p:sp>
        <p:nvSpPr>
          <p:cNvPr id="14" name="RepTitle"/>
          <p:cNvSpPr>
            <a:spLocks noGrp="1"/>
          </p:cNvSpPr>
          <p:nvPr>
            <p:ph sz="quarter" idx="23"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
        <p:nvSpPr>
          <p:cNvPr id="16" name="MetaFoot"/>
          <p:cNvSpPr>
            <a:spLocks noGrp="1"/>
          </p:cNvSpPr>
          <p:nvPr>
            <p:ph sz="quarter" idx="15"/>
          </p:nvPr>
        </p:nvSpPr>
        <p:spPr>
          <a:xfrm>
            <a:off x="2557" y="6669360"/>
            <a:ext cx="6121251" cy="188640"/>
          </a:xfrm>
        </p:spPr>
        <p:txBody>
          <a:bodyPr anchor="ctr">
            <a:noAutofit/>
          </a:bodyPr>
          <a:lstStyle>
            <a:lvl1pPr marL="114300" marR="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lang="el-GR" sz="1000">
                <a:solidFill>
                  <a:srgbClr val="7F7F7F"/>
                </a:solidFill>
                <a:cs typeface="Angsana New" panose="02020603050405020304" pitchFamily="18" charset="-34"/>
              </a:defRPr>
            </a:lvl1pPr>
          </a:lstStyle>
          <a:p>
            <a:pPr marL="114300" marR="0" lvl="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a:pPr>
            <a:endParaRPr lang="el-GR" smtClean="0"/>
          </a:p>
        </p:txBody>
      </p:sp>
    </p:spTree>
    <p:extLst>
      <p:ext uri="{BB962C8B-B14F-4D97-AF65-F5344CB8AC3E}">
        <p14:creationId xmlns:p14="http://schemas.microsoft.com/office/powerpoint/2010/main" val="99369968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
    <p:spTree>
      <p:nvGrpSpPr>
        <p:cNvPr id="1" name=""/>
        <p:cNvGrpSpPr/>
        <p:nvPr/>
      </p:nvGrpSpPr>
      <p:grpSpPr>
        <a:xfrm>
          <a:off x="0" y="0"/>
          <a:ext cx="0" cy="0"/>
          <a:chOff x="0" y="0"/>
          <a:chExt cx="0" cy="0"/>
        </a:xfrm>
      </p:grpSpPr>
      <p:sp>
        <p:nvSpPr>
          <p:cNvPr id="3" name="Cont1"/>
          <p:cNvSpPr>
            <a:spLocks noGrp="1"/>
          </p:cNvSpPr>
          <p:nvPr>
            <p:ph sz="quarter" idx="10"/>
          </p:nvPr>
        </p:nvSpPr>
        <p:spPr>
          <a:xfrm>
            <a:off x="395536" y="476672"/>
            <a:ext cx="8352606" cy="6048672"/>
          </a:xfrm>
          <a:noFill/>
          <a:ln>
            <a:noFill/>
          </a:ln>
        </p:spPr>
        <p:txBody>
          <a:bodyPr anchor="t">
            <a:normAutofit/>
          </a:bodyPr>
          <a:lstStyle>
            <a:lvl1pPr marL="114300" indent="0">
              <a:buNone/>
              <a:defRPr sz="1200">
                <a:solidFill>
                  <a:schemeClr val="tx1"/>
                </a:solidFill>
              </a:defRPr>
            </a:lvl1pPr>
            <a:lvl4pPr marL="1051560" indent="0">
              <a:buNone/>
              <a:defRPr/>
            </a:lvl4pPr>
            <a:lvl5pPr marL="1325880" indent="0">
              <a:buNone/>
              <a:defRPr/>
            </a:lvl5pPr>
          </a:lstStyle>
          <a:p>
            <a:pPr lvl="0"/>
            <a:r>
              <a:rPr lang="en-US" smtClean="0"/>
              <a:t>Click to edit Master text styles</a:t>
            </a:r>
          </a:p>
        </p:txBody>
      </p:sp>
      <p:sp>
        <p:nvSpPr>
          <p:cNvPr id="5" name="Warn"/>
          <p:cNvSpPr>
            <a:spLocks noGrp="1"/>
          </p:cNvSpPr>
          <p:nvPr>
            <p:ph type="body" sz="quarter" idx="13" hasCustomPrompt="1"/>
          </p:nvPr>
        </p:nvSpPr>
        <p:spPr>
          <a:xfrm>
            <a:off x="250825" y="3068638"/>
            <a:ext cx="8642350"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smtClean="0"/>
              <a:t>Warning</a:t>
            </a:r>
            <a:endParaRPr lang="el-GR"/>
          </a:p>
        </p:txBody>
      </p:sp>
      <p:sp>
        <p:nvSpPr>
          <p:cNvPr id="6" name="RepTitle"/>
          <p:cNvSpPr>
            <a:spLocks noGrp="1"/>
          </p:cNvSpPr>
          <p:nvPr>
            <p:ph sz="quarter" idx="14"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
        <p:nvSpPr>
          <p:cNvPr id="8" name="MetaFoot"/>
          <p:cNvSpPr>
            <a:spLocks noGrp="1"/>
          </p:cNvSpPr>
          <p:nvPr>
            <p:ph sz="quarter" idx="15"/>
          </p:nvPr>
        </p:nvSpPr>
        <p:spPr>
          <a:xfrm>
            <a:off x="2557" y="6669360"/>
            <a:ext cx="6121251" cy="188640"/>
          </a:xfrm>
        </p:spPr>
        <p:txBody>
          <a:bodyPr anchor="ctr">
            <a:noAutofit/>
          </a:bodyPr>
          <a:lstStyle>
            <a:lvl1pPr marL="114300" marR="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lang="el-GR" sz="1000">
                <a:solidFill>
                  <a:srgbClr val="7F7F7F"/>
                </a:solidFill>
                <a:cs typeface="Angsana New" panose="02020603050405020304" pitchFamily="18" charset="-34"/>
              </a:defRPr>
            </a:lvl1pPr>
          </a:lstStyle>
          <a:p>
            <a:pPr marL="114300" marR="0" lvl="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a:pPr>
            <a:endParaRPr lang="el-GR" smtClean="0"/>
          </a:p>
        </p:txBody>
      </p:sp>
    </p:spTree>
    <p:extLst>
      <p:ext uri="{BB962C8B-B14F-4D97-AF65-F5344CB8AC3E}">
        <p14:creationId xmlns:p14="http://schemas.microsoft.com/office/powerpoint/2010/main" val="224204633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PS">
    <p:spTree>
      <p:nvGrpSpPr>
        <p:cNvPr id="1" name=""/>
        <p:cNvGrpSpPr/>
        <p:nvPr/>
      </p:nvGrpSpPr>
      <p:grpSpPr>
        <a:xfrm>
          <a:off x="0" y="0"/>
          <a:ext cx="0" cy="0"/>
          <a:chOff x="0" y="0"/>
          <a:chExt cx="0" cy="0"/>
        </a:xfrm>
      </p:grpSpPr>
      <p:sp>
        <p:nvSpPr>
          <p:cNvPr id="6" name="RepTitle"/>
          <p:cNvSpPr>
            <a:spLocks noGrp="1"/>
          </p:cNvSpPr>
          <p:nvPr>
            <p:ph sz="quarter" idx="14"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Tree>
    <p:extLst>
      <p:ext uri="{BB962C8B-B14F-4D97-AF65-F5344CB8AC3E}">
        <p14:creationId xmlns:p14="http://schemas.microsoft.com/office/powerpoint/2010/main" val="48174938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E2D2B3B-882E-40F3-A32F-6DD516915044}"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327B613C-1AD7-49D3-885D-F654C5CDBAA6}" type="datetime1">
              <a:rPr lang="en-US" smtClean="0"/>
              <a:t>4/7/2016</a:t>
            </a:fld>
            <a:endParaRPr lang="en-US"/>
          </a:p>
        </p:txBody>
      </p:sp>
      <p:sp>
        <p:nvSpPr>
          <p:cNvPr id="9" name="Powered"/>
          <p:cNvSpPr/>
          <p:nvPr userDrawn="1"/>
        </p:nvSpPr>
        <p:spPr>
          <a:xfrm>
            <a:off x="5008303" y="6662171"/>
            <a:ext cx="4032448" cy="1958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000" smtClean="0">
              <a:solidFill>
                <a:schemeClr val="tx1">
                  <a:lumMod val="50000"/>
                  <a:lumOff val="50000"/>
                </a:schemeClr>
              </a:solidFill>
            </a:endParaRPr>
          </a:p>
        </p:txBody>
      </p:sp>
      <p:sp>
        <p:nvSpPr>
          <p:cNvPr id="10" name="Date"/>
          <p:cNvSpPr/>
          <p:nvPr userDrawn="1"/>
        </p:nvSpPr>
        <p:spPr>
          <a:xfrm>
            <a:off x="5796136" y="36532"/>
            <a:ext cx="3240360" cy="18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smtClean="0">
                <a:solidFill>
                  <a:schemeClr val="bg1">
                    <a:lumMod val="65000"/>
                  </a:schemeClr>
                </a:solidFill>
              </a:rPr>
              <a:t>04.04.2016 12:58</a:t>
            </a:r>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Lst>
  <p:timing>
    <p:tnLst>
      <p:par>
        <p:cTn id="1" dur="indefinite" restart="never" nodeType="tmRoot"/>
      </p:par>
    </p:tnLst>
  </p:timing>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chart" Target="../charts/chart3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chart" Target="../charts/chart3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chart" Target="../charts/chart3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chart" Target="../charts/chart3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chart" Target="../charts/chart40.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chart" Target="../charts/chart4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chart" Target="../charts/chart4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chart" Target="../charts/chart43.xml"/><Relationship Id="rId1" Type="http://schemas.openxmlformats.org/officeDocument/2006/relationships/slideLayout" Target="../slideLayouts/slideLayout4.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2" Type="http://schemas.openxmlformats.org/officeDocument/2006/relationships/chart" Target="../charts/chart44.xml"/><Relationship Id="rId1" Type="http://schemas.openxmlformats.org/officeDocument/2006/relationships/slideLayout" Target="../slideLayouts/slideLayout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2" Type="http://schemas.openxmlformats.org/officeDocument/2006/relationships/chart" Target="../charts/chart45.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 Hva er mest typisk karakteristikk for aktiviteten i bedriften din i løpet av årets 3 første måneder?</a:t>
            </a:r>
          </a:p>
        </p:txBody>
      </p:sp>
      <p:sp>
        <p:nvSpPr>
          <p:cNvPr id="4" name="Pre"/>
          <p:cNvSpPr>
            <a:spLocks noGrp="1"/>
          </p:cNvSpPr>
          <p:nvPr>
            <p:ph sz="quarter" idx="14"/>
          </p:nvPr>
        </p:nvSpPr>
        <p:spPr/>
        <p:txBody>
          <a:bodyPr/>
          <a:lstStyle/>
          <a:p>
            <a:r>
              <a:rPr lang="en-US"/>
              <a:t>Bedriftens utfordringer</a:t>
            </a:r>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ChartObject"/>
          <p:cNvGraphicFramePr>
            <a:graphicFrameLocks noGrp="1"/>
          </p:cNvGraphicFramePr>
          <p:nvPr>
            <p:ph sz="quarter" idx="15"/>
          </p:nvPr>
        </p:nvGraphicFramePr>
        <p:xfrm>
          <a:off x="467544" y="1556792"/>
          <a:ext cx="8207375" cy="482453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 Hva er mest typisk karakteristikk for aktiviteten i bedriften din i løpet av årets 3 første måneder?</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5" cy="2377440"/>
        </p:xfrm>
        <a:graphic>
          <a:graphicData uri="http://schemas.openxmlformats.org/drawingml/2006/table">
            <a:tbl>
              <a:tblPr bandRow="1">
                <a:tableStyleId>{5C22544A-7EE6-4342-B048-85BDC9FD1C3A}</a:tableStyleId>
              </a:tblPr>
              <a:tblGrid>
                <a:gridCol w="1641475"/>
                <a:gridCol w="1641475"/>
                <a:gridCol w="1641475"/>
                <a:gridCol w="1641475"/>
                <a:gridCol w="1641475"/>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Lav aktivitet</a:t>
                      </a:r>
                    </a:p>
                  </a:txBody>
                  <a:tcPr>
                    <a:lnL w="0"/>
                    <a:lnR w="0"/>
                    <a:lnT w="0"/>
                    <a:lnB w="12700">
                      <a:solidFill>
                        <a:srgbClr val="B4B4B4"/>
                      </a:solidFill>
                    </a:lnB>
                    <a:solidFill>
                      <a:prstClr val="black">
                        <a:lumOff val="100000"/>
                        <a:lumOff val="100000"/>
                      </a:prstClr>
                    </a:solidFill>
                  </a:tcPr>
                </a:tc>
                <a:tc>
                  <a:txBody>
                    <a:bodyPr/>
                    <a:lstStyle/>
                    <a:p>
                      <a:pPr>
                        <a:defRPr sz="1000"/>
                      </a:pPr>
                      <a:r>
                        <a:rPr b="1"/>
                        <a:t>Aktivitet som normalt</a:t>
                      </a:r>
                    </a:p>
                  </a:txBody>
                  <a:tcPr>
                    <a:lnL w="0"/>
                    <a:lnR w="0"/>
                    <a:lnT w="0"/>
                    <a:lnB w="12700">
                      <a:solidFill>
                        <a:srgbClr val="B4B4B4"/>
                      </a:solidFill>
                    </a:lnB>
                    <a:solidFill>
                      <a:prstClr val="black">
                        <a:lumOff val="100000"/>
                        <a:lumOff val="100000"/>
                      </a:prstClr>
                    </a:solidFill>
                  </a:tcPr>
                </a:tc>
                <a:tc>
                  <a:txBody>
                    <a:bodyPr/>
                    <a:lstStyle/>
                    <a:p>
                      <a:pPr>
                        <a:defRPr sz="1000"/>
                      </a:pPr>
                      <a:r>
                        <a:rPr b="1"/>
                        <a:t>Høy aktivitet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Hva er mest typisk karakteristikk for aktiviteten i bedriften din i løpet av årets 3 første måneder?</a:t>
                      </a:r>
                    </a:p>
                  </a:txBody>
                  <a:tcPr>
                    <a:lnL w="0"/>
                    <a:lnR w="0"/>
                    <a:lnT w="12700">
                      <a:solidFill>
                        <a:srgbClr val="B4B4B4"/>
                      </a:solidFill>
                    </a:lnT>
                    <a:lnB w="0"/>
                  </a:tcPr>
                </a:tc>
                <a:tc>
                  <a:txBody>
                    <a:bodyPr/>
                    <a:lstStyle/>
                    <a:p>
                      <a:pPr>
                        <a:defRPr sz="1000"/>
                      </a:pPr>
                      <a:r>
                        <a:rPr/>
                        <a:t>40,3%</a:t>
                      </a:r>
                    </a:p>
                  </a:txBody>
                  <a:tcPr>
                    <a:lnL w="0"/>
                    <a:lnR w="0"/>
                    <a:lnT w="12700">
                      <a:solidFill>
                        <a:srgbClr val="B4B4B4"/>
                      </a:solidFill>
                    </a:lnT>
                    <a:lnB w="0"/>
                  </a:tcPr>
                </a:tc>
                <a:tc>
                  <a:txBody>
                    <a:bodyPr/>
                    <a:lstStyle/>
                    <a:p>
                      <a:pPr>
                        <a:defRPr sz="1000"/>
                      </a:pPr>
                      <a:r>
                        <a:rPr/>
                        <a:t>43,7%</a:t>
                      </a:r>
                    </a:p>
                  </a:txBody>
                  <a:tcPr>
                    <a:lnL w="0"/>
                    <a:lnR w="0"/>
                    <a:lnT w="12700">
                      <a:solidFill>
                        <a:srgbClr val="B4B4B4"/>
                      </a:solidFill>
                    </a:lnT>
                    <a:lnB w="0"/>
                  </a:tcPr>
                </a:tc>
                <a:tc>
                  <a:txBody>
                    <a:bodyPr/>
                    <a:lstStyle/>
                    <a:p>
                      <a:pPr>
                        <a:defRPr sz="1000"/>
                      </a:pPr>
                      <a:r>
                        <a:rPr/>
                        <a:t>16,0%</a:t>
                      </a:r>
                    </a:p>
                  </a:txBody>
                  <a:tcPr>
                    <a:lnL w="0"/>
                    <a:lnR w="0"/>
                    <a:lnT w="12700">
                      <a:solidFill>
                        <a:srgbClr val="B4B4B4"/>
                      </a:solidFill>
                    </a:lnT>
                    <a:lnB w="0"/>
                  </a:tcPr>
                </a:tc>
                <a:tc>
                  <a:txBody>
                    <a:bodyPr/>
                    <a:lstStyle/>
                    <a:p>
                      <a:pPr>
                        <a:defRPr sz="1000"/>
                      </a:pPr>
                      <a:r>
                        <a:rPr/>
                        <a:t>954</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37,8%</a:t>
                      </a:r>
                    </a:p>
                  </a:txBody>
                  <a:tcPr>
                    <a:lnL w="0"/>
                    <a:lnR w="0"/>
                    <a:lnT w="0"/>
                    <a:lnB w="0"/>
                  </a:tcPr>
                </a:tc>
                <a:tc>
                  <a:txBody>
                    <a:bodyPr/>
                    <a:lstStyle/>
                    <a:p>
                      <a:pPr>
                        <a:defRPr sz="1000"/>
                      </a:pPr>
                      <a:r>
                        <a:rPr/>
                        <a:t>45,0%</a:t>
                      </a:r>
                    </a:p>
                  </a:txBody>
                  <a:tcPr>
                    <a:lnL w="0"/>
                    <a:lnR w="0"/>
                    <a:lnT w="0"/>
                    <a:lnB w="0"/>
                  </a:tcPr>
                </a:tc>
                <a:tc>
                  <a:txBody>
                    <a:bodyPr/>
                    <a:lstStyle/>
                    <a:p>
                      <a:pPr>
                        <a:defRPr sz="1000"/>
                      </a:pPr>
                      <a:r>
                        <a:rPr/>
                        <a:t>17,1%</a:t>
                      </a:r>
                    </a:p>
                  </a:txBody>
                  <a:tcPr>
                    <a:lnL w="0"/>
                    <a:lnR w="0"/>
                    <a:lnT w="0"/>
                    <a:lnB w="0"/>
                  </a:tcPr>
                </a:tc>
                <a:tc>
                  <a:txBody>
                    <a:bodyPr/>
                    <a:lstStyle/>
                    <a:p>
                      <a:pPr>
                        <a:defRPr sz="1000"/>
                      </a:pPr>
                      <a:r>
                        <a:rPr/>
                        <a:t>111</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30,6%</a:t>
                      </a:r>
                    </a:p>
                  </a:txBody>
                  <a:tcPr>
                    <a:lnL w="0"/>
                    <a:lnR w="0"/>
                    <a:lnT w="0"/>
                    <a:lnB w="0"/>
                  </a:tcPr>
                </a:tc>
                <a:tc>
                  <a:txBody>
                    <a:bodyPr/>
                    <a:lstStyle/>
                    <a:p>
                      <a:pPr>
                        <a:defRPr sz="1000"/>
                      </a:pPr>
                      <a:r>
                        <a:rPr/>
                        <a:t>50,5%</a:t>
                      </a:r>
                    </a:p>
                  </a:txBody>
                  <a:tcPr>
                    <a:lnL w="0"/>
                    <a:lnR w="0"/>
                    <a:lnT w="0"/>
                    <a:lnB w="0"/>
                  </a:tcPr>
                </a:tc>
                <a:tc>
                  <a:txBody>
                    <a:bodyPr/>
                    <a:lstStyle/>
                    <a:p>
                      <a:pPr>
                        <a:defRPr sz="1000"/>
                      </a:pPr>
                      <a:r>
                        <a:rPr/>
                        <a:t>18,9%</a:t>
                      </a:r>
                    </a:p>
                  </a:txBody>
                  <a:tcPr>
                    <a:lnL w="0"/>
                    <a:lnR w="0"/>
                    <a:lnT w="0"/>
                    <a:lnB w="0"/>
                  </a:tcPr>
                </a:tc>
                <a:tc>
                  <a:txBody>
                    <a:bodyPr/>
                    <a:lstStyle/>
                    <a:p>
                      <a:pPr>
                        <a:defRPr sz="1000"/>
                      </a:pPr>
                      <a:r>
                        <a:rPr/>
                        <a:t>307</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45,3%</a:t>
                      </a:r>
                    </a:p>
                  </a:txBody>
                  <a:tcPr>
                    <a:lnL w="0"/>
                    <a:lnR w="0"/>
                    <a:lnT w="0"/>
                    <a:lnB w="0"/>
                  </a:tcPr>
                </a:tc>
                <a:tc>
                  <a:txBody>
                    <a:bodyPr/>
                    <a:lstStyle/>
                    <a:p>
                      <a:pPr>
                        <a:defRPr sz="1000"/>
                      </a:pPr>
                      <a:r>
                        <a:rPr/>
                        <a:t>40,7%</a:t>
                      </a:r>
                    </a:p>
                  </a:txBody>
                  <a:tcPr>
                    <a:lnL w="0"/>
                    <a:lnR w="0"/>
                    <a:lnT w="0"/>
                    <a:lnB w="0"/>
                  </a:tcPr>
                </a:tc>
                <a:tc>
                  <a:txBody>
                    <a:bodyPr/>
                    <a:lstStyle/>
                    <a:p>
                      <a:pPr>
                        <a:defRPr sz="1000"/>
                      </a:pPr>
                      <a:r>
                        <a:rPr/>
                        <a:t>14,0%</a:t>
                      </a:r>
                    </a:p>
                  </a:txBody>
                  <a:tcPr>
                    <a:lnL w="0"/>
                    <a:lnR w="0"/>
                    <a:lnT w="0"/>
                    <a:lnB w="0"/>
                  </a:tcPr>
                </a:tc>
                <a:tc>
                  <a:txBody>
                    <a:bodyPr/>
                    <a:lstStyle/>
                    <a:p>
                      <a:pPr>
                        <a:defRPr sz="1000"/>
                      </a:pPr>
                      <a:r>
                        <a:rPr/>
                        <a:t>543</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53,3%</a:t>
                      </a:r>
                    </a:p>
                  </a:txBody>
                  <a:tcPr>
                    <a:lnL w="0"/>
                    <a:lnR w="0"/>
                    <a:lnT w="0"/>
                    <a:lnB w="0"/>
                  </a:tcPr>
                </a:tc>
                <a:tc>
                  <a:txBody>
                    <a:bodyPr/>
                    <a:lstStyle/>
                    <a:p>
                      <a:pPr>
                        <a:defRPr sz="1000"/>
                      </a:pPr>
                      <a:r>
                        <a:rPr/>
                        <a:t>36,7%</a:t>
                      </a:r>
                    </a:p>
                  </a:txBody>
                  <a:tcPr>
                    <a:lnL w="0"/>
                    <a:lnR w="0"/>
                    <a:lnT w="0"/>
                    <a:lnB w="0"/>
                  </a:tcPr>
                </a:tc>
                <a:tc>
                  <a:txBody>
                    <a:bodyPr/>
                    <a:lstStyle/>
                    <a:p>
                      <a:pPr>
                        <a:defRPr sz="1000"/>
                      </a:pPr>
                      <a:r>
                        <a:rPr/>
                        <a:t>10,0%</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 Hvordan ser den økomiske utviklingen ut til å bli 1. halvår 2016?</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 Hvordan ser den økomiske utviklingen ut til å bli 1. halvår 2016?</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5" cy="2072640"/>
        </p:xfrm>
        <a:graphic>
          <a:graphicData uri="http://schemas.openxmlformats.org/drawingml/2006/table">
            <a:tbl>
              <a:tblPr bandRow="1">
                <a:tableStyleId>{5C22544A-7EE6-4342-B048-85BDC9FD1C3A}</a:tableStyleId>
              </a:tblPr>
              <a:tblGrid>
                <a:gridCol w="1641475"/>
                <a:gridCol w="1641475"/>
                <a:gridCol w="1641475"/>
                <a:gridCol w="1641475"/>
                <a:gridCol w="1641475"/>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Svakere enn i 2015</a:t>
                      </a:r>
                    </a:p>
                  </a:txBody>
                  <a:tcPr>
                    <a:lnL w="0"/>
                    <a:lnR w="0"/>
                    <a:lnT w="0"/>
                    <a:lnB w="12700">
                      <a:solidFill>
                        <a:srgbClr val="B4B4B4"/>
                      </a:solidFill>
                    </a:lnB>
                    <a:solidFill>
                      <a:prstClr val="black">
                        <a:lumOff val="100000"/>
                        <a:lumOff val="100000"/>
                      </a:prstClr>
                    </a:solidFill>
                  </a:tcPr>
                </a:tc>
                <a:tc>
                  <a:txBody>
                    <a:bodyPr/>
                    <a:lstStyle/>
                    <a:p>
                      <a:pPr>
                        <a:defRPr sz="1000"/>
                      </a:pPr>
                      <a:r>
                        <a:rPr b="1"/>
                        <a:t>Omtrent som i 2015</a:t>
                      </a:r>
                    </a:p>
                  </a:txBody>
                  <a:tcPr>
                    <a:lnL w="0"/>
                    <a:lnR w="0"/>
                    <a:lnT w="0"/>
                    <a:lnB w="12700">
                      <a:solidFill>
                        <a:srgbClr val="B4B4B4"/>
                      </a:solidFill>
                    </a:lnB>
                    <a:solidFill>
                      <a:prstClr val="black">
                        <a:lumOff val="100000"/>
                        <a:lumOff val="100000"/>
                      </a:prstClr>
                    </a:solidFill>
                  </a:tcPr>
                </a:tc>
                <a:tc>
                  <a:txBody>
                    <a:bodyPr/>
                    <a:lstStyle/>
                    <a:p>
                      <a:pPr>
                        <a:defRPr sz="1000"/>
                      </a:pPr>
                      <a:r>
                        <a:rPr b="1"/>
                        <a:t>Høyere enn i 2015</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Hvordan ser den økomiske utviklingen ut til å bli 1. halvår 2016?</a:t>
                      </a:r>
                    </a:p>
                  </a:txBody>
                  <a:tcPr>
                    <a:lnL w="0"/>
                    <a:lnR w="0"/>
                    <a:lnT w="12700">
                      <a:solidFill>
                        <a:srgbClr val="B4B4B4"/>
                      </a:solidFill>
                    </a:lnT>
                    <a:lnB w="0"/>
                  </a:tcPr>
                </a:tc>
                <a:tc>
                  <a:txBody>
                    <a:bodyPr/>
                    <a:lstStyle/>
                    <a:p>
                      <a:pPr>
                        <a:defRPr sz="1000"/>
                      </a:pPr>
                      <a:r>
                        <a:rPr/>
                        <a:t>45,5%</a:t>
                      </a:r>
                    </a:p>
                  </a:txBody>
                  <a:tcPr>
                    <a:lnL w="0"/>
                    <a:lnR w="0"/>
                    <a:lnT w="12700">
                      <a:solidFill>
                        <a:srgbClr val="B4B4B4"/>
                      </a:solidFill>
                    </a:lnT>
                    <a:lnB w="0"/>
                  </a:tcPr>
                </a:tc>
                <a:tc>
                  <a:txBody>
                    <a:bodyPr/>
                    <a:lstStyle/>
                    <a:p>
                      <a:pPr>
                        <a:defRPr sz="1000"/>
                      </a:pPr>
                      <a:r>
                        <a:rPr/>
                        <a:t>37,7%</a:t>
                      </a:r>
                    </a:p>
                  </a:txBody>
                  <a:tcPr>
                    <a:lnL w="0"/>
                    <a:lnR w="0"/>
                    <a:lnT w="12700">
                      <a:solidFill>
                        <a:srgbClr val="B4B4B4"/>
                      </a:solidFill>
                    </a:lnT>
                    <a:lnB w="0"/>
                  </a:tcPr>
                </a:tc>
                <a:tc>
                  <a:txBody>
                    <a:bodyPr/>
                    <a:lstStyle/>
                    <a:p>
                      <a:pPr>
                        <a:defRPr sz="1000"/>
                      </a:pPr>
                      <a:r>
                        <a:rPr/>
                        <a:t>16,7%</a:t>
                      </a:r>
                    </a:p>
                  </a:txBody>
                  <a:tcPr>
                    <a:lnL w="0"/>
                    <a:lnR w="0"/>
                    <a:lnT w="12700">
                      <a:solidFill>
                        <a:srgbClr val="B4B4B4"/>
                      </a:solidFill>
                    </a:lnT>
                    <a:lnB w="0"/>
                  </a:tcPr>
                </a:tc>
                <a:tc>
                  <a:txBody>
                    <a:bodyPr/>
                    <a:lstStyle/>
                    <a:p>
                      <a:pPr>
                        <a:defRPr sz="1000"/>
                      </a:pPr>
                      <a:r>
                        <a:rPr/>
                        <a:t>951</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39,6%</a:t>
                      </a:r>
                    </a:p>
                  </a:txBody>
                  <a:tcPr>
                    <a:lnL w="0"/>
                    <a:lnR w="0"/>
                    <a:lnT w="0"/>
                    <a:lnB w="0"/>
                  </a:tcPr>
                </a:tc>
                <a:tc>
                  <a:txBody>
                    <a:bodyPr/>
                    <a:lstStyle/>
                    <a:p>
                      <a:pPr>
                        <a:defRPr sz="1000"/>
                      </a:pPr>
                      <a:r>
                        <a:rPr/>
                        <a:t>39,6%</a:t>
                      </a:r>
                    </a:p>
                  </a:txBody>
                  <a:tcPr>
                    <a:lnL w="0"/>
                    <a:lnR w="0"/>
                    <a:lnT w="0"/>
                    <a:lnB w="0"/>
                  </a:tcPr>
                </a:tc>
                <a:tc>
                  <a:txBody>
                    <a:bodyPr/>
                    <a:lstStyle/>
                    <a:p>
                      <a:pPr>
                        <a:defRPr sz="1000"/>
                      </a:pPr>
                      <a:r>
                        <a:rPr/>
                        <a:t>20,7%</a:t>
                      </a:r>
                    </a:p>
                  </a:txBody>
                  <a:tcPr>
                    <a:lnL w="0"/>
                    <a:lnR w="0"/>
                    <a:lnT w="0"/>
                    <a:lnB w="0"/>
                  </a:tcPr>
                </a:tc>
                <a:tc>
                  <a:txBody>
                    <a:bodyPr/>
                    <a:lstStyle/>
                    <a:p>
                      <a:pPr>
                        <a:defRPr sz="1000"/>
                      </a:pPr>
                      <a:r>
                        <a:rPr/>
                        <a:t>111</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41,0%</a:t>
                      </a:r>
                    </a:p>
                  </a:txBody>
                  <a:tcPr>
                    <a:lnL w="0"/>
                    <a:lnR w="0"/>
                    <a:lnT w="0"/>
                    <a:lnB w="0"/>
                  </a:tcPr>
                </a:tc>
                <a:tc>
                  <a:txBody>
                    <a:bodyPr/>
                    <a:lstStyle/>
                    <a:p>
                      <a:pPr>
                        <a:defRPr sz="1000"/>
                      </a:pPr>
                      <a:r>
                        <a:rPr/>
                        <a:t>43,0%</a:t>
                      </a:r>
                    </a:p>
                  </a:txBody>
                  <a:tcPr>
                    <a:lnL w="0"/>
                    <a:lnR w="0"/>
                    <a:lnT w="0"/>
                    <a:lnB w="0"/>
                  </a:tcPr>
                </a:tc>
                <a:tc>
                  <a:txBody>
                    <a:bodyPr/>
                    <a:lstStyle/>
                    <a:p>
                      <a:pPr>
                        <a:defRPr sz="1000"/>
                      </a:pPr>
                      <a:r>
                        <a:rPr/>
                        <a:t>16,1%</a:t>
                      </a:r>
                    </a:p>
                  </a:txBody>
                  <a:tcPr>
                    <a:lnL w="0"/>
                    <a:lnR w="0"/>
                    <a:lnT w="0"/>
                    <a:lnB w="0"/>
                  </a:tcPr>
                </a:tc>
                <a:tc>
                  <a:txBody>
                    <a:bodyPr/>
                    <a:lstStyle/>
                    <a:p>
                      <a:pPr>
                        <a:defRPr sz="1000"/>
                      </a:pPr>
                      <a:r>
                        <a:rPr/>
                        <a:t>305</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48,8%</a:t>
                      </a:r>
                    </a:p>
                  </a:txBody>
                  <a:tcPr>
                    <a:lnL w="0"/>
                    <a:lnR w="0"/>
                    <a:lnT w="0"/>
                    <a:lnB w="0"/>
                  </a:tcPr>
                </a:tc>
                <a:tc>
                  <a:txBody>
                    <a:bodyPr/>
                    <a:lstStyle/>
                    <a:p>
                      <a:pPr>
                        <a:defRPr sz="1000"/>
                      </a:pPr>
                      <a:r>
                        <a:rPr/>
                        <a:t>34,4%</a:t>
                      </a:r>
                    </a:p>
                  </a:txBody>
                  <a:tcPr>
                    <a:lnL w="0"/>
                    <a:lnR w="0"/>
                    <a:lnT w="0"/>
                    <a:lnB w="0"/>
                  </a:tcPr>
                </a:tc>
                <a:tc>
                  <a:txBody>
                    <a:bodyPr/>
                    <a:lstStyle/>
                    <a:p>
                      <a:pPr>
                        <a:defRPr sz="1000"/>
                      </a:pPr>
                      <a:r>
                        <a:rPr/>
                        <a:t>16,8%</a:t>
                      </a:r>
                    </a:p>
                  </a:txBody>
                  <a:tcPr>
                    <a:lnL w="0"/>
                    <a:lnR w="0"/>
                    <a:lnT w="0"/>
                    <a:lnB w="0"/>
                  </a:tcPr>
                </a:tc>
                <a:tc>
                  <a:txBody>
                    <a:bodyPr/>
                    <a:lstStyle/>
                    <a:p>
                      <a:pPr>
                        <a:defRPr sz="1000"/>
                      </a:pPr>
                      <a:r>
                        <a:rPr/>
                        <a:t>543</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50,0%</a:t>
                      </a:r>
                    </a:p>
                  </a:txBody>
                  <a:tcPr>
                    <a:lnL w="0"/>
                    <a:lnR w="0"/>
                    <a:lnT w="0"/>
                    <a:lnB w="0"/>
                  </a:tcPr>
                </a:tc>
                <a:tc>
                  <a:txBody>
                    <a:bodyPr/>
                    <a:lstStyle/>
                    <a:p>
                      <a:pPr>
                        <a:defRPr sz="1000"/>
                      </a:pPr>
                      <a:r>
                        <a:rPr/>
                        <a:t>36,7%</a:t>
                      </a:r>
                    </a:p>
                  </a:txBody>
                  <a:tcPr>
                    <a:lnL w="0"/>
                    <a:lnR w="0"/>
                    <a:lnT w="0"/>
                    <a:lnB w="0"/>
                  </a:tcPr>
                </a:tc>
                <a:tc>
                  <a:txBody>
                    <a:bodyPr/>
                    <a:lstStyle/>
                    <a:p>
                      <a:pPr>
                        <a:defRPr sz="1000"/>
                      </a:pPr>
                      <a:r>
                        <a:rPr/>
                        <a:t>13,3%</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3. Hvordan forventes det at antallet ansatte i bedriften utvikle seg det neste året?</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3. Hvordan forventes det at antallet ansatte i bedriften utvikle seg det neste året?</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5" cy="2072640"/>
        </p:xfrm>
        <a:graphic>
          <a:graphicData uri="http://schemas.openxmlformats.org/drawingml/2006/table">
            <a:tbl>
              <a:tblPr bandRow="1">
                <a:tableStyleId>{5C22544A-7EE6-4342-B048-85BDC9FD1C3A}</a:tableStyleId>
              </a:tblPr>
              <a:tblGrid>
                <a:gridCol w="1641475"/>
                <a:gridCol w="1641475"/>
                <a:gridCol w="1641475"/>
                <a:gridCol w="1641475"/>
                <a:gridCol w="1641475"/>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Flere ansatte</a:t>
                      </a:r>
                    </a:p>
                  </a:txBody>
                  <a:tcPr>
                    <a:lnL w="0"/>
                    <a:lnR w="0"/>
                    <a:lnT w="0"/>
                    <a:lnB w="12700">
                      <a:solidFill>
                        <a:srgbClr val="B4B4B4"/>
                      </a:solidFill>
                    </a:lnB>
                    <a:solidFill>
                      <a:prstClr val="black">
                        <a:lumOff val="100000"/>
                        <a:lumOff val="100000"/>
                      </a:prstClr>
                    </a:solidFill>
                  </a:tcPr>
                </a:tc>
                <a:tc>
                  <a:txBody>
                    <a:bodyPr/>
                    <a:lstStyle/>
                    <a:p>
                      <a:pPr>
                        <a:defRPr sz="1000"/>
                      </a:pPr>
                      <a:r>
                        <a:rPr b="1"/>
                        <a:t>Tilnærmet som i dag</a:t>
                      </a:r>
                    </a:p>
                  </a:txBody>
                  <a:tcPr>
                    <a:lnL w="0"/>
                    <a:lnR w="0"/>
                    <a:lnT w="0"/>
                    <a:lnB w="12700">
                      <a:solidFill>
                        <a:srgbClr val="B4B4B4"/>
                      </a:solidFill>
                    </a:lnB>
                    <a:solidFill>
                      <a:prstClr val="black">
                        <a:lumOff val="100000"/>
                        <a:lumOff val="100000"/>
                      </a:prstClr>
                    </a:solidFill>
                  </a:tcPr>
                </a:tc>
                <a:tc>
                  <a:txBody>
                    <a:bodyPr/>
                    <a:lstStyle/>
                    <a:p>
                      <a:pPr>
                        <a:defRPr sz="1000"/>
                      </a:pPr>
                      <a:r>
                        <a:rPr b="1"/>
                        <a:t>Færre ansatte</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Hvordan forventes det at antallet ansatte i bedriften utvikle seg det neste året?</a:t>
                      </a:r>
                    </a:p>
                  </a:txBody>
                  <a:tcPr>
                    <a:lnL w="0"/>
                    <a:lnR w="0"/>
                    <a:lnT w="12700">
                      <a:solidFill>
                        <a:srgbClr val="B4B4B4"/>
                      </a:solidFill>
                    </a:lnT>
                    <a:lnB w="0"/>
                  </a:tcPr>
                </a:tc>
                <a:tc>
                  <a:txBody>
                    <a:bodyPr/>
                    <a:lstStyle/>
                    <a:p>
                      <a:pPr>
                        <a:defRPr sz="1000"/>
                      </a:pPr>
                      <a:r>
                        <a:rPr/>
                        <a:t>14,7%</a:t>
                      </a:r>
                    </a:p>
                  </a:txBody>
                  <a:tcPr>
                    <a:lnL w="0"/>
                    <a:lnR w="0"/>
                    <a:lnT w="12700">
                      <a:solidFill>
                        <a:srgbClr val="B4B4B4"/>
                      </a:solidFill>
                    </a:lnT>
                    <a:lnB w="0"/>
                  </a:tcPr>
                </a:tc>
                <a:tc>
                  <a:txBody>
                    <a:bodyPr/>
                    <a:lstStyle/>
                    <a:p>
                      <a:pPr>
                        <a:defRPr sz="1000"/>
                      </a:pPr>
                      <a:r>
                        <a:rPr/>
                        <a:t>55,1%</a:t>
                      </a:r>
                    </a:p>
                  </a:txBody>
                  <a:tcPr>
                    <a:lnL w="0"/>
                    <a:lnR w="0"/>
                    <a:lnT w="12700">
                      <a:solidFill>
                        <a:srgbClr val="B4B4B4"/>
                      </a:solidFill>
                    </a:lnT>
                    <a:lnB w="0"/>
                  </a:tcPr>
                </a:tc>
                <a:tc>
                  <a:txBody>
                    <a:bodyPr/>
                    <a:lstStyle/>
                    <a:p>
                      <a:pPr>
                        <a:defRPr sz="1000"/>
                      </a:pPr>
                      <a:r>
                        <a:rPr/>
                        <a:t>30,2%</a:t>
                      </a:r>
                    </a:p>
                  </a:txBody>
                  <a:tcPr>
                    <a:lnL w="0"/>
                    <a:lnR w="0"/>
                    <a:lnT w="12700">
                      <a:solidFill>
                        <a:srgbClr val="B4B4B4"/>
                      </a:solidFill>
                    </a:lnT>
                    <a:lnB w="0"/>
                  </a:tcPr>
                </a:tc>
                <a:tc>
                  <a:txBody>
                    <a:bodyPr/>
                    <a:lstStyle/>
                    <a:p>
                      <a:pPr>
                        <a:defRPr sz="1000"/>
                      </a:pPr>
                      <a:r>
                        <a:rPr/>
                        <a:t>954</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19,8%</a:t>
                      </a:r>
                    </a:p>
                  </a:txBody>
                  <a:tcPr>
                    <a:lnL w="0"/>
                    <a:lnR w="0"/>
                    <a:lnT w="0"/>
                    <a:lnB w="0"/>
                  </a:tcPr>
                </a:tc>
                <a:tc>
                  <a:txBody>
                    <a:bodyPr/>
                    <a:lstStyle/>
                    <a:p>
                      <a:pPr>
                        <a:defRPr sz="1000"/>
                      </a:pPr>
                      <a:r>
                        <a:rPr/>
                        <a:t>54,1%</a:t>
                      </a:r>
                    </a:p>
                  </a:txBody>
                  <a:tcPr>
                    <a:lnL w="0"/>
                    <a:lnR w="0"/>
                    <a:lnT w="0"/>
                    <a:lnB w="0"/>
                  </a:tcPr>
                </a:tc>
                <a:tc>
                  <a:txBody>
                    <a:bodyPr/>
                    <a:lstStyle/>
                    <a:p>
                      <a:pPr>
                        <a:defRPr sz="1000"/>
                      </a:pPr>
                      <a:r>
                        <a:rPr/>
                        <a:t>26,1%</a:t>
                      </a:r>
                    </a:p>
                  </a:txBody>
                  <a:tcPr>
                    <a:lnL w="0"/>
                    <a:lnR w="0"/>
                    <a:lnT w="0"/>
                    <a:lnB w="0"/>
                  </a:tcPr>
                </a:tc>
                <a:tc>
                  <a:txBody>
                    <a:bodyPr/>
                    <a:lstStyle/>
                    <a:p>
                      <a:pPr>
                        <a:defRPr sz="1000"/>
                      </a:pPr>
                      <a:r>
                        <a:rPr/>
                        <a:t>111</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19,0%</a:t>
                      </a:r>
                    </a:p>
                  </a:txBody>
                  <a:tcPr>
                    <a:lnL w="0"/>
                    <a:lnR w="0"/>
                    <a:lnT w="0"/>
                    <a:lnB w="0"/>
                  </a:tcPr>
                </a:tc>
                <a:tc>
                  <a:txBody>
                    <a:bodyPr/>
                    <a:lstStyle/>
                    <a:p>
                      <a:pPr>
                        <a:defRPr sz="1000"/>
                      </a:pPr>
                      <a:r>
                        <a:rPr/>
                        <a:t>54,2%</a:t>
                      </a:r>
                    </a:p>
                  </a:txBody>
                  <a:tcPr>
                    <a:lnL w="0"/>
                    <a:lnR w="0"/>
                    <a:lnT w="0"/>
                    <a:lnB w="0"/>
                  </a:tcPr>
                </a:tc>
                <a:tc>
                  <a:txBody>
                    <a:bodyPr/>
                    <a:lstStyle/>
                    <a:p>
                      <a:pPr>
                        <a:defRPr sz="1000"/>
                      </a:pPr>
                      <a:r>
                        <a:rPr/>
                        <a:t>26,8%</a:t>
                      </a:r>
                    </a:p>
                  </a:txBody>
                  <a:tcPr>
                    <a:lnL w="0"/>
                    <a:lnR w="0"/>
                    <a:lnT w="0"/>
                    <a:lnB w="0"/>
                  </a:tcPr>
                </a:tc>
                <a:tc>
                  <a:txBody>
                    <a:bodyPr/>
                    <a:lstStyle/>
                    <a:p>
                      <a:pPr>
                        <a:defRPr sz="1000"/>
                      </a:pPr>
                      <a:r>
                        <a:rPr/>
                        <a:t>306</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11,8%</a:t>
                      </a:r>
                    </a:p>
                  </a:txBody>
                  <a:tcPr>
                    <a:lnL w="0"/>
                    <a:lnR w="0"/>
                    <a:lnT w="0"/>
                    <a:lnB w="0"/>
                  </a:tcPr>
                </a:tc>
                <a:tc>
                  <a:txBody>
                    <a:bodyPr/>
                    <a:lstStyle/>
                    <a:p>
                      <a:pPr>
                        <a:defRPr sz="1000"/>
                      </a:pPr>
                      <a:r>
                        <a:rPr/>
                        <a:t>55,9%</a:t>
                      </a:r>
                    </a:p>
                  </a:txBody>
                  <a:tcPr>
                    <a:lnL w="0"/>
                    <a:lnR w="0"/>
                    <a:lnT w="0"/>
                    <a:lnB w="0"/>
                  </a:tcPr>
                </a:tc>
                <a:tc>
                  <a:txBody>
                    <a:bodyPr/>
                    <a:lstStyle/>
                    <a:p>
                      <a:pPr>
                        <a:defRPr sz="1000"/>
                      </a:pPr>
                      <a:r>
                        <a:rPr/>
                        <a:t>32,4%</a:t>
                      </a:r>
                    </a:p>
                  </a:txBody>
                  <a:tcPr>
                    <a:lnL w="0"/>
                    <a:lnR w="0"/>
                    <a:lnT w="0"/>
                    <a:lnB w="0"/>
                  </a:tcPr>
                </a:tc>
                <a:tc>
                  <a:txBody>
                    <a:bodyPr/>
                    <a:lstStyle/>
                    <a:p>
                      <a:pPr>
                        <a:defRPr sz="1000"/>
                      </a:pPr>
                      <a:r>
                        <a:rPr/>
                        <a:t>544</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10,0%</a:t>
                      </a:r>
                    </a:p>
                  </a:txBody>
                  <a:tcPr>
                    <a:lnL w="0"/>
                    <a:lnR w="0"/>
                    <a:lnT w="0"/>
                    <a:lnB w="0"/>
                  </a:tcPr>
                </a:tc>
                <a:tc>
                  <a:txBody>
                    <a:bodyPr/>
                    <a:lstStyle/>
                    <a:p>
                      <a:pPr>
                        <a:defRPr sz="1000"/>
                      </a:pPr>
                      <a:r>
                        <a:rPr/>
                        <a:t>50,0%</a:t>
                      </a:r>
                    </a:p>
                  </a:txBody>
                  <a:tcPr>
                    <a:lnL w="0"/>
                    <a:lnR w="0"/>
                    <a:lnT w="0"/>
                    <a:lnB w="0"/>
                  </a:tcPr>
                </a:tc>
                <a:tc>
                  <a:txBody>
                    <a:bodyPr/>
                    <a:lstStyle/>
                    <a:p>
                      <a:pPr>
                        <a:defRPr sz="1000"/>
                      </a:pPr>
                      <a:r>
                        <a:rPr/>
                        <a:t>40,0%</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 Hvor stor andel kan bli sagt opp?</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 Hvor stor andel kan bli sagt opp?</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920240"/>
        </p:xfrm>
        <a:graphic>
          <a:graphicData uri="http://schemas.openxmlformats.org/drawingml/2006/table">
            <a:tbl>
              <a:tblPr bandRow="1">
                <a:tableStyleId>{5C22544A-7EE6-4342-B048-85BDC9FD1C3A}</a:tableStyleId>
              </a:tblPr>
              <a:tblGrid>
                <a:gridCol w="1367896"/>
                <a:gridCol w="1367896"/>
                <a:gridCol w="1367896"/>
                <a:gridCol w="1367896"/>
                <a:gridCol w="1367896"/>
                <a:gridCol w="1367896"/>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Inntil 10%</a:t>
                      </a:r>
                    </a:p>
                  </a:txBody>
                  <a:tcPr>
                    <a:lnL w="0"/>
                    <a:lnR w="0"/>
                    <a:lnT w="0"/>
                    <a:lnB w="12700">
                      <a:solidFill>
                        <a:srgbClr val="B4B4B4"/>
                      </a:solidFill>
                    </a:lnB>
                    <a:solidFill>
                      <a:prstClr val="black">
                        <a:lumOff val="100000"/>
                        <a:lumOff val="100000"/>
                      </a:prstClr>
                    </a:solidFill>
                  </a:tcPr>
                </a:tc>
                <a:tc>
                  <a:txBody>
                    <a:bodyPr/>
                    <a:lstStyle/>
                    <a:p>
                      <a:pPr>
                        <a:defRPr sz="1000"/>
                      </a:pPr>
                      <a:r>
                        <a:rPr b="1"/>
                        <a:t>11-25%</a:t>
                      </a:r>
                    </a:p>
                  </a:txBody>
                  <a:tcPr>
                    <a:lnL w="0"/>
                    <a:lnR w="0"/>
                    <a:lnT w="0"/>
                    <a:lnB w="12700">
                      <a:solidFill>
                        <a:srgbClr val="B4B4B4"/>
                      </a:solidFill>
                    </a:lnB>
                    <a:solidFill>
                      <a:prstClr val="black">
                        <a:lumOff val="100000"/>
                        <a:lumOff val="100000"/>
                      </a:prstClr>
                    </a:solidFill>
                  </a:tcPr>
                </a:tc>
                <a:tc>
                  <a:txBody>
                    <a:bodyPr/>
                    <a:lstStyle/>
                    <a:p>
                      <a:pPr>
                        <a:defRPr sz="1000"/>
                      </a:pPr>
                      <a:r>
                        <a:rPr b="1"/>
                        <a:t>26-50%</a:t>
                      </a:r>
                    </a:p>
                  </a:txBody>
                  <a:tcPr>
                    <a:lnL w="0"/>
                    <a:lnR w="0"/>
                    <a:lnT w="0"/>
                    <a:lnB w="12700">
                      <a:solidFill>
                        <a:srgbClr val="B4B4B4"/>
                      </a:solidFill>
                    </a:lnB>
                    <a:solidFill>
                      <a:prstClr val="black">
                        <a:lumOff val="100000"/>
                        <a:lumOff val="100000"/>
                      </a:prstClr>
                    </a:solidFill>
                  </a:tcPr>
                </a:tc>
                <a:tc>
                  <a:txBody>
                    <a:bodyPr/>
                    <a:lstStyle/>
                    <a:p>
                      <a:pPr>
                        <a:defRPr sz="1000"/>
                      </a:pPr>
                      <a:r>
                        <a:rPr b="1"/>
                        <a:t>51-100%</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Hvor stor andel kan bli sagt opp?</a:t>
                      </a:r>
                    </a:p>
                  </a:txBody>
                  <a:tcPr>
                    <a:lnL w="0"/>
                    <a:lnR w="0"/>
                    <a:lnT w="12700">
                      <a:solidFill>
                        <a:srgbClr val="B4B4B4"/>
                      </a:solidFill>
                    </a:lnT>
                    <a:lnB w="0"/>
                  </a:tcPr>
                </a:tc>
                <a:tc>
                  <a:txBody>
                    <a:bodyPr/>
                    <a:lstStyle/>
                    <a:p>
                      <a:pPr>
                        <a:defRPr sz="1000"/>
                      </a:pPr>
                      <a:r>
                        <a:rPr/>
                        <a:t>51,7%</a:t>
                      </a:r>
                    </a:p>
                  </a:txBody>
                  <a:tcPr>
                    <a:lnL w="0"/>
                    <a:lnR w="0"/>
                    <a:lnT w="12700">
                      <a:solidFill>
                        <a:srgbClr val="B4B4B4"/>
                      </a:solidFill>
                    </a:lnT>
                    <a:lnB w="0"/>
                  </a:tcPr>
                </a:tc>
                <a:tc>
                  <a:txBody>
                    <a:bodyPr/>
                    <a:lstStyle/>
                    <a:p>
                      <a:pPr>
                        <a:defRPr sz="1000"/>
                      </a:pPr>
                      <a:r>
                        <a:rPr/>
                        <a:t>31,5%</a:t>
                      </a:r>
                    </a:p>
                  </a:txBody>
                  <a:tcPr>
                    <a:lnL w="0"/>
                    <a:lnR w="0"/>
                    <a:lnT w="12700">
                      <a:solidFill>
                        <a:srgbClr val="B4B4B4"/>
                      </a:solidFill>
                    </a:lnT>
                    <a:lnB w="0"/>
                  </a:tcPr>
                </a:tc>
                <a:tc>
                  <a:txBody>
                    <a:bodyPr/>
                    <a:lstStyle/>
                    <a:p>
                      <a:pPr>
                        <a:defRPr sz="1000"/>
                      </a:pPr>
                      <a:r>
                        <a:rPr/>
                        <a:t>10,8%</a:t>
                      </a:r>
                    </a:p>
                  </a:txBody>
                  <a:tcPr>
                    <a:lnL w="0"/>
                    <a:lnR w="0"/>
                    <a:lnT w="12700">
                      <a:solidFill>
                        <a:srgbClr val="B4B4B4"/>
                      </a:solidFill>
                    </a:lnT>
                    <a:lnB w="0"/>
                  </a:tcPr>
                </a:tc>
                <a:tc>
                  <a:txBody>
                    <a:bodyPr/>
                    <a:lstStyle/>
                    <a:p>
                      <a:pPr>
                        <a:defRPr sz="1000"/>
                      </a:pPr>
                      <a:r>
                        <a:rPr/>
                        <a:t>5,9%</a:t>
                      </a:r>
                    </a:p>
                  </a:txBody>
                  <a:tcPr>
                    <a:lnL w="0"/>
                    <a:lnR w="0"/>
                    <a:lnT w="12700">
                      <a:solidFill>
                        <a:srgbClr val="B4B4B4"/>
                      </a:solidFill>
                    </a:lnT>
                    <a:lnB w="0"/>
                  </a:tcPr>
                </a:tc>
                <a:tc>
                  <a:txBody>
                    <a:bodyPr/>
                    <a:lstStyle/>
                    <a:p>
                      <a:pPr>
                        <a:defRPr sz="1000"/>
                      </a:pPr>
                      <a:r>
                        <a:rPr/>
                        <a:t>286</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55,2%</a:t>
                      </a:r>
                    </a:p>
                  </a:txBody>
                  <a:tcPr>
                    <a:lnL w="0"/>
                    <a:lnR w="0"/>
                    <a:lnT w="0"/>
                    <a:lnB w="0"/>
                  </a:tcPr>
                </a:tc>
                <a:tc>
                  <a:txBody>
                    <a:bodyPr/>
                    <a:lstStyle/>
                    <a:p>
                      <a:pPr>
                        <a:defRPr sz="1000"/>
                      </a:pPr>
                      <a:r>
                        <a:rPr/>
                        <a:t>27,6%</a:t>
                      </a:r>
                    </a:p>
                  </a:txBody>
                  <a:tcPr>
                    <a:lnL w="0"/>
                    <a:lnR w="0"/>
                    <a:lnT w="0"/>
                    <a:lnB w="0"/>
                  </a:tcPr>
                </a:tc>
                <a:tc>
                  <a:txBody>
                    <a:bodyPr/>
                    <a:lstStyle/>
                    <a:p>
                      <a:pPr>
                        <a:defRPr sz="1000"/>
                      </a:pPr>
                      <a:r>
                        <a:rPr/>
                        <a:t>6,9%</a:t>
                      </a:r>
                    </a:p>
                  </a:txBody>
                  <a:tcPr>
                    <a:lnL w="0"/>
                    <a:lnR w="0"/>
                    <a:lnT w="0"/>
                    <a:lnB w="0"/>
                  </a:tcPr>
                </a:tc>
                <a:tc>
                  <a:txBody>
                    <a:bodyPr/>
                    <a:lstStyle/>
                    <a:p>
                      <a:pPr>
                        <a:defRPr sz="1000"/>
                      </a:pPr>
                      <a:r>
                        <a:rPr/>
                        <a:t>10,3%</a:t>
                      </a:r>
                    </a:p>
                  </a:txBody>
                  <a:tcPr>
                    <a:lnL w="0"/>
                    <a:lnR w="0"/>
                    <a:lnT w="0"/>
                    <a:lnB w="0"/>
                  </a:tcPr>
                </a:tc>
                <a:tc>
                  <a:txBody>
                    <a:bodyPr/>
                    <a:lstStyle/>
                    <a:p>
                      <a:pPr>
                        <a:defRPr sz="1000"/>
                      </a:pPr>
                      <a:r>
                        <a:rPr/>
                        <a:t>29</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51,2%</a:t>
                      </a:r>
                    </a:p>
                  </a:txBody>
                  <a:tcPr>
                    <a:lnL w="0"/>
                    <a:lnR w="0"/>
                    <a:lnT w="0"/>
                    <a:lnB w="0"/>
                  </a:tcPr>
                </a:tc>
                <a:tc>
                  <a:txBody>
                    <a:bodyPr/>
                    <a:lstStyle/>
                    <a:p>
                      <a:pPr>
                        <a:defRPr sz="1000"/>
                      </a:pPr>
                      <a:r>
                        <a:rPr/>
                        <a:t>36,6%</a:t>
                      </a:r>
                    </a:p>
                  </a:txBody>
                  <a:tcPr>
                    <a:lnL w="0"/>
                    <a:lnR w="0"/>
                    <a:lnT w="0"/>
                    <a:lnB w="0"/>
                  </a:tcPr>
                </a:tc>
                <a:tc>
                  <a:txBody>
                    <a:bodyPr/>
                    <a:lstStyle/>
                    <a:p>
                      <a:pPr>
                        <a:defRPr sz="1000"/>
                      </a:pPr>
                      <a:r>
                        <a:rPr/>
                        <a:t>7,3%</a:t>
                      </a:r>
                    </a:p>
                  </a:txBody>
                  <a:tcPr>
                    <a:lnL w="0"/>
                    <a:lnR w="0"/>
                    <a:lnT w="0"/>
                    <a:lnB w="0"/>
                  </a:tcPr>
                </a:tc>
                <a:tc>
                  <a:txBody>
                    <a:bodyPr/>
                    <a:lstStyle/>
                    <a:p>
                      <a:pPr>
                        <a:defRPr sz="1000"/>
                      </a:pPr>
                      <a:r>
                        <a:rPr/>
                        <a:t>4,9%</a:t>
                      </a:r>
                    </a:p>
                  </a:txBody>
                  <a:tcPr>
                    <a:lnL w="0"/>
                    <a:lnR w="0"/>
                    <a:lnT w="0"/>
                    <a:lnB w="0"/>
                  </a:tcPr>
                </a:tc>
                <a:tc>
                  <a:txBody>
                    <a:bodyPr/>
                    <a:lstStyle/>
                    <a:p>
                      <a:pPr>
                        <a:defRPr sz="1000"/>
                      </a:pPr>
                      <a:r>
                        <a:rPr/>
                        <a:t>82</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52,9%</a:t>
                      </a:r>
                    </a:p>
                  </a:txBody>
                  <a:tcPr>
                    <a:lnL w="0"/>
                    <a:lnR w="0"/>
                    <a:lnT w="0"/>
                    <a:lnB w="0"/>
                  </a:tcPr>
                </a:tc>
                <a:tc>
                  <a:txBody>
                    <a:bodyPr/>
                    <a:lstStyle/>
                    <a:p>
                      <a:pPr>
                        <a:defRPr sz="1000"/>
                      </a:pPr>
                      <a:r>
                        <a:rPr/>
                        <a:t>28,7%</a:t>
                      </a:r>
                    </a:p>
                  </a:txBody>
                  <a:tcPr>
                    <a:lnL w="0"/>
                    <a:lnR w="0"/>
                    <a:lnT w="0"/>
                    <a:lnB w="0"/>
                  </a:tcPr>
                </a:tc>
                <a:tc>
                  <a:txBody>
                    <a:bodyPr/>
                    <a:lstStyle/>
                    <a:p>
                      <a:pPr>
                        <a:defRPr sz="1000"/>
                      </a:pPr>
                      <a:r>
                        <a:rPr/>
                        <a:t>12,1%</a:t>
                      </a:r>
                    </a:p>
                  </a:txBody>
                  <a:tcPr>
                    <a:lnL w="0"/>
                    <a:lnR w="0"/>
                    <a:lnT w="0"/>
                    <a:lnB w="0"/>
                  </a:tcPr>
                </a:tc>
                <a:tc>
                  <a:txBody>
                    <a:bodyPr/>
                    <a:lstStyle/>
                    <a:p>
                      <a:pPr>
                        <a:defRPr sz="1000"/>
                      </a:pPr>
                      <a:r>
                        <a:rPr/>
                        <a:t>6,3%</a:t>
                      </a:r>
                    </a:p>
                  </a:txBody>
                  <a:tcPr>
                    <a:lnL w="0"/>
                    <a:lnR w="0"/>
                    <a:lnT w="0"/>
                    <a:lnB w="0"/>
                  </a:tcPr>
                </a:tc>
                <a:tc>
                  <a:txBody>
                    <a:bodyPr/>
                    <a:lstStyle/>
                    <a:p>
                      <a:pPr>
                        <a:defRPr sz="1000"/>
                      </a:pPr>
                      <a:r>
                        <a:rPr/>
                        <a:t>174</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66,7%</a:t>
                      </a:r>
                    </a:p>
                  </a:txBody>
                  <a:tcPr>
                    <a:lnL w="0"/>
                    <a:lnR w="0"/>
                    <a:lnT w="0"/>
                    <a:lnB w="0"/>
                  </a:tcPr>
                </a:tc>
                <a:tc>
                  <a:txBody>
                    <a:bodyPr/>
                    <a:lstStyle/>
                    <a:p>
                      <a:pPr>
                        <a:defRPr sz="1000"/>
                      </a:pPr>
                      <a:r>
                        <a:rPr/>
                        <a:t>25,0%</a:t>
                      </a:r>
                    </a:p>
                  </a:txBody>
                  <a:tcPr>
                    <a:lnL w="0"/>
                    <a:lnR w="0"/>
                    <a:lnT w="0"/>
                    <a:lnB w="0"/>
                  </a:tcPr>
                </a:tc>
                <a:tc>
                  <a:txBody>
                    <a:bodyPr/>
                    <a:lstStyle/>
                    <a:p>
                      <a:pPr>
                        <a:defRPr sz="1000"/>
                      </a:pPr>
                      <a:r>
                        <a:rPr/>
                        <a:t>8,3%</a:t>
                      </a:r>
                    </a:p>
                  </a:txBody>
                  <a:tcPr>
                    <a:lnL w="0"/>
                    <a:lnR w="0"/>
                    <a:lnT w="0"/>
                    <a:lnB w="0"/>
                  </a:tcPr>
                </a:tc>
                <a:tc>
                  <a:txBody>
                    <a:bodyPr/>
                    <a:lstStyle/>
                    <a:p>
                      <a:pPr>
                        <a:defRPr sz="1000"/>
                      </a:pPr>
                      <a:r>
                        <a:rPr/>
                        <a:t>0,0%</a:t>
                      </a:r>
                    </a:p>
                  </a:txBody>
                  <a:tcPr>
                    <a:lnL w="0"/>
                    <a:lnR w="0"/>
                    <a:lnT w="0"/>
                    <a:lnB w="0"/>
                  </a:tcPr>
                </a:tc>
                <a:tc>
                  <a:txBody>
                    <a:bodyPr/>
                    <a:lstStyle/>
                    <a:p>
                      <a:pPr>
                        <a:defRPr sz="1000"/>
                      </a:pPr>
                      <a:r>
                        <a:rPr/>
                        <a:t>12</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5. I hvilken grad vurderer du dette som bedriftens største utfordringer for øyeblikket (forhold utenom skatt)?  Vurder dem fra 1 (liten) til 6 (stor)</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5. I hvilken grad vurderer du dette som bedriftens største utfordringer for øyeblikket (forhold utenom skatt)?  Vurder dem fra 1 (liten) til 6 (stor)</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81" cy="7193280"/>
        </p:xfrm>
        <a:graphic>
          <a:graphicData uri="http://schemas.openxmlformats.org/drawingml/2006/table">
            <a:tbl>
              <a:tblPr bandRow="1">
                <a:tableStyleId>{5C22544A-7EE6-4342-B048-85BDC9FD1C3A}</a:tableStyleId>
              </a:tblPr>
              <a:tblGrid>
                <a:gridCol w="631337"/>
                <a:gridCol w="631337"/>
                <a:gridCol w="631337"/>
                <a:gridCol w="631337"/>
                <a:gridCol w="631337"/>
                <a:gridCol w="631337"/>
                <a:gridCol w="631337"/>
                <a:gridCol w="631337"/>
                <a:gridCol w="631337"/>
                <a:gridCol w="631337"/>
                <a:gridCol w="631337"/>
                <a:gridCol w="631337"/>
                <a:gridCol w="631337"/>
              </a:tblGrid>
              <a:tr h="0">
                <a:tc>
                  <a:txBody>
                    <a:bodyPr/>
                    <a:lstStyle/>
                    <a:p>
                      <a:pPr>
                        <a:defRPr sz="1000"/>
                      </a:pPr>
                      <a:endParaRPr/>
                    </a:p>
                  </a:txBody>
                  <a:tcPr>
                    <a:lnL w="0"/>
                    <a:lnR w="0"/>
                    <a:lnT w="0"/>
                    <a:lnB w="0"/>
                    <a:solidFill>
                      <a:prstClr val="black">
                        <a:lumOff val="100000"/>
                        <a:lumOff val="100000"/>
                      </a:prstClr>
                    </a:solidFill>
                  </a:tcPr>
                </a:tc>
                <a:tc gridSpan="2">
                  <a:txBody>
                    <a:bodyPr/>
                    <a:lstStyle/>
                    <a:p>
                      <a:pPr>
                        <a:defRPr sz="1000"/>
                      </a:pPr>
                      <a:r>
                        <a:rPr b="1"/>
                        <a:t>Manglende oppdrag</a:t>
                      </a:r>
                    </a:p>
                  </a:txBody>
                  <a:tcPr>
                    <a:lnL w="0"/>
                    <a:lnR w="0"/>
                    <a:lnT w="0"/>
                    <a:lnB w="0"/>
                    <a:solidFill>
                      <a:prstClr val="black">
                        <a:lumOff val="100000"/>
                        <a:lumOff val="100000"/>
                      </a:prstClr>
                    </a:solidFill>
                  </a:tcPr>
                </a:tc>
                <a:tc hMerge="1">
                  <a:txBody>
                    <a:bodyPr/>
                    <a:lstStyle/>
                    <a:p>
                      <a:pPr>
                        <a:defRPr sz="1000"/>
                      </a:pPr>
                      <a:endParaRPr/>
                    </a:p>
                  </a:txBody>
                  <a:tcPr/>
                </a:tc>
                <a:tc gridSpan="2">
                  <a:txBody>
                    <a:bodyPr/>
                    <a:lstStyle/>
                    <a:p>
                      <a:pPr>
                        <a:defRPr sz="1000"/>
                      </a:pPr>
                      <a:r>
                        <a:rPr b="1"/>
                        <a:t>Reforhandling av kontrakter</a:t>
                      </a:r>
                    </a:p>
                  </a:txBody>
                  <a:tcPr>
                    <a:lnL w="0"/>
                    <a:lnR w="0"/>
                    <a:lnT w="0"/>
                    <a:lnB w="0"/>
                    <a:solidFill>
                      <a:prstClr val="black">
                        <a:lumOff val="100000"/>
                        <a:lumOff val="100000"/>
                      </a:prstClr>
                    </a:solidFill>
                  </a:tcPr>
                </a:tc>
                <a:tc hMerge="1">
                  <a:txBody>
                    <a:bodyPr/>
                    <a:lstStyle/>
                    <a:p>
                      <a:pPr>
                        <a:defRPr sz="1000"/>
                      </a:pPr>
                      <a:endParaRPr/>
                    </a:p>
                  </a:txBody>
                  <a:tcPr/>
                </a:tc>
                <a:tc gridSpan="2">
                  <a:txBody>
                    <a:bodyPr/>
                    <a:lstStyle/>
                    <a:p>
                      <a:pPr>
                        <a:defRPr sz="1000"/>
                      </a:pPr>
                      <a:r>
                        <a:rPr b="1"/>
                        <a:t>Svikt i oljebransjen</a:t>
                      </a:r>
                    </a:p>
                  </a:txBody>
                  <a:tcPr>
                    <a:lnL w="0"/>
                    <a:lnR w="0"/>
                    <a:lnT w="0"/>
                    <a:lnB w="0"/>
                    <a:solidFill>
                      <a:prstClr val="black">
                        <a:lumOff val="100000"/>
                        <a:lumOff val="100000"/>
                      </a:prstClr>
                    </a:solidFill>
                  </a:tcPr>
                </a:tc>
                <a:tc hMerge="1">
                  <a:txBody>
                    <a:bodyPr/>
                    <a:lstStyle/>
                    <a:p>
                      <a:pPr>
                        <a:defRPr sz="1000"/>
                      </a:pPr>
                      <a:endParaRPr/>
                    </a:p>
                  </a:txBody>
                  <a:tcPr/>
                </a:tc>
                <a:tc gridSpan="2">
                  <a:txBody>
                    <a:bodyPr/>
                    <a:lstStyle/>
                    <a:p>
                      <a:pPr>
                        <a:defRPr sz="1000"/>
                      </a:pPr>
                      <a:r>
                        <a:rPr b="1"/>
                        <a:t>Tilgang på kapital</a:t>
                      </a:r>
                    </a:p>
                  </a:txBody>
                  <a:tcPr>
                    <a:lnL w="0"/>
                    <a:lnR w="0"/>
                    <a:lnT w="0"/>
                    <a:lnB w="0"/>
                    <a:solidFill>
                      <a:prstClr val="black">
                        <a:lumOff val="100000"/>
                        <a:lumOff val="100000"/>
                      </a:prstClr>
                    </a:solidFill>
                  </a:tcPr>
                </a:tc>
                <a:tc hMerge="1">
                  <a:txBody>
                    <a:bodyPr/>
                    <a:lstStyle/>
                    <a:p>
                      <a:pPr>
                        <a:defRPr sz="1000"/>
                      </a:pPr>
                      <a:endParaRPr/>
                    </a:p>
                  </a:txBody>
                  <a:tcPr/>
                </a:tc>
                <a:tc gridSpan="2">
                  <a:txBody>
                    <a:bodyPr/>
                    <a:lstStyle/>
                    <a:p>
                      <a:pPr>
                        <a:defRPr sz="1000"/>
                      </a:pPr>
                      <a:r>
                        <a:rPr b="1"/>
                        <a:t>Beholde konkurransekraft</a:t>
                      </a:r>
                    </a:p>
                  </a:txBody>
                  <a:tcPr>
                    <a:lnL w="0"/>
                    <a:lnR w="0"/>
                    <a:lnT w="0"/>
                    <a:lnB w="0"/>
                    <a:solidFill>
                      <a:prstClr val="black">
                        <a:lumOff val="100000"/>
                        <a:lumOff val="100000"/>
                      </a:prstClr>
                    </a:solidFill>
                  </a:tcPr>
                </a:tc>
                <a:tc hMerge="1">
                  <a:txBody>
                    <a:bodyPr/>
                    <a:lstStyle/>
                    <a:p>
                      <a:pPr>
                        <a:defRPr sz="1000"/>
                      </a:pPr>
                      <a:endParaRPr/>
                    </a:p>
                  </a:txBody>
                  <a:tcPr/>
                </a:tc>
                <a:tc gridSpan="2">
                  <a:txBody>
                    <a:bodyPr/>
                    <a:lstStyle/>
                    <a:p>
                      <a:pPr>
                        <a:defRPr sz="1000"/>
                      </a:pPr>
                      <a:r>
                        <a:rPr b="1"/>
                        <a:t>Økt konkurranse fra internasjonale aktører</a:t>
                      </a:r>
                    </a:p>
                  </a:txBody>
                  <a:tcPr>
                    <a:lnL w="0"/>
                    <a:lnR w="0"/>
                    <a:lnT w="0"/>
                    <a:lnB w="0"/>
                    <a:solidFill>
                      <a:prstClr val="black">
                        <a:lumOff val="100000"/>
                        <a:lumOff val="100000"/>
                      </a:prstClr>
                    </a:solidFill>
                  </a:tcPr>
                </a:tc>
                <a:tc hMerge="1">
                  <a:txBody>
                    <a:bodyPr/>
                    <a:lstStyle/>
                    <a:p>
                      <a:pPr>
                        <a:defRPr sz="1000"/>
                      </a:pPr>
                      <a:endParaRPr/>
                    </a:p>
                  </a:txBody>
                  <a:tcPr/>
                </a:tc>
              </a:tr>
              <a:tr h="0">
                <a:tc>
                  <a:txBody>
                    <a:bodyPr/>
                    <a:lstStyle/>
                    <a:p>
                      <a:pPr>
                        <a:defRPr sz="1000"/>
                      </a:pPr>
                      <a:r>
                        <a:rPr b="1"/>
                        <a:t>Navn</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I hvilken grad vurderer du dette som bedriftens største utfordringer for øyeblikket (forhold utenom skatt)?  Vurder dem fra 1 (liten) til 6 (stor)</a:t>
                      </a:r>
                    </a:p>
                  </a:txBody>
                  <a:tcPr>
                    <a:lnL w="0"/>
                    <a:lnR w="0"/>
                    <a:lnT w="12700">
                      <a:solidFill>
                        <a:srgbClr val="B4B4B4"/>
                      </a:solidFill>
                    </a:lnT>
                    <a:lnB w="0"/>
                  </a:tcPr>
                </a:tc>
                <a:tc>
                  <a:txBody>
                    <a:bodyPr/>
                    <a:lstStyle/>
                    <a:p>
                      <a:pPr>
                        <a:defRPr sz="1000"/>
                      </a:pPr>
                      <a:r>
                        <a:rPr/>
                        <a:t>3,79</a:t>
                      </a:r>
                    </a:p>
                  </a:txBody>
                  <a:tcPr>
                    <a:lnL w="0"/>
                    <a:lnR w="0"/>
                    <a:lnT w="12700">
                      <a:solidFill>
                        <a:srgbClr val="B4B4B4"/>
                      </a:solidFill>
                    </a:lnT>
                    <a:lnB w="0"/>
                  </a:tcPr>
                </a:tc>
                <a:tc>
                  <a:txBody>
                    <a:bodyPr/>
                    <a:lstStyle/>
                    <a:p>
                      <a:pPr>
                        <a:defRPr sz="1000"/>
                      </a:pPr>
                      <a:r>
                        <a:rPr/>
                        <a:t>934</a:t>
                      </a:r>
                    </a:p>
                  </a:txBody>
                  <a:tcPr>
                    <a:lnL w="0"/>
                    <a:lnR w="0"/>
                    <a:lnT w="12700">
                      <a:solidFill>
                        <a:srgbClr val="B4B4B4"/>
                      </a:solidFill>
                    </a:lnT>
                    <a:lnB w="0"/>
                  </a:tcPr>
                </a:tc>
                <a:tc>
                  <a:txBody>
                    <a:bodyPr/>
                    <a:lstStyle/>
                    <a:p>
                      <a:pPr>
                        <a:defRPr sz="1000"/>
                      </a:pPr>
                      <a:r>
                        <a:rPr/>
                        <a:t>2,92</a:t>
                      </a:r>
                    </a:p>
                  </a:txBody>
                  <a:tcPr>
                    <a:lnL w="0"/>
                    <a:lnR w="0"/>
                    <a:lnT w="12700">
                      <a:solidFill>
                        <a:srgbClr val="B4B4B4"/>
                      </a:solidFill>
                    </a:lnT>
                    <a:lnB w="0"/>
                  </a:tcPr>
                </a:tc>
                <a:tc>
                  <a:txBody>
                    <a:bodyPr/>
                    <a:lstStyle/>
                    <a:p>
                      <a:pPr>
                        <a:defRPr sz="1000"/>
                      </a:pPr>
                      <a:r>
                        <a:rPr/>
                        <a:t>917</a:t>
                      </a:r>
                    </a:p>
                  </a:txBody>
                  <a:tcPr>
                    <a:lnL w="0"/>
                    <a:lnR w="0"/>
                    <a:lnT w="12700">
                      <a:solidFill>
                        <a:srgbClr val="B4B4B4"/>
                      </a:solidFill>
                    </a:lnT>
                    <a:lnB w="0"/>
                  </a:tcPr>
                </a:tc>
                <a:tc>
                  <a:txBody>
                    <a:bodyPr/>
                    <a:lstStyle/>
                    <a:p>
                      <a:pPr>
                        <a:defRPr sz="1000"/>
                      </a:pPr>
                      <a:r>
                        <a:rPr/>
                        <a:t>3,86</a:t>
                      </a:r>
                    </a:p>
                  </a:txBody>
                  <a:tcPr>
                    <a:lnL w="0"/>
                    <a:lnR w="0"/>
                    <a:lnT w="12700">
                      <a:solidFill>
                        <a:srgbClr val="B4B4B4"/>
                      </a:solidFill>
                    </a:lnT>
                    <a:lnB w="0"/>
                  </a:tcPr>
                </a:tc>
                <a:tc>
                  <a:txBody>
                    <a:bodyPr/>
                    <a:lstStyle/>
                    <a:p>
                      <a:pPr>
                        <a:defRPr sz="1000"/>
                      </a:pPr>
                      <a:r>
                        <a:rPr/>
                        <a:t>928</a:t>
                      </a:r>
                    </a:p>
                  </a:txBody>
                  <a:tcPr>
                    <a:lnL w="0"/>
                    <a:lnR w="0"/>
                    <a:lnT w="12700">
                      <a:solidFill>
                        <a:srgbClr val="B4B4B4"/>
                      </a:solidFill>
                    </a:lnT>
                    <a:lnB w="0"/>
                  </a:tcPr>
                </a:tc>
                <a:tc>
                  <a:txBody>
                    <a:bodyPr/>
                    <a:lstStyle/>
                    <a:p>
                      <a:pPr>
                        <a:defRPr sz="1000"/>
                      </a:pPr>
                      <a:r>
                        <a:rPr/>
                        <a:t>2,47</a:t>
                      </a:r>
                    </a:p>
                  </a:txBody>
                  <a:tcPr>
                    <a:lnL w="0"/>
                    <a:lnR w="0"/>
                    <a:lnT w="12700">
                      <a:solidFill>
                        <a:srgbClr val="B4B4B4"/>
                      </a:solidFill>
                    </a:lnT>
                    <a:lnB w="0"/>
                  </a:tcPr>
                </a:tc>
                <a:tc>
                  <a:txBody>
                    <a:bodyPr/>
                    <a:lstStyle/>
                    <a:p>
                      <a:pPr>
                        <a:defRPr sz="1000"/>
                      </a:pPr>
                      <a:r>
                        <a:rPr/>
                        <a:t>925</a:t>
                      </a:r>
                    </a:p>
                  </a:txBody>
                  <a:tcPr>
                    <a:lnL w="0"/>
                    <a:lnR w="0"/>
                    <a:lnT w="12700">
                      <a:solidFill>
                        <a:srgbClr val="B4B4B4"/>
                      </a:solidFill>
                    </a:lnT>
                    <a:lnB w="0"/>
                  </a:tcPr>
                </a:tc>
                <a:tc>
                  <a:txBody>
                    <a:bodyPr/>
                    <a:lstStyle/>
                    <a:p>
                      <a:pPr>
                        <a:defRPr sz="1000"/>
                      </a:pPr>
                      <a:r>
                        <a:rPr/>
                        <a:t>3,06</a:t>
                      </a:r>
                    </a:p>
                  </a:txBody>
                  <a:tcPr>
                    <a:lnL w="0"/>
                    <a:lnR w="0"/>
                    <a:lnT w="12700">
                      <a:solidFill>
                        <a:srgbClr val="B4B4B4"/>
                      </a:solidFill>
                    </a:lnT>
                    <a:lnB w="0"/>
                  </a:tcPr>
                </a:tc>
                <a:tc>
                  <a:txBody>
                    <a:bodyPr/>
                    <a:lstStyle/>
                    <a:p>
                      <a:pPr>
                        <a:defRPr sz="1000"/>
                      </a:pPr>
                      <a:r>
                        <a:rPr/>
                        <a:t>923</a:t>
                      </a:r>
                    </a:p>
                  </a:txBody>
                  <a:tcPr>
                    <a:lnL w="0"/>
                    <a:lnR w="0"/>
                    <a:lnT w="12700">
                      <a:solidFill>
                        <a:srgbClr val="B4B4B4"/>
                      </a:solidFill>
                    </a:lnT>
                    <a:lnB w="0"/>
                  </a:tcPr>
                </a:tc>
                <a:tc>
                  <a:txBody>
                    <a:bodyPr/>
                    <a:lstStyle/>
                    <a:p>
                      <a:pPr>
                        <a:defRPr sz="1000"/>
                      </a:pPr>
                      <a:r>
                        <a:rPr/>
                        <a:t>2,45</a:t>
                      </a:r>
                    </a:p>
                  </a:txBody>
                  <a:tcPr>
                    <a:lnL w="0"/>
                    <a:lnR w="0"/>
                    <a:lnT w="12700">
                      <a:solidFill>
                        <a:srgbClr val="B4B4B4"/>
                      </a:solidFill>
                    </a:lnT>
                    <a:lnB w="0"/>
                  </a:tcPr>
                </a:tc>
                <a:tc>
                  <a:txBody>
                    <a:bodyPr/>
                    <a:lstStyle/>
                    <a:p>
                      <a:pPr>
                        <a:defRPr sz="1000"/>
                      </a:pPr>
                      <a:r>
                        <a:rPr/>
                        <a:t>920</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3,61</a:t>
                      </a:r>
                    </a:p>
                  </a:txBody>
                  <a:tcPr>
                    <a:lnL w="0"/>
                    <a:lnR w="0"/>
                    <a:lnT w="0"/>
                    <a:lnB w="0"/>
                  </a:tcPr>
                </a:tc>
                <a:tc>
                  <a:txBody>
                    <a:bodyPr/>
                    <a:lstStyle/>
                    <a:p>
                      <a:pPr>
                        <a:defRPr sz="1000"/>
                      </a:pPr>
                      <a:r>
                        <a:rPr/>
                        <a:t>111</a:t>
                      </a:r>
                    </a:p>
                  </a:txBody>
                  <a:tcPr>
                    <a:lnL w="0"/>
                    <a:lnR w="0"/>
                    <a:lnT w="0"/>
                    <a:lnB w="0"/>
                  </a:tcPr>
                </a:tc>
                <a:tc>
                  <a:txBody>
                    <a:bodyPr/>
                    <a:lstStyle/>
                    <a:p>
                      <a:pPr>
                        <a:defRPr sz="1000"/>
                      </a:pPr>
                      <a:r>
                        <a:rPr/>
                        <a:t>3,00</a:t>
                      </a:r>
                    </a:p>
                  </a:txBody>
                  <a:tcPr>
                    <a:lnL w="0"/>
                    <a:lnR w="0"/>
                    <a:lnT w="0"/>
                    <a:lnB w="0"/>
                  </a:tcPr>
                </a:tc>
                <a:tc>
                  <a:txBody>
                    <a:bodyPr/>
                    <a:lstStyle/>
                    <a:p>
                      <a:pPr>
                        <a:defRPr sz="1000"/>
                      </a:pPr>
                      <a:r>
                        <a:rPr/>
                        <a:t>109</a:t>
                      </a:r>
                    </a:p>
                  </a:txBody>
                  <a:tcPr>
                    <a:lnL w="0"/>
                    <a:lnR w="0"/>
                    <a:lnT w="0"/>
                    <a:lnB w="0"/>
                  </a:tcPr>
                </a:tc>
                <a:tc>
                  <a:txBody>
                    <a:bodyPr/>
                    <a:lstStyle/>
                    <a:p>
                      <a:pPr>
                        <a:defRPr sz="1000"/>
                      </a:pPr>
                      <a:r>
                        <a:rPr/>
                        <a:t>3,81</a:t>
                      </a:r>
                    </a:p>
                  </a:txBody>
                  <a:tcPr>
                    <a:lnL w="0"/>
                    <a:lnR w="0"/>
                    <a:lnT w="0"/>
                    <a:lnB w="0"/>
                  </a:tcPr>
                </a:tc>
                <a:tc>
                  <a:txBody>
                    <a:bodyPr/>
                    <a:lstStyle/>
                    <a:p>
                      <a:pPr>
                        <a:defRPr sz="1000"/>
                      </a:pPr>
                      <a:r>
                        <a:rPr/>
                        <a:t>110</a:t>
                      </a:r>
                    </a:p>
                  </a:txBody>
                  <a:tcPr>
                    <a:lnL w="0"/>
                    <a:lnR w="0"/>
                    <a:lnT w="0"/>
                    <a:lnB w="0"/>
                  </a:tcPr>
                </a:tc>
                <a:tc>
                  <a:txBody>
                    <a:bodyPr/>
                    <a:lstStyle/>
                    <a:p>
                      <a:pPr>
                        <a:defRPr sz="1000"/>
                      </a:pPr>
                      <a:r>
                        <a:rPr/>
                        <a:t>2,47</a:t>
                      </a:r>
                    </a:p>
                  </a:txBody>
                  <a:tcPr>
                    <a:lnL w="0"/>
                    <a:lnR w="0"/>
                    <a:lnT w="0"/>
                    <a:lnB w="0"/>
                  </a:tcPr>
                </a:tc>
                <a:tc>
                  <a:txBody>
                    <a:bodyPr/>
                    <a:lstStyle/>
                    <a:p>
                      <a:pPr>
                        <a:defRPr sz="1000"/>
                      </a:pPr>
                      <a:r>
                        <a:rPr/>
                        <a:t>109</a:t>
                      </a:r>
                    </a:p>
                  </a:txBody>
                  <a:tcPr>
                    <a:lnL w="0"/>
                    <a:lnR w="0"/>
                    <a:lnT w="0"/>
                    <a:lnB w="0"/>
                  </a:tcPr>
                </a:tc>
                <a:tc>
                  <a:txBody>
                    <a:bodyPr/>
                    <a:lstStyle/>
                    <a:p>
                      <a:pPr>
                        <a:defRPr sz="1000"/>
                      </a:pPr>
                      <a:r>
                        <a:rPr/>
                        <a:t>2,92</a:t>
                      </a:r>
                    </a:p>
                  </a:txBody>
                  <a:tcPr>
                    <a:lnL w="0"/>
                    <a:lnR w="0"/>
                    <a:lnT w="0"/>
                    <a:lnB w="0"/>
                  </a:tcPr>
                </a:tc>
                <a:tc>
                  <a:txBody>
                    <a:bodyPr/>
                    <a:lstStyle/>
                    <a:p>
                      <a:pPr>
                        <a:defRPr sz="1000"/>
                      </a:pPr>
                      <a:r>
                        <a:rPr/>
                        <a:t>110</a:t>
                      </a:r>
                    </a:p>
                  </a:txBody>
                  <a:tcPr>
                    <a:lnL w="0"/>
                    <a:lnR w="0"/>
                    <a:lnT w="0"/>
                    <a:lnB w="0"/>
                  </a:tcPr>
                </a:tc>
                <a:tc>
                  <a:txBody>
                    <a:bodyPr/>
                    <a:lstStyle/>
                    <a:p>
                      <a:pPr>
                        <a:defRPr sz="1000"/>
                      </a:pPr>
                      <a:r>
                        <a:rPr/>
                        <a:t>2,39</a:t>
                      </a:r>
                    </a:p>
                  </a:txBody>
                  <a:tcPr>
                    <a:lnL w="0"/>
                    <a:lnR w="0"/>
                    <a:lnT w="0"/>
                    <a:lnB w="0"/>
                  </a:tcPr>
                </a:tc>
                <a:tc>
                  <a:txBody>
                    <a:bodyPr/>
                    <a:lstStyle/>
                    <a:p>
                      <a:pPr>
                        <a:defRPr sz="1000"/>
                      </a:pPr>
                      <a:r>
                        <a:rPr/>
                        <a:t>107</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3,44</a:t>
                      </a:r>
                    </a:p>
                  </a:txBody>
                  <a:tcPr>
                    <a:lnL w="0"/>
                    <a:lnR w="0"/>
                    <a:lnT w="0"/>
                    <a:lnB w="0"/>
                  </a:tcPr>
                </a:tc>
                <a:tc>
                  <a:txBody>
                    <a:bodyPr/>
                    <a:lstStyle/>
                    <a:p>
                      <a:pPr>
                        <a:defRPr sz="1000"/>
                      </a:pPr>
                      <a:r>
                        <a:rPr/>
                        <a:t>303</a:t>
                      </a:r>
                    </a:p>
                  </a:txBody>
                  <a:tcPr>
                    <a:lnL w="0"/>
                    <a:lnR w="0"/>
                    <a:lnT w="0"/>
                    <a:lnB w="0"/>
                  </a:tcPr>
                </a:tc>
                <a:tc>
                  <a:txBody>
                    <a:bodyPr/>
                    <a:lstStyle/>
                    <a:p>
                      <a:pPr>
                        <a:defRPr sz="1000"/>
                      </a:pPr>
                      <a:r>
                        <a:rPr/>
                        <a:t>2,79</a:t>
                      </a:r>
                    </a:p>
                  </a:txBody>
                  <a:tcPr>
                    <a:lnL w="0"/>
                    <a:lnR w="0"/>
                    <a:lnT w="0"/>
                    <a:lnB w="0"/>
                  </a:tcPr>
                </a:tc>
                <a:tc>
                  <a:txBody>
                    <a:bodyPr/>
                    <a:lstStyle/>
                    <a:p>
                      <a:pPr>
                        <a:defRPr sz="1000"/>
                      </a:pPr>
                      <a:r>
                        <a:rPr/>
                        <a:t>298</a:t>
                      </a:r>
                    </a:p>
                  </a:txBody>
                  <a:tcPr>
                    <a:lnL w="0"/>
                    <a:lnR w="0"/>
                    <a:lnT w="0"/>
                    <a:lnB w="0"/>
                  </a:tcPr>
                </a:tc>
                <a:tc>
                  <a:txBody>
                    <a:bodyPr/>
                    <a:lstStyle/>
                    <a:p>
                      <a:pPr>
                        <a:defRPr sz="1000"/>
                      </a:pPr>
                      <a:r>
                        <a:rPr/>
                        <a:t>3,52</a:t>
                      </a:r>
                    </a:p>
                  </a:txBody>
                  <a:tcPr>
                    <a:lnL w="0"/>
                    <a:lnR w="0"/>
                    <a:lnT w="0"/>
                    <a:lnB w="0"/>
                  </a:tcPr>
                </a:tc>
                <a:tc>
                  <a:txBody>
                    <a:bodyPr/>
                    <a:lstStyle/>
                    <a:p>
                      <a:pPr>
                        <a:defRPr sz="1000"/>
                      </a:pPr>
                      <a:r>
                        <a:rPr/>
                        <a:t>301</a:t>
                      </a:r>
                    </a:p>
                  </a:txBody>
                  <a:tcPr>
                    <a:lnL w="0"/>
                    <a:lnR w="0"/>
                    <a:lnT w="0"/>
                    <a:lnB w="0"/>
                  </a:tcPr>
                </a:tc>
                <a:tc>
                  <a:txBody>
                    <a:bodyPr/>
                    <a:lstStyle/>
                    <a:p>
                      <a:pPr>
                        <a:defRPr sz="1000"/>
                      </a:pPr>
                      <a:r>
                        <a:rPr/>
                        <a:t>2,42</a:t>
                      </a:r>
                    </a:p>
                  </a:txBody>
                  <a:tcPr>
                    <a:lnL w="0"/>
                    <a:lnR w="0"/>
                    <a:lnT w="0"/>
                    <a:lnB w="0"/>
                  </a:tcPr>
                </a:tc>
                <a:tc>
                  <a:txBody>
                    <a:bodyPr/>
                    <a:lstStyle/>
                    <a:p>
                      <a:pPr>
                        <a:defRPr sz="1000"/>
                      </a:pPr>
                      <a:r>
                        <a:rPr/>
                        <a:t>299</a:t>
                      </a:r>
                    </a:p>
                  </a:txBody>
                  <a:tcPr>
                    <a:lnL w="0"/>
                    <a:lnR w="0"/>
                    <a:lnT w="0"/>
                    <a:lnB w="0"/>
                  </a:tcPr>
                </a:tc>
                <a:tc>
                  <a:txBody>
                    <a:bodyPr/>
                    <a:lstStyle/>
                    <a:p>
                      <a:pPr>
                        <a:defRPr sz="1000"/>
                      </a:pPr>
                      <a:r>
                        <a:rPr/>
                        <a:t>3,19</a:t>
                      </a:r>
                    </a:p>
                  </a:txBody>
                  <a:tcPr>
                    <a:lnL w="0"/>
                    <a:lnR w="0"/>
                    <a:lnT w="0"/>
                    <a:lnB w="0"/>
                  </a:tcPr>
                </a:tc>
                <a:tc>
                  <a:txBody>
                    <a:bodyPr/>
                    <a:lstStyle/>
                    <a:p>
                      <a:pPr>
                        <a:defRPr sz="1000"/>
                      </a:pPr>
                      <a:r>
                        <a:rPr/>
                        <a:t>299</a:t>
                      </a:r>
                    </a:p>
                  </a:txBody>
                  <a:tcPr>
                    <a:lnL w="0"/>
                    <a:lnR w="0"/>
                    <a:lnT w="0"/>
                    <a:lnB w="0"/>
                  </a:tcPr>
                </a:tc>
                <a:tc>
                  <a:txBody>
                    <a:bodyPr/>
                    <a:lstStyle/>
                    <a:p>
                      <a:pPr>
                        <a:defRPr sz="1000"/>
                      </a:pPr>
                      <a:r>
                        <a:rPr/>
                        <a:t>2,59</a:t>
                      </a:r>
                    </a:p>
                  </a:txBody>
                  <a:tcPr>
                    <a:lnL w="0"/>
                    <a:lnR w="0"/>
                    <a:lnT w="0"/>
                    <a:lnB w="0"/>
                  </a:tcPr>
                </a:tc>
                <a:tc>
                  <a:txBody>
                    <a:bodyPr/>
                    <a:lstStyle/>
                    <a:p>
                      <a:pPr>
                        <a:defRPr sz="1000"/>
                      </a:pPr>
                      <a:r>
                        <a:rPr/>
                        <a:t>301</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3,97</a:t>
                      </a:r>
                    </a:p>
                  </a:txBody>
                  <a:tcPr>
                    <a:lnL w="0"/>
                    <a:lnR w="0"/>
                    <a:lnT w="0"/>
                    <a:lnB w="0"/>
                  </a:tcPr>
                </a:tc>
                <a:tc>
                  <a:txBody>
                    <a:bodyPr/>
                    <a:lstStyle/>
                    <a:p>
                      <a:pPr>
                        <a:defRPr sz="1000"/>
                      </a:pPr>
                      <a:r>
                        <a:rPr/>
                        <a:t>529</a:t>
                      </a:r>
                    </a:p>
                  </a:txBody>
                  <a:tcPr>
                    <a:lnL w="0"/>
                    <a:lnR w="0"/>
                    <a:lnT w="0"/>
                    <a:lnB w="0"/>
                  </a:tcPr>
                </a:tc>
                <a:tc>
                  <a:txBody>
                    <a:bodyPr/>
                    <a:lstStyle/>
                    <a:p>
                      <a:pPr>
                        <a:defRPr sz="1000"/>
                      </a:pPr>
                      <a:r>
                        <a:rPr/>
                        <a:t>3,03</a:t>
                      </a:r>
                    </a:p>
                  </a:txBody>
                  <a:tcPr>
                    <a:lnL w="0"/>
                    <a:lnR w="0"/>
                    <a:lnT w="0"/>
                    <a:lnB w="0"/>
                  </a:tcPr>
                </a:tc>
                <a:tc>
                  <a:txBody>
                    <a:bodyPr/>
                    <a:lstStyle/>
                    <a:p>
                      <a:pPr>
                        <a:defRPr sz="1000"/>
                      </a:pPr>
                      <a:r>
                        <a:rPr/>
                        <a:t>521</a:t>
                      </a:r>
                    </a:p>
                  </a:txBody>
                  <a:tcPr>
                    <a:lnL w="0"/>
                    <a:lnR w="0"/>
                    <a:lnT w="0"/>
                    <a:lnB w="0"/>
                  </a:tcPr>
                </a:tc>
                <a:tc>
                  <a:txBody>
                    <a:bodyPr/>
                    <a:lstStyle/>
                    <a:p>
                      <a:pPr>
                        <a:defRPr sz="1000"/>
                      </a:pPr>
                      <a:r>
                        <a:rPr/>
                        <a:t>4,06</a:t>
                      </a:r>
                    </a:p>
                  </a:txBody>
                  <a:tcPr>
                    <a:lnL w="0"/>
                    <a:lnR w="0"/>
                    <a:lnT w="0"/>
                    <a:lnB w="0"/>
                  </a:tcPr>
                </a:tc>
                <a:tc>
                  <a:txBody>
                    <a:bodyPr/>
                    <a:lstStyle/>
                    <a:p>
                      <a:pPr>
                        <a:defRPr sz="1000"/>
                      </a:pPr>
                      <a:r>
                        <a:rPr/>
                        <a:t>527</a:t>
                      </a:r>
                    </a:p>
                  </a:txBody>
                  <a:tcPr>
                    <a:lnL w="0"/>
                    <a:lnR w="0"/>
                    <a:lnT w="0"/>
                    <a:lnB w="0"/>
                  </a:tcPr>
                </a:tc>
                <a:tc>
                  <a:txBody>
                    <a:bodyPr/>
                    <a:lstStyle/>
                    <a:p>
                      <a:pPr>
                        <a:defRPr sz="1000"/>
                      </a:pPr>
                      <a:r>
                        <a:rPr/>
                        <a:t>2,51</a:t>
                      </a:r>
                    </a:p>
                  </a:txBody>
                  <a:tcPr>
                    <a:lnL w="0"/>
                    <a:lnR w="0"/>
                    <a:lnT w="0"/>
                    <a:lnB w="0"/>
                  </a:tcPr>
                </a:tc>
                <a:tc>
                  <a:txBody>
                    <a:bodyPr/>
                    <a:lstStyle/>
                    <a:p>
                      <a:pPr>
                        <a:defRPr sz="1000"/>
                      </a:pPr>
                      <a:r>
                        <a:rPr/>
                        <a:t>526</a:t>
                      </a:r>
                    </a:p>
                  </a:txBody>
                  <a:tcPr>
                    <a:lnL w="0"/>
                    <a:lnR w="0"/>
                    <a:lnT w="0"/>
                    <a:lnB w="0"/>
                  </a:tcPr>
                </a:tc>
                <a:tc>
                  <a:txBody>
                    <a:bodyPr/>
                    <a:lstStyle/>
                    <a:p>
                      <a:pPr>
                        <a:defRPr sz="1000"/>
                      </a:pPr>
                      <a:r>
                        <a:rPr/>
                        <a:t>2,99</a:t>
                      </a:r>
                    </a:p>
                  </a:txBody>
                  <a:tcPr>
                    <a:lnL w="0"/>
                    <a:lnR w="0"/>
                    <a:lnT w="0"/>
                    <a:lnB w="0"/>
                  </a:tcPr>
                </a:tc>
                <a:tc>
                  <a:txBody>
                    <a:bodyPr/>
                    <a:lstStyle/>
                    <a:p>
                      <a:pPr>
                        <a:defRPr sz="1000"/>
                      </a:pPr>
                      <a:r>
                        <a:rPr/>
                        <a:t>523</a:t>
                      </a:r>
                    </a:p>
                  </a:txBody>
                  <a:tcPr>
                    <a:lnL w="0"/>
                    <a:lnR w="0"/>
                    <a:lnT w="0"/>
                    <a:lnB w="0"/>
                  </a:tcPr>
                </a:tc>
                <a:tc>
                  <a:txBody>
                    <a:bodyPr/>
                    <a:lstStyle/>
                    <a:p>
                      <a:pPr>
                        <a:defRPr sz="1000"/>
                      </a:pPr>
                      <a:r>
                        <a:rPr/>
                        <a:t>2,36</a:t>
                      </a:r>
                    </a:p>
                  </a:txBody>
                  <a:tcPr>
                    <a:lnL w="0"/>
                    <a:lnR w="0"/>
                    <a:lnT w="0"/>
                    <a:lnB w="0"/>
                  </a:tcPr>
                </a:tc>
                <a:tc>
                  <a:txBody>
                    <a:bodyPr/>
                    <a:lstStyle/>
                    <a:p>
                      <a:pPr>
                        <a:defRPr sz="1000"/>
                      </a:pPr>
                      <a:r>
                        <a:rPr/>
                        <a:t>519</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4,21</a:t>
                      </a:r>
                    </a:p>
                  </a:txBody>
                  <a:tcPr>
                    <a:lnL w="0"/>
                    <a:lnR w="0"/>
                    <a:lnT w="0"/>
                    <a:lnB w="0"/>
                  </a:tcPr>
                </a:tc>
                <a:tc>
                  <a:txBody>
                    <a:bodyPr/>
                    <a:lstStyle/>
                    <a:p>
                      <a:pPr>
                        <a:defRPr sz="1000"/>
                      </a:pPr>
                      <a:r>
                        <a:rPr/>
                        <a:t>29</a:t>
                      </a:r>
                    </a:p>
                  </a:txBody>
                  <a:tcPr>
                    <a:lnL w="0"/>
                    <a:lnR w="0"/>
                    <a:lnT w="0"/>
                    <a:lnB w="0"/>
                  </a:tcPr>
                </a:tc>
                <a:tc>
                  <a:txBody>
                    <a:bodyPr/>
                    <a:lstStyle/>
                    <a:p>
                      <a:pPr>
                        <a:defRPr sz="1000"/>
                      </a:pPr>
                      <a:r>
                        <a:rPr/>
                        <a:t>2,59</a:t>
                      </a:r>
                    </a:p>
                  </a:txBody>
                  <a:tcPr>
                    <a:lnL w="0"/>
                    <a:lnR w="0"/>
                    <a:lnT w="0"/>
                    <a:lnB w="0"/>
                  </a:tcPr>
                </a:tc>
                <a:tc>
                  <a:txBody>
                    <a:bodyPr/>
                    <a:lstStyle/>
                    <a:p>
                      <a:pPr>
                        <a:defRPr sz="1000"/>
                      </a:pPr>
                      <a:r>
                        <a:rPr/>
                        <a:t>27</a:t>
                      </a:r>
                    </a:p>
                  </a:txBody>
                  <a:tcPr>
                    <a:lnL w="0"/>
                    <a:lnR w="0"/>
                    <a:lnT w="0"/>
                    <a:lnB w="0"/>
                  </a:tcPr>
                </a:tc>
                <a:tc>
                  <a:txBody>
                    <a:bodyPr/>
                    <a:lstStyle/>
                    <a:p>
                      <a:pPr>
                        <a:defRPr sz="1000"/>
                      </a:pPr>
                      <a:r>
                        <a:rPr/>
                        <a:t>4,18</a:t>
                      </a:r>
                    </a:p>
                  </a:txBody>
                  <a:tcPr>
                    <a:lnL w="0"/>
                    <a:lnR w="0"/>
                    <a:lnT w="0"/>
                    <a:lnB w="0"/>
                  </a:tcPr>
                </a:tc>
                <a:tc>
                  <a:txBody>
                    <a:bodyPr/>
                    <a:lstStyle/>
                    <a:p>
                      <a:pPr>
                        <a:defRPr sz="1000"/>
                      </a:pPr>
                      <a:r>
                        <a:rPr/>
                        <a:t>28</a:t>
                      </a:r>
                    </a:p>
                  </a:txBody>
                  <a:tcPr>
                    <a:lnL w="0"/>
                    <a:lnR w="0"/>
                    <a:lnT w="0"/>
                    <a:lnB w="0"/>
                  </a:tcPr>
                </a:tc>
                <a:tc>
                  <a:txBody>
                    <a:bodyPr/>
                    <a:lstStyle/>
                    <a:p>
                      <a:pPr>
                        <a:defRPr sz="1000"/>
                      </a:pPr>
                      <a:r>
                        <a:rPr/>
                        <a:t>2,03</a:t>
                      </a:r>
                    </a:p>
                  </a:txBody>
                  <a:tcPr>
                    <a:lnL w="0"/>
                    <a:lnR w="0"/>
                    <a:lnT w="0"/>
                    <a:lnB w="0"/>
                  </a:tcPr>
                </a:tc>
                <a:tc>
                  <a:txBody>
                    <a:bodyPr/>
                    <a:lstStyle/>
                    <a:p>
                      <a:pPr>
                        <a:defRPr sz="1000"/>
                      </a:pPr>
                      <a:r>
                        <a:rPr/>
                        <a:t>30</a:t>
                      </a:r>
                    </a:p>
                  </a:txBody>
                  <a:tcPr>
                    <a:lnL w="0"/>
                    <a:lnR w="0"/>
                    <a:lnT w="0"/>
                    <a:lnB w="0"/>
                  </a:tcPr>
                </a:tc>
                <a:tc>
                  <a:txBody>
                    <a:bodyPr/>
                    <a:lstStyle/>
                    <a:p>
                      <a:pPr>
                        <a:defRPr sz="1000"/>
                      </a:pPr>
                      <a:r>
                        <a:rPr/>
                        <a:t>2,69</a:t>
                      </a:r>
                    </a:p>
                  </a:txBody>
                  <a:tcPr>
                    <a:lnL w="0"/>
                    <a:lnR w="0"/>
                    <a:lnT w="0"/>
                    <a:lnB w="0"/>
                  </a:tcPr>
                </a:tc>
                <a:tc>
                  <a:txBody>
                    <a:bodyPr/>
                    <a:lstStyle/>
                    <a:p>
                      <a:pPr>
                        <a:defRPr sz="1000"/>
                      </a:pPr>
                      <a:r>
                        <a:rPr/>
                        <a:t>29</a:t>
                      </a:r>
                    </a:p>
                  </a:txBody>
                  <a:tcPr>
                    <a:lnL w="0"/>
                    <a:lnR w="0"/>
                    <a:lnT w="0"/>
                    <a:lnB w="0"/>
                  </a:tcPr>
                </a:tc>
                <a:tc>
                  <a:txBody>
                    <a:bodyPr/>
                    <a:lstStyle/>
                    <a:p>
                      <a:pPr>
                        <a:defRPr sz="1000"/>
                      </a:pPr>
                      <a:r>
                        <a:rPr/>
                        <a:t>2,23</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6. Manglende oppdrag</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6. Manglende oppdrag</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28346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Manglende oppdrag</a:t>
                      </a:r>
                    </a:p>
                  </a:txBody>
                  <a:tcPr>
                    <a:lnL w="0"/>
                    <a:lnR w="0"/>
                    <a:lnT w="12700">
                      <a:solidFill>
                        <a:srgbClr val="B4B4B4"/>
                      </a:solidFill>
                    </a:lnT>
                    <a:lnB w="0"/>
                  </a:tcPr>
                </a:tc>
                <a:tc>
                  <a:txBody>
                    <a:bodyPr/>
                    <a:lstStyle/>
                    <a:p>
                      <a:pPr>
                        <a:defRPr sz="1000"/>
                      </a:pPr>
                      <a:r>
                        <a:rPr/>
                        <a:t>16,6%</a:t>
                      </a:r>
                    </a:p>
                  </a:txBody>
                  <a:tcPr>
                    <a:lnL w="0"/>
                    <a:lnR w="0"/>
                    <a:lnT w="12700">
                      <a:solidFill>
                        <a:srgbClr val="B4B4B4"/>
                      </a:solidFill>
                    </a:lnT>
                    <a:lnB w="0"/>
                  </a:tcPr>
                </a:tc>
                <a:tc>
                  <a:txBody>
                    <a:bodyPr/>
                    <a:lstStyle/>
                    <a:p>
                      <a:pPr>
                        <a:defRPr sz="1000"/>
                      </a:pPr>
                      <a:r>
                        <a:rPr/>
                        <a:t>13,5%</a:t>
                      </a:r>
                    </a:p>
                  </a:txBody>
                  <a:tcPr>
                    <a:lnL w="0"/>
                    <a:lnR w="0"/>
                    <a:lnT w="12700">
                      <a:solidFill>
                        <a:srgbClr val="B4B4B4"/>
                      </a:solidFill>
                    </a:lnT>
                    <a:lnB w="0"/>
                  </a:tcPr>
                </a:tc>
                <a:tc>
                  <a:txBody>
                    <a:bodyPr/>
                    <a:lstStyle/>
                    <a:p>
                      <a:pPr>
                        <a:defRPr sz="1000"/>
                      </a:pPr>
                      <a:r>
                        <a:rPr/>
                        <a:t>13,1%</a:t>
                      </a:r>
                    </a:p>
                  </a:txBody>
                  <a:tcPr>
                    <a:lnL w="0"/>
                    <a:lnR w="0"/>
                    <a:lnT w="12700">
                      <a:solidFill>
                        <a:srgbClr val="B4B4B4"/>
                      </a:solidFill>
                    </a:lnT>
                    <a:lnB w="0"/>
                  </a:tcPr>
                </a:tc>
                <a:tc>
                  <a:txBody>
                    <a:bodyPr/>
                    <a:lstStyle/>
                    <a:p>
                      <a:pPr>
                        <a:defRPr sz="1000"/>
                      </a:pPr>
                      <a:r>
                        <a:rPr/>
                        <a:t>13,0%</a:t>
                      </a:r>
                    </a:p>
                  </a:txBody>
                  <a:tcPr>
                    <a:lnL w="0"/>
                    <a:lnR w="0"/>
                    <a:lnT w="12700">
                      <a:solidFill>
                        <a:srgbClr val="B4B4B4"/>
                      </a:solidFill>
                    </a:lnT>
                    <a:lnB w="0"/>
                  </a:tcPr>
                </a:tc>
                <a:tc>
                  <a:txBody>
                    <a:bodyPr/>
                    <a:lstStyle/>
                    <a:p>
                      <a:pPr>
                        <a:defRPr sz="1000"/>
                      </a:pPr>
                      <a:r>
                        <a:rPr/>
                        <a:t>19,1%</a:t>
                      </a:r>
                    </a:p>
                  </a:txBody>
                  <a:tcPr>
                    <a:lnL w="0"/>
                    <a:lnR w="0"/>
                    <a:lnT w="12700">
                      <a:solidFill>
                        <a:srgbClr val="B4B4B4"/>
                      </a:solidFill>
                    </a:lnT>
                    <a:lnB w="0"/>
                  </a:tcPr>
                </a:tc>
                <a:tc>
                  <a:txBody>
                    <a:bodyPr/>
                    <a:lstStyle/>
                    <a:p>
                      <a:pPr>
                        <a:defRPr sz="1000"/>
                      </a:pPr>
                      <a:r>
                        <a:rPr/>
                        <a:t>24,8%</a:t>
                      </a:r>
                    </a:p>
                  </a:txBody>
                  <a:tcPr>
                    <a:lnL w="0"/>
                    <a:lnR w="0"/>
                    <a:lnT w="12700">
                      <a:solidFill>
                        <a:srgbClr val="B4B4B4"/>
                      </a:solidFill>
                    </a:lnT>
                    <a:lnB w="0"/>
                  </a:tcPr>
                </a:tc>
                <a:tc>
                  <a:txBody>
                    <a:bodyPr/>
                    <a:lstStyle/>
                    <a:p>
                      <a:pPr>
                        <a:defRPr sz="1000"/>
                      </a:pPr>
                      <a:r>
                        <a:rPr/>
                        <a:t>934</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14,4%</a:t>
                      </a:r>
                    </a:p>
                  </a:txBody>
                  <a:tcPr>
                    <a:lnL w="0"/>
                    <a:lnR w="0"/>
                    <a:lnT w="0"/>
                    <a:lnB w="0"/>
                  </a:tcPr>
                </a:tc>
                <a:tc>
                  <a:txBody>
                    <a:bodyPr/>
                    <a:lstStyle/>
                    <a:p>
                      <a:pPr>
                        <a:defRPr sz="1000"/>
                      </a:pPr>
                      <a:r>
                        <a:rPr/>
                        <a:t>17,1%</a:t>
                      </a:r>
                    </a:p>
                  </a:txBody>
                  <a:tcPr>
                    <a:lnL w="0"/>
                    <a:lnR w="0"/>
                    <a:lnT w="0"/>
                    <a:lnB w="0"/>
                  </a:tcPr>
                </a:tc>
                <a:tc>
                  <a:txBody>
                    <a:bodyPr/>
                    <a:lstStyle/>
                    <a:p>
                      <a:pPr>
                        <a:defRPr sz="1000"/>
                      </a:pPr>
                      <a:r>
                        <a:rPr/>
                        <a:t>16,2%</a:t>
                      </a:r>
                    </a:p>
                  </a:txBody>
                  <a:tcPr>
                    <a:lnL w="0"/>
                    <a:lnR w="0"/>
                    <a:lnT w="0"/>
                    <a:lnB w="0"/>
                  </a:tcPr>
                </a:tc>
                <a:tc>
                  <a:txBody>
                    <a:bodyPr/>
                    <a:lstStyle/>
                    <a:p>
                      <a:pPr>
                        <a:defRPr sz="1000"/>
                      </a:pPr>
                      <a:r>
                        <a:rPr/>
                        <a:t>17,1%</a:t>
                      </a:r>
                    </a:p>
                  </a:txBody>
                  <a:tcPr>
                    <a:lnL w="0"/>
                    <a:lnR w="0"/>
                    <a:lnT w="0"/>
                    <a:lnB w="0"/>
                  </a:tcPr>
                </a:tc>
                <a:tc>
                  <a:txBody>
                    <a:bodyPr/>
                    <a:lstStyle/>
                    <a:p>
                      <a:pPr>
                        <a:defRPr sz="1000"/>
                      </a:pPr>
                      <a:r>
                        <a:rPr/>
                        <a:t>15,3%</a:t>
                      </a:r>
                    </a:p>
                  </a:txBody>
                  <a:tcPr>
                    <a:lnL w="0"/>
                    <a:lnR w="0"/>
                    <a:lnT w="0"/>
                    <a:lnB w="0"/>
                  </a:tcPr>
                </a:tc>
                <a:tc>
                  <a:txBody>
                    <a:bodyPr/>
                    <a:lstStyle/>
                    <a:p>
                      <a:pPr>
                        <a:defRPr sz="1000"/>
                      </a:pPr>
                      <a:r>
                        <a:rPr/>
                        <a:t>19,8%</a:t>
                      </a:r>
                    </a:p>
                  </a:txBody>
                  <a:tcPr>
                    <a:lnL w="0"/>
                    <a:lnR w="0"/>
                    <a:lnT w="0"/>
                    <a:lnB w="0"/>
                  </a:tcPr>
                </a:tc>
                <a:tc>
                  <a:txBody>
                    <a:bodyPr/>
                    <a:lstStyle/>
                    <a:p>
                      <a:pPr>
                        <a:defRPr sz="1000"/>
                      </a:pPr>
                      <a:r>
                        <a:rPr/>
                        <a:t>111</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19,8%</a:t>
                      </a:r>
                    </a:p>
                  </a:txBody>
                  <a:tcPr>
                    <a:lnL w="0"/>
                    <a:lnR w="0"/>
                    <a:lnT w="0"/>
                    <a:lnB w="0"/>
                  </a:tcPr>
                </a:tc>
                <a:tc>
                  <a:txBody>
                    <a:bodyPr/>
                    <a:lstStyle/>
                    <a:p>
                      <a:pPr>
                        <a:defRPr sz="1000"/>
                      </a:pPr>
                      <a:r>
                        <a:rPr/>
                        <a:t>14,9%</a:t>
                      </a:r>
                    </a:p>
                  </a:txBody>
                  <a:tcPr>
                    <a:lnL w="0"/>
                    <a:lnR w="0"/>
                    <a:lnT w="0"/>
                    <a:lnB w="0"/>
                  </a:tcPr>
                </a:tc>
                <a:tc>
                  <a:txBody>
                    <a:bodyPr/>
                    <a:lstStyle/>
                    <a:p>
                      <a:pPr>
                        <a:defRPr sz="1000"/>
                      </a:pPr>
                      <a:r>
                        <a:rPr/>
                        <a:t>17,5%</a:t>
                      </a:r>
                    </a:p>
                  </a:txBody>
                  <a:tcPr>
                    <a:lnL w="0"/>
                    <a:lnR w="0"/>
                    <a:lnT w="0"/>
                    <a:lnB w="0"/>
                  </a:tcPr>
                </a:tc>
                <a:tc>
                  <a:txBody>
                    <a:bodyPr/>
                    <a:lstStyle/>
                    <a:p>
                      <a:pPr>
                        <a:defRPr sz="1000"/>
                      </a:pPr>
                      <a:r>
                        <a:rPr/>
                        <a:t>13,9%</a:t>
                      </a:r>
                    </a:p>
                  </a:txBody>
                  <a:tcPr>
                    <a:lnL w="0"/>
                    <a:lnR w="0"/>
                    <a:lnT w="0"/>
                    <a:lnB w="0"/>
                  </a:tcPr>
                </a:tc>
                <a:tc>
                  <a:txBody>
                    <a:bodyPr/>
                    <a:lstStyle/>
                    <a:p>
                      <a:pPr>
                        <a:defRPr sz="1000"/>
                      </a:pPr>
                      <a:r>
                        <a:rPr/>
                        <a:t>17,5%</a:t>
                      </a:r>
                    </a:p>
                  </a:txBody>
                  <a:tcPr>
                    <a:lnL w="0"/>
                    <a:lnR w="0"/>
                    <a:lnT w="0"/>
                    <a:lnB w="0"/>
                  </a:tcPr>
                </a:tc>
                <a:tc>
                  <a:txBody>
                    <a:bodyPr/>
                    <a:lstStyle/>
                    <a:p>
                      <a:pPr>
                        <a:defRPr sz="1000"/>
                      </a:pPr>
                      <a:r>
                        <a:rPr/>
                        <a:t>16,5%</a:t>
                      </a:r>
                    </a:p>
                  </a:txBody>
                  <a:tcPr>
                    <a:lnL w="0"/>
                    <a:lnR w="0"/>
                    <a:lnT w="0"/>
                    <a:lnB w="0"/>
                  </a:tcPr>
                </a:tc>
                <a:tc>
                  <a:txBody>
                    <a:bodyPr/>
                    <a:lstStyle/>
                    <a:p>
                      <a:pPr>
                        <a:defRPr sz="1000"/>
                      </a:pPr>
                      <a:r>
                        <a:rPr/>
                        <a:t>303</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15,7%</a:t>
                      </a:r>
                    </a:p>
                  </a:txBody>
                  <a:tcPr>
                    <a:lnL w="0"/>
                    <a:lnR w="0"/>
                    <a:lnT w="0"/>
                    <a:lnB w="0"/>
                  </a:tcPr>
                </a:tc>
                <a:tc>
                  <a:txBody>
                    <a:bodyPr/>
                    <a:lstStyle/>
                    <a:p>
                      <a:pPr>
                        <a:defRPr sz="1000"/>
                      </a:pPr>
                      <a:r>
                        <a:rPr/>
                        <a:t>12,3%</a:t>
                      </a:r>
                    </a:p>
                  </a:txBody>
                  <a:tcPr>
                    <a:lnL w="0"/>
                    <a:lnR w="0"/>
                    <a:lnT w="0"/>
                    <a:lnB w="0"/>
                  </a:tcPr>
                </a:tc>
                <a:tc>
                  <a:txBody>
                    <a:bodyPr/>
                    <a:lstStyle/>
                    <a:p>
                      <a:pPr>
                        <a:defRPr sz="1000"/>
                      </a:pPr>
                      <a:r>
                        <a:rPr/>
                        <a:t>10,2%</a:t>
                      </a:r>
                    </a:p>
                  </a:txBody>
                  <a:tcPr>
                    <a:lnL w="0"/>
                    <a:lnR w="0"/>
                    <a:lnT w="0"/>
                    <a:lnB w="0"/>
                  </a:tcPr>
                </a:tc>
                <a:tc>
                  <a:txBody>
                    <a:bodyPr/>
                    <a:lstStyle/>
                    <a:p>
                      <a:pPr>
                        <a:defRPr sz="1000"/>
                      </a:pPr>
                      <a:r>
                        <a:rPr/>
                        <a:t>12,1%</a:t>
                      </a:r>
                    </a:p>
                  </a:txBody>
                  <a:tcPr>
                    <a:lnL w="0"/>
                    <a:lnR w="0"/>
                    <a:lnT w="0"/>
                    <a:lnB w="0"/>
                  </a:tcPr>
                </a:tc>
                <a:tc>
                  <a:txBody>
                    <a:bodyPr/>
                    <a:lstStyle/>
                    <a:p>
                      <a:pPr>
                        <a:defRPr sz="1000"/>
                      </a:pPr>
                      <a:r>
                        <a:rPr/>
                        <a:t>20,6%</a:t>
                      </a:r>
                    </a:p>
                  </a:txBody>
                  <a:tcPr>
                    <a:lnL w="0"/>
                    <a:lnR w="0"/>
                    <a:lnT w="0"/>
                    <a:lnB w="0"/>
                  </a:tcPr>
                </a:tc>
                <a:tc>
                  <a:txBody>
                    <a:bodyPr/>
                    <a:lstStyle/>
                    <a:p>
                      <a:pPr>
                        <a:defRPr sz="1000"/>
                      </a:pPr>
                      <a:r>
                        <a:rPr/>
                        <a:t>29,1%</a:t>
                      </a:r>
                    </a:p>
                  </a:txBody>
                  <a:tcPr>
                    <a:lnL w="0"/>
                    <a:lnR w="0"/>
                    <a:lnT w="0"/>
                    <a:lnB w="0"/>
                  </a:tcPr>
                </a:tc>
                <a:tc>
                  <a:txBody>
                    <a:bodyPr/>
                    <a:lstStyle/>
                    <a:p>
                      <a:pPr>
                        <a:defRPr sz="1000"/>
                      </a:pPr>
                      <a:r>
                        <a:rPr/>
                        <a:t>529</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20,7%</a:t>
                      </a:r>
                    </a:p>
                  </a:txBody>
                  <a:tcPr>
                    <a:lnL w="0"/>
                    <a:lnR w="0"/>
                    <a:lnT w="0"/>
                    <a:lnB w="0"/>
                  </a:tcPr>
                </a:tc>
                <a:tc>
                  <a:txBody>
                    <a:bodyPr/>
                    <a:lstStyle/>
                    <a:p>
                      <a:pPr>
                        <a:defRPr sz="1000"/>
                      </a:pPr>
                      <a:r>
                        <a:rPr/>
                        <a:t>0,0%</a:t>
                      </a:r>
                    </a:p>
                  </a:txBody>
                  <a:tcPr>
                    <a:lnL w="0"/>
                    <a:lnR w="0"/>
                    <a:lnT w="0"/>
                    <a:lnB w="0"/>
                  </a:tcPr>
                </a:tc>
                <a:tc>
                  <a:txBody>
                    <a:bodyPr/>
                    <a:lstStyle/>
                    <a:p>
                      <a:pPr>
                        <a:defRPr sz="1000"/>
                      </a:pPr>
                      <a:r>
                        <a:rPr/>
                        <a:t>6,9%</a:t>
                      </a:r>
                    </a:p>
                  </a:txBody>
                  <a:tcPr>
                    <a:lnL w="0"/>
                    <a:lnR w="0"/>
                    <a:lnT w="0"/>
                    <a:lnB w="0"/>
                  </a:tcPr>
                </a:tc>
                <a:tc>
                  <a:txBody>
                    <a:bodyPr/>
                    <a:lstStyle/>
                    <a:p>
                      <a:pPr>
                        <a:defRPr sz="1000"/>
                      </a:pPr>
                      <a:r>
                        <a:rPr/>
                        <a:t>17,2%</a:t>
                      </a:r>
                    </a:p>
                  </a:txBody>
                  <a:tcPr>
                    <a:lnL w="0"/>
                    <a:lnR w="0"/>
                    <a:lnT w="0"/>
                    <a:lnB w="0"/>
                  </a:tcPr>
                </a:tc>
                <a:tc>
                  <a:txBody>
                    <a:bodyPr/>
                    <a:lstStyle/>
                    <a:p>
                      <a:pPr>
                        <a:defRPr sz="1000"/>
                      </a:pPr>
                      <a:r>
                        <a:rPr/>
                        <a:t>20,7%</a:t>
                      </a:r>
                    </a:p>
                  </a:txBody>
                  <a:tcPr>
                    <a:lnL w="0"/>
                    <a:lnR w="0"/>
                    <a:lnT w="0"/>
                    <a:lnB w="0"/>
                  </a:tcPr>
                </a:tc>
                <a:tc>
                  <a:txBody>
                    <a:bodyPr/>
                    <a:lstStyle/>
                    <a:p>
                      <a:pPr>
                        <a:defRPr sz="1000"/>
                      </a:pPr>
                      <a:r>
                        <a:rPr/>
                        <a:t>34,5%</a:t>
                      </a:r>
                    </a:p>
                  </a:txBody>
                  <a:tcPr>
                    <a:lnL w="0"/>
                    <a:lnR w="0"/>
                    <a:lnT w="0"/>
                    <a:lnB w="0"/>
                  </a:tcPr>
                </a:tc>
                <a:tc>
                  <a:txBody>
                    <a:bodyPr/>
                    <a:lstStyle/>
                    <a:p>
                      <a:pPr>
                        <a:defRPr sz="1000"/>
                      </a:pPr>
                      <a:r>
                        <a:rPr/>
                        <a:t>29</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7. Reforhandling av kontrakter</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7. Reforhandling av kontrakter</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28346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Reforhandling av kontrakter</a:t>
                      </a:r>
                    </a:p>
                  </a:txBody>
                  <a:tcPr>
                    <a:lnL w="0"/>
                    <a:lnR w="0"/>
                    <a:lnT w="12700">
                      <a:solidFill>
                        <a:srgbClr val="B4B4B4"/>
                      </a:solidFill>
                    </a:lnT>
                    <a:lnB w="0"/>
                  </a:tcPr>
                </a:tc>
                <a:tc>
                  <a:txBody>
                    <a:bodyPr/>
                    <a:lstStyle/>
                    <a:p>
                      <a:pPr>
                        <a:defRPr sz="1000"/>
                      </a:pPr>
                      <a:r>
                        <a:rPr/>
                        <a:t>25,5%</a:t>
                      </a:r>
                    </a:p>
                  </a:txBody>
                  <a:tcPr>
                    <a:lnL w="0"/>
                    <a:lnR w="0"/>
                    <a:lnT w="12700">
                      <a:solidFill>
                        <a:srgbClr val="B4B4B4"/>
                      </a:solidFill>
                    </a:lnT>
                    <a:lnB w="0"/>
                  </a:tcPr>
                </a:tc>
                <a:tc>
                  <a:txBody>
                    <a:bodyPr/>
                    <a:lstStyle/>
                    <a:p>
                      <a:pPr>
                        <a:defRPr sz="1000"/>
                      </a:pPr>
                      <a:r>
                        <a:rPr/>
                        <a:t>20,0%</a:t>
                      </a:r>
                    </a:p>
                  </a:txBody>
                  <a:tcPr>
                    <a:lnL w="0"/>
                    <a:lnR w="0"/>
                    <a:lnT w="12700">
                      <a:solidFill>
                        <a:srgbClr val="B4B4B4"/>
                      </a:solidFill>
                    </a:lnT>
                    <a:lnB w="0"/>
                  </a:tcPr>
                </a:tc>
                <a:tc>
                  <a:txBody>
                    <a:bodyPr/>
                    <a:lstStyle/>
                    <a:p>
                      <a:pPr>
                        <a:defRPr sz="1000"/>
                      </a:pPr>
                      <a:r>
                        <a:rPr/>
                        <a:t>17,7%</a:t>
                      </a:r>
                    </a:p>
                  </a:txBody>
                  <a:tcPr>
                    <a:lnL w="0"/>
                    <a:lnR w="0"/>
                    <a:lnT w="12700">
                      <a:solidFill>
                        <a:srgbClr val="B4B4B4"/>
                      </a:solidFill>
                    </a:lnT>
                    <a:lnB w="0"/>
                  </a:tcPr>
                </a:tc>
                <a:tc>
                  <a:txBody>
                    <a:bodyPr/>
                    <a:lstStyle/>
                    <a:p>
                      <a:pPr>
                        <a:defRPr sz="1000"/>
                      </a:pPr>
                      <a:r>
                        <a:rPr/>
                        <a:t>16,6%</a:t>
                      </a:r>
                    </a:p>
                  </a:txBody>
                  <a:tcPr>
                    <a:lnL w="0"/>
                    <a:lnR w="0"/>
                    <a:lnT w="12700">
                      <a:solidFill>
                        <a:srgbClr val="B4B4B4"/>
                      </a:solidFill>
                    </a:lnT>
                    <a:lnB w="0"/>
                  </a:tcPr>
                </a:tc>
                <a:tc>
                  <a:txBody>
                    <a:bodyPr/>
                    <a:lstStyle/>
                    <a:p>
                      <a:pPr>
                        <a:defRPr sz="1000"/>
                      </a:pPr>
                      <a:r>
                        <a:rPr/>
                        <a:t>14,2%</a:t>
                      </a:r>
                    </a:p>
                  </a:txBody>
                  <a:tcPr>
                    <a:lnL w="0"/>
                    <a:lnR w="0"/>
                    <a:lnT w="12700">
                      <a:solidFill>
                        <a:srgbClr val="B4B4B4"/>
                      </a:solidFill>
                    </a:lnT>
                    <a:lnB w="0"/>
                  </a:tcPr>
                </a:tc>
                <a:tc>
                  <a:txBody>
                    <a:bodyPr/>
                    <a:lstStyle/>
                    <a:p>
                      <a:pPr>
                        <a:defRPr sz="1000"/>
                      </a:pPr>
                      <a:r>
                        <a:rPr/>
                        <a:t>6,1%</a:t>
                      </a:r>
                    </a:p>
                  </a:txBody>
                  <a:tcPr>
                    <a:lnL w="0"/>
                    <a:lnR w="0"/>
                    <a:lnT w="12700">
                      <a:solidFill>
                        <a:srgbClr val="B4B4B4"/>
                      </a:solidFill>
                    </a:lnT>
                    <a:lnB w="0"/>
                  </a:tcPr>
                </a:tc>
                <a:tc>
                  <a:txBody>
                    <a:bodyPr/>
                    <a:lstStyle/>
                    <a:p>
                      <a:pPr>
                        <a:defRPr sz="1000"/>
                      </a:pPr>
                      <a:r>
                        <a:rPr/>
                        <a:t>917</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21,1%</a:t>
                      </a:r>
                    </a:p>
                  </a:txBody>
                  <a:tcPr>
                    <a:lnL w="0"/>
                    <a:lnR w="0"/>
                    <a:lnT w="0"/>
                    <a:lnB w="0"/>
                  </a:tcPr>
                </a:tc>
                <a:tc>
                  <a:txBody>
                    <a:bodyPr/>
                    <a:lstStyle/>
                    <a:p>
                      <a:pPr>
                        <a:defRPr sz="1000"/>
                      </a:pPr>
                      <a:r>
                        <a:rPr/>
                        <a:t>20,2%</a:t>
                      </a:r>
                    </a:p>
                  </a:txBody>
                  <a:tcPr>
                    <a:lnL w="0"/>
                    <a:lnR w="0"/>
                    <a:lnT w="0"/>
                    <a:lnB w="0"/>
                  </a:tcPr>
                </a:tc>
                <a:tc>
                  <a:txBody>
                    <a:bodyPr/>
                    <a:lstStyle/>
                    <a:p>
                      <a:pPr>
                        <a:defRPr sz="1000"/>
                      </a:pPr>
                      <a:r>
                        <a:rPr/>
                        <a:t>22,0%</a:t>
                      </a:r>
                    </a:p>
                  </a:txBody>
                  <a:tcPr>
                    <a:lnL w="0"/>
                    <a:lnR w="0"/>
                    <a:lnT w="0"/>
                    <a:lnB w="0"/>
                  </a:tcPr>
                </a:tc>
                <a:tc>
                  <a:txBody>
                    <a:bodyPr/>
                    <a:lstStyle/>
                    <a:p>
                      <a:pPr>
                        <a:defRPr sz="1000"/>
                      </a:pPr>
                      <a:r>
                        <a:rPr/>
                        <a:t>18,3%</a:t>
                      </a:r>
                    </a:p>
                  </a:txBody>
                  <a:tcPr>
                    <a:lnL w="0"/>
                    <a:lnR w="0"/>
                    <a:lnT w="0"/>
                    <a:lnB w="0"/>
                  </a:tcPr>
                </a:tc>
                <a:tc>
                  <a:txBody>
                    <a:bodyPr/>
                    <a:lstStyle/>
                    <a:p>
                      <a:pPr>
                        <a:defRPr sz="1000"/>
                      </a:pPr>
                      <a:r>
                        <a:rPr/>
                        <a:t>11,0%</a:t>
                      </a:r>
                    </a:p>
                  </a:txBody>
                  <a:tcPr>
                    <a:lnL w="0"/>
                    <a:lnR w="0"/>
                    <a:lnT w="0"/>
                    <a:lnB w="0"/>
                  </a:tcPr>
                </a:tc>
                <a:tc>
                  <a:txBody>
                    <a:bodyPr/>
                    <a:lstStyle/>
                    <a:p>
                      <a:pPr>
                        <a:defRPr sz="1000"/>
                      </a:pPr>
                      <a:r>
                        <a:rPr/>
                        <a:t>7,3%</a:t>
                      </a:r>
                    </a:p>
                  </a:txBody>
                  <a:tcPr>
                    <a:lnL w="0"/>
                    <a:lnR w="0"/>
                    <a:lnT w="0"/>
                    <a:lnB w="0"/>
                  </a:tcPr>
                </a:tc>
                <a:tc>
                  <a:txBody>
                    <a:bodyPr/>
                    <a:lstStyle/>
                    <a:p>
                      <a:pPr>
                        <a:defRPr sz="1000"/>
                      </a:pPr>
                      <a:r>
                        <a:rPr/>
                        <a:t>109</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30,9%</a:t>
                      </a:r>
                    </a:p>
                  </a:txBody>
                  <a:tcPr>
                    <a:lnL w="0"/>
                    <a:lnR w="0"/>
                    <a:lnT w="0"/>
                    <a:lnB w="0"/>
                  </a:tcPr>
                </a:tc>
                <a:tc>
                  <a:txBody>
                    <a:bodyPr/>
                    <a:lstStyle/>
                    <a:p>
                      <a:pPr>
                        <a:defRPr sz="1000"/>
                      </a:pPr>
                      <a:r>
                        <a:rPr/>
                        <a:t>17,4%</a:t>
                      </a:r>
                    </a:p>
                  </a:txBody>
                  <a:tcPr>
                    <a:lnL w="0"/>
                    <a:lnR w="0"/>
                    <a:lnT w="0"/>
                    <a:lnB w="0"/>
                  </a:tcPr>
                </a:tc>
                <a:tc>
                  <a:txBody>
                    <a:bodyPr/>
                    <a:lstStyle/>
                    <a:p>
                      <a:pPr>
                        <a:defRPr sz="1000"/>
                      </a:pPr>
                      <a:r>
                        <a:rPr/>
                        <a:t>17,1%</a:t>
                      </a:r>
                    </a:p>
                  </a:txBody>
                  <a:tcPr>
                    <a:lnL w="0"/>
                    <a:lnR w="0"/>
                    <a:lnT w="0"/>
                    <a:lnB w="0"/>
                  </a:tcPr>
                </a:tc>
                <a:tc>
                  <a:txBody>
                    <a:bodyPr/>
                    <a:lstStyle/>
                    <a:p>
                      <a:pPr>
                        <a:defRPr sz="1000"/>
                      </a:pPr>
                      <a:r>
                        <a:rPr/>
                        <a:t>16,4%</a:t>
                      </a:r>
                    </a:p>
                  </a:txBody>
                  <a:tcPr>
                    <a:lnL w="0"/>
                    <a:lnR w="0"/>
                    <a:lnT w="0"/>
                    <a:lnB w="0"/>
                  </a:tcPr>
                </a:tc>
                <a:tc>
                  <a:txBody>
                    <a:bodyPr/>
                    <a:lstStyle/>
                    <a:p>
                      <a:pPr>
                        <a:defRPr sz="1000"/>
                      </a:pPr>
                      <a:r>
                        <a:rPr/>
                        <a:t>12,4%</a:t>
                      </a:r>
                    </a:p>
                  </a:txBody>
                  <a:tcPr>
                    <a:lnL w="0"/>
                    <a:lnR w="0"/>
                    <a:lnT w="0"/>
                    <a:lnB w="0"/>
                  </a:tcPr>
                </a:tc>
                <a:tc>
                  <a:txBody>
                    <a:bodyPr/>
                    <a:lstStyle/>
                    <a:p>
                      <a:pPr>
                        <a:defRPr sz="1000"/>
                      </a:pPr>
                      <a:r>
                        <a:rPr/>
                        <a:t>5,7%</a:t>
                      </a:r>
                    </a:p>
                  </a:txBody>
                  <a:tcPr>
                    <a:lnL w="0"/>
                    <a:lnR w="0"/>
                    <a:lnT w="0"/>
                    <a:lnB w="0"/>
                  </a:tcPr>
                </a:tc>
                <a:tc>
                  <a:txBody>
                    <a:bodyPr/>
                    <a:lstStyle/>
                    <a:p>
                      <a:pPr>
                        <a:defRPr sz="1000"/>
                      </a:pPr>
                      <a:r>
                        <a:rPr/>
                        <a:t>298</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23,0%</a:t>
                      </a:r>
                    </a:p>
                  </a:txBody>
                  <a:tcPr>
                    <a:lnL w="0"/>
                    <a:lnR w="0"/>
                    <a:lnT w="0"/>
                    <a:lnB w="0"/>
                  </a:tcPr>
                </a:tc>
                <a:tc>
                  <a:txBody>
                    <a:bodyPr/>
                    <a:lstStyle/>
                    <a:p>
                      <a:pPr>
                        <a:defRPr sz="1000"/>
                      </a:pPr>
                      <a:r>
                        <a:rPr/>
                        <a:t>20,5%</a:t>
                      </a:r>
                    </a:p>
                  </a:txBody>
                  <a:tcPr>
                    <a:lnL w="0"/>
                    <a:lnR w="0"/>
                    <a:lnT w="0"/>
                    <a:lnB w="0"/>
                  </a:tcPr>
                </a:tc>
                <a:tc>
                  <a:txBody>
                    <a:bodyPr/>
                    <a:lstStyle/>
                    <a:p>
                      <a:pPr>
                        <a:defRPr sz="1000"/>
                      </a:pPr>
                      <a:r>
                        <a:rPr/>
                        <a:t>17,1%</a:t>
                      </a:r>
                    </a:p>
                  </a:txBody>
                  <a:tcPr>
                    <a:lnL w="0"/>
                    <a:lnR w="0"/>
                    <a:lnT w="0"/>
                    <a:lnB w="0"/>
                  </a:tcPr>
                </a:tc>
                <a:tc>
                  <a:txBody>
                    <a:bodyPr/>
                    <a:lstStyle/>
                    <a:p>
                      <a:pPr>
                        <a:defRPr sz="1000"/>
                      </a:pPr>
                      <a:r>
                        <a:rPr/>
                        <a:t>16,5%</a:t>
                      </a:r>
                    </a:p>
                  </a:txBody>
                  <a:tcPr>
                    <a:lnL w="0"/>
                    <a:lnR w="0"/>
                    <a:lnT w="0"/>
                    <a:lnB w="0"/>
                  </a:tcPr>
                </a:tc>
                <a:tc>
                  <a:txBody>
                    <a:bodyPr/>
                    <a:lstStyle/>
                    <a:p>
                      <a:pPr>
                        <a:defRPr sz="1000"/>
                      </a:pPr>
                      <a:r>
                        <a:rPr/>
                        <a:t>15,5%</a:t>
                      </a:r>
                    </a:p>
                  </a:txBody>
                  <a:tcPr>
                    <a:lnL w="0"/>
                    <a:lnR w="0"/>
                    <a:lnT w="0"/>
                    <a:lnB w="0"/>
                  </a:tcPr>
                </a:tc>
                <a:tc>
                  <a:txBody>
                    <a:bodyPr/>
                    <a:lstStyle/>
                    <a:p>
                      <a:pPr>
                        <a:defRPr sz="1000"/>
                      </a:pPr>
                      <a:r>
                        <a:rPr/>
                        <a:t>7,3%</a:t>
                      </a:r>
                    </a:p>
                  </a:txBody>
                  <a:tcPr>
                    <a:lnL w="0"/>
                    <a:lnR w="0"/>
                    <a:lnT w="0"/>
                    <a:lnB w="0"/>
                  </a:tcPr>
                </a:tc>
                <a:tc>
                  <a:txBody>
                    <a:bodyPr/>
                    <a:lstStyle/>
                    <a:p>
                      <a:pPr>
                        <a:defRPr sz="1000"/>
                      </a:pPr>
                      <a:r>
                        <a:rPr/>
                        <a:t>521</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29,6%</a:t>
                      </a:r>
                    </a:p>
                  </a:txBody>
                  <a:tcPr>
                    <a:lnL w="0"/>
                    <a:lnR w="0"/>
                    <a:lnT w="0"/>
                    <a:lnB w="0"/>
                  </a:tcPr>
                </a:tc>
                <a:tc>
                  <a:txBody>
                    <a:bodyPr/>
                    <a:lstStyle/>
                    <a:p>
                      <a:pPr>
                        <a:defRPr sz="1000"/>
                      </a:pPr>
                      <a:r>
                        <a:rPr/>
                        <a:t>18,5%</a:t>
                      </a:r>
                    </a:p>
                  </a:txBody>
                  <a:tcPr>
                    <a:lnL w="0"/>
                    <a:lnR w="0"/>
                    <a:lnT w="0"/>
                    <a:lnB w="0"/>
                  </a:tcPr>
                </a:tc>
                <a:tc>
                  <a:txBody>
                    <a:bodyPr/>
                    <a:lstStyle/>
                    <a:p>
                      <a:pPr>
                        <a:defRPr sz="1000"/>
                      </a:pPr>
                      <a:r>
                        <a:rPr/>
                        <a:t>25,9%</a:t>
                      </a:r>
                    </a:p>
                  </a:txBody>
                  <a:tcPr>
                    <a:lnL w="0"/>
                    <a:lnR w="0"/>
                    <a:lnT w="0"/>
                    <a:lnB w="0"/>
                  </a:tcPr>
                </a:tc>
                <a:tc>
                  <a:txBody>
                    <a:bodyPr/>
                    <a:lstStyle/>
                    <a:p>
                      <a:pPr>
                        <a:defRPr sz="1000"/>
                      </a:pPr>
                      <a:r>
                        <a:rPr/>
                        <a:t>14,8%</a:t>
                      </a:r>
                    </a:p>
                  </a:txBody>
                  <a:tcPr>
                    <a:lnL w="0"/>
                    <a:lnR w="0"/>
                    <a:lnT w="0"/>
                    <a:lnB w="0"/>
                  </a:tcPr>
                </a:tc>
                <a:tc>
                  <a:txBody>
                    <a:bodyPr/>
                    <a:lstStyle/>
                    <a:p>
                      <a:pPr>
                        <a:defRPr sz="1000"/>
                      </a:pPr>
                      <a:r>
                        <a:rPr/>
                        <a:t>11,1%</a:t>
                      </a:r>
                    </a:p>
                  </a:txBody>
                  <a:tcPr>
                    <a:lnL w="0"/>
                    <a:lnR w="0"/>
                    <a:lnT w="0"/>
                    <a:lnB w="0"/>
                  </a:tcPr>
                </a:tc>
                <a:tc>
                  <a:txBody>
                    <a:bodyPr/>
                    <a:lstStyle/>
                    <a:p>
                      <a:pPr>
                        <a:defRPr sz="1000"/>
                      </a:pPr>
                      <a:r>
                        <a:rPr/>
                        <a:t>0,0%</a:t>
                      </a:r>
                    </a:p>
                  </a:txBody>
                  <a:tcPr>
                    <a:lnL w="0"/>
                    <a:lnR w="0"/>
                    <a:lnT w="0"/>
                    <a:lnB w="0"/>
                  </a:tcPr>
                </a:tc>
                <a:tc>
                  <a:txBody>
                    <a:bodyPr/>
                    <a:lstStyle/>
                    <a:p>
                      <a:pPr>
                        <a:defRPr sz="1000"/>
                      </a:pPr>
                      <a:r>
                        <a:rPr/>
                        <a:t>27</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8. Svikt i oljebransjen</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8. Svikt i oljebransjen</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28346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Svikt i oljebransjen</a:t>
                      </a:r>
                    </a:p>
                  </a:txBody>
                  <a:tcPr>
                    <a:lnL w="0"/>
                    <a:lnR w="0"/>
                    <a:lnT w="12700">
                      <a:solidFill>
                        <a:srgbClr val="B4B4B4"/>
                      </a:solidFill>
                    </a:lnT>
                    <a:lnB w="0"/>
                  </a:tcPr>
                </a:tc>
                <a:tc>
                  <a:txBody>
                    <a:bodyPr/>
                    <a:lstStyle/>
                    <a:p>
                      <a:pPr>
                        <a:defRPr sz="1000"/>
                      </a:pPr>
                      <a:r>
                        <a:rPr/>
                        <a:t>16,5%</a:t>
                      </a:r>
                    </a:p>
                  </a:txBody>
                  <a:tcPr>
                    <a:lnL w="0"/>
                    <a:lnR w="0"/>
                    <a:lnT w="12700">
                      <a:solidFill>
                        <a:srgbClr val="B4B4B4"/>
                      </a:solidFill>
                    </a:lnT>
                    <a:lnB w="0"/>
                  </a:tcPr>
                </a:tc>
                <a:tc>
                  <a:txBody>
                    <a:bodyPr/>
                    <a:lstStyle/>
                    <a:p>
                      <a:pPr>
                        <a:defRPr sz="1000"/>
                      </a:pPr>
                      <a:r>
                        <a:rPr/>
                        <a:t>10,2%</a:t>
                      </a:r>
                    </a:p>
                  </a:txBody>
                  <a:tcPr>
                    <a:lnL w="0"/>
                    <a:lnR w="0"/>
                    <a:lnT w="12700">
                      <a:solidFill>
                        <a:srgbClr val="B4B4B4"/>
                      </a:solidFill>
                    </a:lnT>
                    <a:lnB w="0"/>
                  </a:tcPr>
                </a:tc>
                <a:tc>
                  <a:txBody>
                    <a:bodyPr/>
                    <a:lstStyle/>
                    <a:p>
                      <a:pPr>
                        <a:defRPr sz="1000"/>
                      </a:pPr>
                      <a:r>
                        <a:rPr/>
                        <a:t>14,8%</a:t>
                      </a:r>
                    </a:p>
                  </a:txBody>
                  <a:tcPr>
                    <a:lnL w="0"/>
                    <a:lnR w="0"/>
                    <a:lnT w="12700">
                      <a:solidFill>
                        <a:srgbClr val="B4B4B4"/>
                      </a:solidFill>
                    </a:lnT>
                    <a:lnB w="0"/>
                  </a:tcPr>
                </a:tc>
                <a:tc>
                  <a:txBody>
                    <a:bodyPr/>
                    <a:lstStyle/>
                    <a:p>
                      <a:pPr>
                        <a:defRPr sz="1000"/>
                      </a:pPr>
                      <a:r>
                        <a:rPr/>
                        <a:t>12,8%</a:t>
                      </a:r>
                    </a:p>
                  </a:txBody>
                  <a:tcPr>
                    <a:lnL w="0"/>
                    <a:lnR w="0"/>
                    <a:lnT w="12700">
                      <a:solidFill>
                        <a:srgbClr val="B4B4B4"/>
                      </a:solidFill>
                    </a:lnT>
                    <a:lnB w="0"/>
                  </a:tcPr>
                </a:tc>
                <a:tc>
                  <a:txBody>
                    <a:bodyPr/>
                    <a:lstStyle/>
                    <a:p>
                      <a:pPr>
                        <a:defRPr sz="1000"/>
                      </a:pPr>
                      <a:r>
                        <a:rPr/>
                        <a:t>20,8%</a:t>
                      </a:r>
                    </a:p>
                  </a:txBody>
                  <a:tcPr>
                    <a:lnL w="0"/>
                    <a:lnR w="0"/>
                    <a:lnT w="12700">
                      <a:solidFill>
                        <a:srgbClr val="B4B4B4"/>
                      </a:solidFill>
                    </a:lnT>
                    <a:lnB w="0"/>
                  </a:tcPr>
                </a:tc>
                <a:tc>
                  <a:txBody>
                    <a:bodyPr/>
                    <a:lstStyle/>
                    <a:p>
                      <a:pPr>
                        <a:defRPr sz="1000"/>
                      </a:pPr>
                      <a:r>
                        <a:rPr/>
                        <a:t>24,9%</a:t>
                      </a:r>
                    </a:p>
                  </a:txBody>
                  <a:tcPr>
                    <a:lnL w="0"/>
                    <a:lnR w="0"/>
                    <a:lnT w="12700">
                      <a:solidFill>
                        <a:srgbClr val="B4B4B4"/>
                      </a:solidFill>
                    </a:lnT>
                    <a:lnB w="0"/>
                  </a:tcPr>
                </a:tc>
                <a:tc>
                  <a:txBody>
                    <a:bodyPr/>
                    <a:lstStyle/>
                    <a:p>
                      <a:pPr>
                        <a:defRPr sz="1000"/>
                      </a:pPr>
                      <a:r>
                        <a:rPr/>
                        <a:t>928</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16,4%</a:t>
                      </a:r>
                    </a:p>
                  </a:txBody>
                  <a:tcPr>
                    <a:lnL w="0"/>
                    <a:lnR w="0"/>
                    <a:lnT w="0"/>
                    <a:lnB w="0"/>
                  </a:tcPr>
                </a:tc>
                <a:tc>
                  <a:txBody>
                    <a:bodyPr/>
                    <a:lstStyle/>
                    <a:p>
                      <a:pPr>
                        <a:defRPr sz="1000"/>
                      </a:pPr>
                      <a:r>
                        <a:rPr/>
                        <a:t>10,0%</a:t>
                      </a:r>
                    </a:p>
                  </a:txBody>
                  <a:tcPr>
                    <a:lnL w="0"/>
                    <a:lnR w="0"/>
                    <a:lnT w="0"/>
                    <a:lnB w="0"/>
                  </a:tcPr>
                </a:tc>
                <a:tc>
                  <a:txBody>
                    <a:bodyPr/>
                    <a:lstStyle/>
                    <a:p>
                      <a:pPr>
                        <a:defRPr sz="1000"/>
                      </a:pPr>
                      <a:r>
                        <a:rPr/>
                        <a:t>11,8%</a:t>
                      </a:r>
                    </a:p>
                  </a:txBody>
                  <a:tcPr>
                    <a:lnL w="0"/>
                    <a:lnR w="0"/>
                    <a:lnT w="0"/>
                    <a:lnB w="0"/>
                  </a:tcPr>
                </a:tc>
                <a:tc>
                  <a:txBody>
                    <a:bodyPr/>
                    <a:lstStyle/>
                    <a:p>
                      <a:pPr>
                        <a:defRPr sz="1000"/>
                      </a:pPr>
                      <a:r>
                        <a:rPr/>
                        <a:t>19,1%</a:t>
                      </a:r>
                    </a:p>
                  </a:txBody>
                  <a:tcPr>
                    <a:lnL w="0"/>
                    <a:lnR w="0"/>
                    <a:lnT w="0"/>
                    <a:lnB w="0"/>
                  </a:tcPr>
                </a:tc>
                <a:tc>
                  <a:txBody>
                    <a:bodyPr/>
                    <a:lstStyle/>
                    <a:p>
                      <a:pPr>
                        <a:defRPr sz="1000"/>
                      </a:pPr>
                      <a:r>
                        <a:rPr/>
                        <a:t>23,6%</a:t>
                      </a:r>
                    </a:p>
                  </a:txBody>
                  <a:tcPr>
                    <a:lnL w="0"/>
                    <a:lnR w="0"/>
                    <a:lnT w="0"/>
                    <a:lnB w="0"/>
                  </a:tcPr>
                </a:tc>
                <a:tc>
                  <a:txBody>
                    <a:bodyPr/>
                    <a:lstStyle/>
                    <a:p>
                      <a:pPr>
                        <a:defRPr sz="1000"/>
                      </a:pPr>
                      <a:r>
                        <a:rPr/>
                        <a:t>19,1%</a:t>
                      </a:r>
                    </a:p>
                  </a:txBody>
                  <a:tcPr>
                    <a:lnL w="0"/>
                    <a:lnR w="0"/>
                    <a:lnT w="0"/>
                    <a:lnB w="0"/>
                  </a:tcPr>
                </a:tc>
                <a:tc>
                  <a:txBody>
                    <a:bodyPr/>
                    <a:lstStyle/>
                    <a:p>
                      <a:pPr>
                        <a:defRPr sz="1000"/>
                      </a:pPr>
                      <a:r>
                        <a:rPr/>
                        <a:t>110</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19,9%</a:t>
                      </a:r>
                    </a:p>
                  </a:txBody>
                  <a:tcPr>
                    <a:lnL w="0"/>
                    <a:lnR w="0"/>
                    <a:lnT w="0"/>
                    <a:lnB w="0"/>
                  </a:tcPr>
                </a:tc>
                <a:tc>
                  <a:txBody>
                    <a:bodyPr/>
                    <a:lstStyle/>
                    <a:p>
                      <a:pPr>
                        <a:defRPr sz="1000"/>
                      </a:pPr>
                      <a:r>
                        <a:rPr/>
                        <a:t>11,6%</a:t>
                      </a:r>
                    </a:p>
                  </a:txBody>
                  <a:tcPr>
                    <a:lnL w="0"/>
                    <a:lnR w="0"/>
                    <a:lnT w="0"/>
                    <a:lnB w="0"/>
                  </a:tcPr>
                </a:tc>
                <a:tc>
                  <a:txBody>
                    <a:bodyPr/>
                    <a:lstStyle/>
                    <a:p>
                      <a:pPr>
                        <a:defRPr sz="1000"/>
                      </a:pPr>
                      <a:r>
                        <a:rPr/>
                        <a:t>18,3%</a:t>
                      </a:r>
                    </a:p>
                  </a:txBody>
                  <a:tcPr>
                    <a:lnL w="0"/>
                    <a:lnR w="0"/>
                    <a:lnT w="0"/>
                    <a:lnB w="0"/>
                  </a:tcPr>
                </a:tc>
                <a:tc>
                  <a:txBody>
                    <a:bodyPr/>
                    <a:lstStyle/>
                    <a:p>
                      <a:pPr>
                        <a:defRPr sz="1000"/>
                      </a:pPr>
                      <a:r>
                        <a:rPr/>
                        <a:t>15,3%</a:t>
                      </a:r>
                    </a:p>
                  </a:txBody>
                  <a:tcPr>
                    <a:lnL w="0"/>
                    <a:lnR w="0"/>
                    <a:lnT w="0"/>
                    <a:lnB w="0"/>
                  </a:tcPr>
                </a:tc>
                <a:tc>
                  <a:txBody>
                    <a:bodyPr/>
                    <a:lstStyle/>
                    <a:p>
                      <a:pPr>
                        <a:defRPr sz="1000"/>
                      </a:pPr>
                      <a:r>
                        <a:rPr/>
                        <a:t>16,3%</a:t>
                      </a:r>
                    </a:p>
                  </a:txBody>
                  <a:tcPr>
                    <a:lnL w="0"/>
                    <a:lnR w="0"/>
                    <a:lnT w="0"/>
                    <a:lnB w="0"/>
                  </a:tcPr>
                </a:tc>
                <a:tc>
                  <a:txBody>
                    <a:bodyPr/>
                    <a:lstStyle/>
                    <a:p>
                      <a:pPr>
                        <a:defRPr sz="1000"/>
                      </a:pPr>
                      <a:r>
                        <a:rPr/>
                        <a:t>18,6%</a:t>
                      </a:r>
                    </a:p>
                  </a:txBody>
                  <a:tcPr>
                    <a:lnL w="0"/>
                    <a:lnR w="0"/>
                    <a:lnT w="0"/>
                    <a:lnB w="0"/>
                  </a:tcPr>
                </a:tc>
                <a:tc>
                  <a:txBody>
                    <a:bodyPr/>
                    <a:lstStyle/>
                    <a:p>
                      <a:pPr>
                        <a:defRPr sz="1000"/>
                      </a:pPr>
                      <a:r>
                        <a:rPr/>
                        <a:t>301</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14,0%</a:t>
                      </a:r>
                    </a:p>
                  </a:txBody>
                  <a:tcPr>
                    <a:lnL w="0"/>
                    <a:lnR w="0"/>
                    <a:lnT w="0"/>
                    <a:lnB w="0"/>
                  </a:tcPr>
                </a:tc>
                <a:tc>
                  <a:txBody>
                    <a:bodyPr/>
                    <a:lstStyle/>
                    <a:p>
                      <a:pPr>
                        <a:defRPr sz="1000"/>
                      </a:pPr>
                      <a:r>
                        <a:rPr/>
                        <a:t>9,7%</a:t>
                      </a:r>
                    </a:p>
                  </a:txBody>
                  <a:tcPr>
                    <a:lnL w="0"/>
                    <a:lnR w="0"/>
                    <a:lnT w="0"/>
                    <a:lnB w="0"/>
                  </a:tcPr>
                </a:tc>
                <a:tc>
                  <a:txBody>
                    <a:bodyPr/>
                    <a:lstStyle/>
                    <a:p>
                      <a:pPr>
                        <a:defRPr sz="1000"/>
                      </a:pPr>
                      <a:r>
                        <a:rPr/>
                        <a:t>12,9%</a:t>
                      </a:r>
                    </a:p>
                  </a:txBody>
                  <a:tcPr>
                    <a:lnL w="0"/>
                    <a:lnR w="0"/>
                    <a:lnT w="0"/>
                    <a:lnB w="0"/>
                  </a:tcPr>
                </a:tc>
                <a:tc>
                  <a:txBody>
                    <a:bodyPr/>
                    <a:lstStyle/>
                    <a:p>
                      <a:pPr>
                        <a:defRPr sz="1000"/>
                      </a:pPr>
                      <a:r>
                        <a:rPr/>
                        <a:t>11,8%</a:t>
                      </a:r>
                    </a:p>
                  </a:txBody>
                  <a:tcPr>
                    <a:lnL w="0"/>
                    <a:lnR w="0"/>
                    <a:lnT w="0"/>
                    <a:lnB w="0"/>
                  </a:tcPr>
                </a:tc>
                <a:tc>
                  <a:txBody>
                    <a:bodyPr/>
                    <a:lstStyle/>
                    <a:p>
                      <a:pPr>
                        <a:defRPr sz="1000"/>
                      </a:pPr>
                      <a:r>
                        <a:rPr/>
                        <a:t>22,8%</a:t>
                      </a:r>
                    </a:p>
                  </a:txBody>
                  <a:tcPr>
                    <a:lnL w="0"/>
                    <a:lnR w="0"/>
                    <a:lnT w="0"/>
                    <a:lnB w="0"/>
                  </a:tcPr>
                </a:tc>
                <a:tc>
                  <a:txBody>
                    <a:bodyPr/>
                    <a:lstStyle/>
                    <a:p>
                      <a:pPr>
                        <a:defRPr sz="1000"/>
                      </a:pPr>
                      <a:r>
                        <a:rPr/>
                        <a:t>28,8%</a:t>
                      </a:r>
                    </a:p>
                  </a:txBody>
                  <a:tcPr>
                    <a:lnL w="0"/>
                    <a:lnR w="0"/>
                    <a:lnT w="0"/>
                    <a:lnB w="0"/>
                  </a:tcPr>
                </a:tc>
                <a:tc>
                  <a:txBody>
                    <a:bodyPr/>
                    <a:lstStyle/>
                    <a:p>
                      <a:pPr>
                        <a:defRPr sz="1000"/>
                      </a:pPr>
                      <a:r>
                        <a:rPr/>
                        <a:t>527</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21,4%</a:t>
                      </a:r>
                    </a:p>
                  </a:txBody>
                  <a:tcPr>
                    <a:lnL w="0"/>
                    <a:lnR w="0"/>
                    <a:lnT w="0"/>
                    <a:lnB w="0"/>
                  </a:tcPr>
                </a:tc>
                <a:tc>
                  <a:txBody>
                    <a:bodyPr/>
                    <a:lstStyle/>
                    <a:p>
                      <a:pPr>
                        <a:defRPr sz="1000"/>
                      </a:pPr>
                      <a:r>
                        <a:rPr/>
                        <a:t>0,0%</a:t>
                      </a:r>
                    </a:p>
                  </a:txBody>
                  <a:tcPr>
                    <a:lnL w="0"/>
                    <a:lnR w="0"/>
                    <a:lnT w="0"/>
                    <a:lnB w="0"/>
                  </a:tcPr>
                </a:tc>
                <a:tc>
                  <a:txBody>
                    <a:bodyPr/>
                    <a:lstStyle/>
                    <a:p>
                      <a:pPr>
                        <a:defRPr sz="1000"/>
                      </a:pPr>
                      <a:r>
                        <a:rPr/>
                        <a:t>7,1%</a:t>
                      </a:r>
                    </a:p>
                  </a:txBody>
                  <a:tcPr>
                    <a:lnL w="0"/>
                    <a:lnR w="0"/>
                    <a:lnT w="0"/>
                    <a:lnB w="0"/>
                  </a:tcPr>
                </a:tc>
                <a:tc>
                  <a:txBody>
                    <a:bodyPr/>
                    <a:lstStyle/>
                    <a:p>
                      <a:pPr>
                        <a:defRPr sz="1000"/>
                      </a:pPr>
                      <a:r>
                        <a:rPr/>
                        <a:t>17,9%</a:t>
                      </a:r>
                    </a:p>
                  </a:txBody>
                  <a:tcPr>
                    <a:lnL w="0"/>
                    <a:lnR w="0"/>
                    <a:lnT w="0"/>
                    <a:lnB w="0"/>
                  </a:tcPr>
                </a:tc>
                <a:tc>
                  <a:txBody>
                    <a:bodyPr/>
                    <a:lstStyle/>
                    <a:p>
                      <a:pPr>
                        <a:defRPr sz="1000"/>
                      </a:pPr>
                      <a:r>
                        <a:rPr/>
                        <a:t>17,9%</a:t>
                      </a:r>
                    </a:p>
                  </a:txBody>
                  <a:tcPr>
                    <a:lnL w="0"/>
                    <a:lnR w="0"/>
                    <a:lnT w="0"/>
                    <a:lnB w="0"/>
                  </a:tcPr>
                </a:tc>
                <a:tc>
                  <a:txBody>
                    <a:bodyPr/>
                    <a:lstStyle/>
                    <a:p>
                      <a:pPr>
                        <a:defRPr sz="1000"/>
                      </a:pPr>
                      <a:r>
                        <a:rPr/>
                        <a:t>35,7%</a:t>
                      </a:r>
                    </a:p>
                  </a:txBody>
                  <a:tcPr>
                    <a:lnL w="0"/>
                    <a:lnR w="0"/>
                    <a:lnT w="0"/>
                    <a:lnB w="0"/>
                  </a:tcPr>
                </a:tc>
                <a:tc>
                  <a:txBody>
                    <a:bodyPr/>
                    <a:lstStyle/>
                    <a:p>
                      <a:pPr>
                        <a:defRPr sz="1000"/>
                      </a:pPr>
                      <a:r>
                        <a:rPr/>
                        <a:t>28</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9. Tilgang på kapital</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9. Tilgang på kapital</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28346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Tilgang på kapital</a:t>
                      </a:r>
                    </a:p>
                  </a:txBody>
                  <a:tcPr>
                    <a:lnL w="0"/>
                    <a:lnR w="0"/>
                    <a:lnT w="12700">
                      <a:solidFill>
                        <a:srgbClr val="B4B4B4"/>
                      </a:solidFill>
                    </a:lnT>
                    <a:lnB w="0"/>
                  </a:tcPr>
                </a:tc>
                <a:tc>
                  <a:txBody>
                    <a:bodyPr/>
                    <a:lstStyle/>
                    <a:p>
                      <a:pPr>
                        <a:defRPr sz="1000"/>
                      </a:pPr>
                      <a:r>
                        <a:rPr/>
                        <a:t>35,7%</a:t>
                      </a:r>
                    </a:p>
                  </a:txBody>
                  <a:tcPr>
                    <a:lnL w="0"/>
                    <a:lnR w="0"/>
                    <a:lnT w="12700">
                      <a:solidFill>
                        <a:srgbClr val="B4B4B4"/>
                      </a:solidFill>
                    </a:lnT>
                    <a:lnB w="0"/>
                  </a:tcPr>
                </a:tc>
                <a:tc>
                  <a:txBody>
                    <a:bodyPr/>
                    <a:lstStyle/>
                    <a:p>
                      <a:pPr>
                        <a:defRPr sz="1000"/>
                      </a:pPr>
                      <a:r>
                        <a:rPr/>
                        <a:t>23,0%</a:t>
                      </a:r>
                    </a:p>
                  </a:txBody>
                  <a:tcPr>
                    <a:lnL w="0"/>
                    <a:lnR w="0"/>
                    <a:lnT w="12700">
                      <a:solidFill>
                        <a:srgbClr val="B4B4B4"/>
                      </a:solidFill>
                    </a:lnT>
                    <a:lnB w="0"/>
                  </a:tcPr>
                </a:tc>
                <a:tc>
                  <a:txBody>
                    <a:bodyPr/>
                    <a:lstStyle/>
                    <a:p>
                      <a:pPr>
                        <a:defRPr sz="1000"/>
                      </a:pPr>
                      <a:r>
                        <a:rPr/>
                        <a:t>16,6%</a:t>
                      </a:r>
                    </a:p>
                  </a:txBody>
                  <a:tcPr>
                    <a:lnL w="0"/>
                    <a:lnR w="0"/>
                    <a:lnT w="12700">
                      <a:solidFill>
                        <a:srgbClr val="B4B4B4"/>
                      </a:solidFill>
                    </a:lnT>
                    <a:lnB w="0"/>
                  </a:tcPr>
                </a:tc>
                <a:tc>
                  <a:txBody>
                    <a:bodyPr/>
                    <a:lstStyle/>
                    <a:p>
                      <a:pPr>
                        <a:defRPr sz="1000"/>
                      </a:pPr>
                      <a:r>
                        <a:rPr/>
                        <a:t>12,3%</a:t>
                      </a:r>
                    </a:p>
                  </a:txBody>
                  <a:tcPr>
                    <a:lnL w="0"/>
                    <a:lnR w="0"/>
                    <a:lnT w="12700">
                      <a:solidFill>
                        <a:srgbClr val="B4B4B4"/>
                      </a:solidFill>
                    </a:lnT>
                    <a:lnB w="0"/>
                  </a:tcPr>
                </a:tc>
                <a:tc>
                  <a:txBody>
                    <a:bodyPr/>
                    <a:lstStyle/>
                    <a:p>
                      <a:pPr>
                        <a:defRPr sz="1000"/>
                      </a:pPr>
                      <a:r>
                        <a:rPr/>
                        <a:t>7,5%</a:t>
                      </a:r>
                    </a:p>
                  </a:txBody>
                  <a:tcPr>
                    <a:lnL w="0"/>
                    <a:lnR w="0"/>
                    <a:lnT w="12700">
                      <a:solidFill>
                        <a:srgbClr val="B4B4B4"/>
                      </a:solidFill>
                    </a:lnT>
                    <a:lnB w="0"/>
                  </a:tcPr>
                </a:tc>
                <a:tc>
                  <a:txBody>
                    <a:bodyPr/>
                    <a:lstStyle/>
                    <a:p>
                      <a:pPr>
                        <a:defRPr sz="1000"/>
                      </a:pPr>
                      <a:r>
                        <a:rPr/>
                        <a:t>4,9%</a:t>
                      </a:r>
                    </a:p>
                  </a:txBody>
                  <a:tcPr>
                    <a:lnL w="0"/>
                    <a:lnR w="0"/>
                    <a:lnT w="12700">
                      <a:solidFill>
                        <a:srgbClr val="B4B4B4"/>
                      </a:solidFill>
                    </a:lnT>
                    <a:lnB w="0"/>
                  </a:tcPr>
                </a:tc>
                <a:tc>
                  <a:txBody>
                    <a:bodyPr/>
                    <a:lstStyle/>
                    <a:p>
                      <a:pPr>
                        <a:defRPr sz="1000"/>
                      </a:pPr>
                      <a:r>
                        <a:rPr/>
                        <a:t>925</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33,0%</a:t>
                      </a:r>
                    </a:p>
                  </a:txBody>
                  <a:tcPr>
                    <a:lnL w="0"/>
                    <a:lnR w="0"/>
                    <a:lnT w="0"/>
                    <a:lnB w="0"/>
                  </a:tcPr>
                </a:tc>
                <a:tc>
                  <a:txBody>
                    <a:bodyPr/>
                    <a:lstStyle/>
                    <a:p>
                      <a:pPr>
                        <a:defRPr sz="1000"/>
                      </a:pPr>
                      <a:r>
                        <a:rPr/>
                        <a:t>25,7%</a:t>
                      </a:r>
                    </a:p>
                  </a:txBody>
                  <a:tcPr>
                    <a:lnL w="0"/>
                    <a:lnR w="0"/>
                    <a:lnT w="0"/>
                    <a:lnB w="0"/>
                  </a:tcPr>
                </a:tc>
                <a:tc>
                  <a:txBody>
                    <a:bodyPr/>
                    <a:lstStyle/>
                    <a:p>
                      <a:pPr>
                        <a:defRPr sz="1000"/>
                      </a:pPr>
                      <a:r>
                        <a:rPr/>
                        <a:t>18,3%</a:t>
                      </a:r>
                    </a:p>
                  </a:txBody>
                  <a:tcPr>
                    <a:lnL w="0"/>
                    <a:lnR w="0"/>
                    <a:lnT w="0"/>
                    <a:lnB w="0"/>
                  </a:tcPr>
                </a:tc>
                <a:tc>
                  <a:txBody>
                    <a:bodyPr/>
                    <a:lstStyle/>
                    <a:p>
                      <a:pPr>
                        <a:defRPr sz="1000"/>
                      </a:pPr>
                      <a:r>
                        <a:rPr/>
                        <a:t>11,0%</a:t>
                      </a:r>
                    </a:p>
                  </a:txBody>
                  <a:tcPr>
                    <a:lnL w="0"/>
                    <a:lnR w="0"/>
                    <a:lnT w="0"/>
                    <a:lnB w="0"/>
                  </a:tcPr>
                </a:tc>
                <a:tc>
                  <a:txBody>
                    <a:bodyPr/>
                    <a:lstStyle/>
                    <a:p>
                      <a:pPr>
                        <a:defRPr sz="1000"/>
                      </a:pPr>
                      <a:r>
                        <a:rPr/>
                        <a:t>8,3%</a:t>
                      </a:r>
                    </a:p>
                  </a:txBody>
                  <a:tcPr>
                    <a:lnL w="0"/>
                    <a:lnR w="0"/>
                    <a:lnT w="0"/>
                    <a:lnB w="0"/>
                  </a:tcPr>
                </a:tc>
                <a:tc>
                  <a:txBody>
                    <a:bodyPr/>
                    <a:lstStyle/>
                    <a:p>
                      <a:pPr>
                        <a:defRPr sz="1000"/>
                      </a:pPr>
                      <a:r>
                        <a:rPr/>
                        <a:t>3,7%</a:t>
                      </a:r>
                    </a:p>
                  </a:txBody>
                  <a:tcPr>
                    <a:lnL w="0"/>
                    <a:lnR w="0"/>
                    <a:lnT w="0"/>
                    <a:lnB w="0"/>
                  </a:tcPr>
                </a:tc>
                <a:tc>
                  <a:txBody>
                    <a:bodyPr/>
                    <a:lstStyle/>
                    <a:p>
                      <a:pPr>
                        <a:defRPr sz="1000"/>
                      </a:pPr>
                      <a:r>
                        <a:rPr/>
                        <a:t>109</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35,5%</a:t>
                      </a:r>
                    </a:p>
                  </a:txBody>
                  <a:tcPr>
                    <a:lnL w="0"/>
                    <a:lnR w="0"/>
                    <a:lnT w="0"/>
                    <a:lnB w="0"/>
                  </a:tcPr>
                </a:tc>
                <a:tc>
                  <a:txBody>
                    <a:bodyPr/>
                    <a:lstStyle/>
                    <a:p>
                      <a:pPr>
                        <a:defRPr sz="1000"/>
                      </a:pPr>
                      <a:r>
                        <a:rPr/>
                        <a:t>26,4%</a:t>
                      </a:r>
                    </a:p>
                  </a:txBody>
                  <a:tcPr>
                    <a:lnL w="0"/>
                    <a:lnR w="0"/>
                    <a:lnT w="0"/>
                    <a:lnB w="0"/>
                  </a:tcPr>
                </a:tc>
                <a:tc>
                  <a:txBody>
                    <a:bodyPr/>
                    <a:lstStyle/>
                    <a:p>
                      <a:pPr>
                        <a:defRPr sz="1000"/>
                      </a:pPr>
                      <a:r>
                        <a:rPr/>
                        <a:t>14,4%</a:t>
                      </a:r>
                    </a:p>
                  </a:txBody>
                  <a:tcPr>
                    <a:lnL w="0"/>
                    <a:lnR w="0"/>
                    <a:lnT w="0"/>
                    <a:lnB w="0"/>
                  </a:tcPr>
                </a:tc>
                <a:tc>
                  <a:txBody>
                    <a:bodyPr/>
                    <a:lstStyle/>
                    <a:p>
                      <a:pPr>
                        <a:defRPr sz="1000"/>
                      </a:pPr>
                      <a:r>
                        <a:rPr/>
                        <a:t>12,4%</a:t>
                      </a:r>
                    </a:p>
                  </a:txBody>
                  <a:tcPr>
                    <a:lnL w="0"/>
                    <a:lnR w="0"/>
                    <a:lnT w="0"/>
                    <a:lnB w="0"/>
                  </a:tcPr>
                </a:tc>
                <a:tc>
                  <a:txBody>
                    <a:bodyPr/>
                    <a:lstStyle/>
                    <a:p>
                      <a:pPr>
                        <a:defRPr sz="1000"/>
                      </a:pPr>
                      <a:r>
                        <a:rPr/>
                        <a:t>6,7%</a:t>
                      </a:r>
                    </a:p>
                  </a:txBody>
                  <a:tcPr>
                    <a:lnL w="0"/>
                    <a:lnR w="0"/>
                    <a:lnT w="0"/>
                    <a:lnB w="0"/>
                  </a:tcPr>
                </a:tc>
                <a:tc>
                  <a:txBody>
                    <a:bodyPr/>
                    <a:lstStyle/>
                    <a:p>
                      <a:pPr>
                        <a:defRPr sz="1000"/>
                      </a:pPr>
                      <a:r>
                        <a:rPr/>
                        <a:t>4,7%</a:t>
                      </a:r>
                    </a:p>
                  </a:txBody>
                  <a:tcPr>
                    <a:lnL w="0"/>
                    <a:lnR w="0"/>
                    <a:lnT w="0"/>
                    <a:lnB w="0"/>
                  </a:tcPr>
                </a:tc>
                <a:tc>
                  <a:txBody>
                    <a:bodyPr/>
                    <a:lstStyle/>
                    <a:p>
                      <a:pPr>
                        <a:defRPr sz="1000"/>
                      </a:pPr>
                      <a:r>
                        <a:rPr/>
                        <a:t>299</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36,5%</a:t>
                      </a:r>
                    </a:p>
                  </a:txBody>
                  <a:tcPr>
                    <a:lnL w="0"/>
                    <a:lnR w="0"/>
                    <a:lnT w="0"/>
                    <a:lnB w="0"/>
                  </a:tcPr>
                </a:tc>
                <a:tc>
                  <a:txBody>
                    <a:bodyPr/>
                    <a:lstStyle/>
                    <a:p>
                      <a:pPr>
                        <a:defRPr sz="1000"/>
                      </a:pPr>
                      <a:r>
                        <a:rPr/>
                        <a:t>20,2%</a:t>
                      </a:r>
                    </a:p>
                  </a:txBody>
                  <a:tcPr>
                    <a:lnL w="0"/>
                    <a:lnR w="0"/>
                    <a:lnT w="0"/>
                    <a:lnB w="0"/>
                  </a:tcPr>
                </a:tc>
                <a:tc>
                  <a:txBody>
                    <a:bodyPr/>
                    <a:lstStyle/>
                    <a:p>
                      <a:pPr>
                        <a:defRPr sz="1000"/>
                      </a:pPr>
                      <a:r>
                        <a:rPr/>
                        <a:t>17,3%</a:t>
                      </a:r>
                    </a:p>
                  </a:txBody>
                  <a:tcPr>
                    <a:lnL w="0"/>
                    <a:lnR w="0"/>
                    <a:lnT w="0"/>
                    <a:lnB w="0"/>
                  </a:tcPr>
                </a:tc>
                <a:tc>
                  <a:txBody>
                    <a:bodyPr/>
                    <a:lstStyle/>
                    <a:p>
                      <a:pPr>
                        <a:defRPr sz="1000"/>
                      </a:pPr>
                      <a:r>
                        <a:rPr/>
                        <a:t>13,1%</a:t>
                      </a:r>
                    </a:p>
                  </a:txBody>
                  <a:tcPr>
                    <a:lnL w="0"/>
                    <a:lnR w="0"/>
                    <a:lnT w="0"/>
                    <a:lnB w="0"/>
                  </a:tcPr>
                </a:tc>
                <a:tc>
                  <a:txBody>
                    <a:bodyPr/>
                    <a:lstStyle/>
                    <a:p>
                      <a:pPr>
                        <a:defRPr sz="1000"/>
                      </a:pPr>
                      <a:r>
                        <a:rPr/>
                        <a:t>7,6%</a:t>
                      </a:r>
                    </a:p>
                  </a:txBody>
                  <a:tcPr>
                    <a:lnL w="0"/>
                    <a:lnR w="0"/>
                    <a:lnT w="0"/>
                    <a:lnB w="0"/>
                  </a:tcPr>
                </a:tc>
                <a:tc>
                  <a:txBody>
                    <a:bodyPr/>
                    <a:lstStyle/>
                    <a:p>
                      <a:pPr>
                        <a:defRPr sz="1000"/>
                      </a:pPr>
                      <a:r>
                        <a:rPr/>
                        <a:t>5,3%</a:t>
                      </a:r>
                    </a:p>
                  </a:txBody>
                  <a:tcPr>
                    <a:lnL w="0"/>
                    <a:lnR w="0"/>
                    <a:lnT w="0"/>
                    <a:lnB w="0"/>
                  </a:tcPr>
                </a:tc>
                <a:tc>
                  <a:txBody>
                    <a:bodyPr/>
                    <a:lstStyle/>
                    <a:p>
                      <a:pPr>
                        <a:defRPr sz="1000"/>
                      </a:pPr>
                      <a:r>
                        <a:rPr/>
                        <a:t>526</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43,3%</a:t>
                      </a:r>
                    </a:p>
                  </a:txBody>
                  <a:tcPr>
                    <a:lnL w="0"/>
                    <a:lnR w="0"/>
                    <a:lnT w="0"/>
                    <a:lnB w="0"/>
                  </a:tcPr>
                </a:tc>
                <a:tc>
                  <a:txBody>
                    <a:bodyPr/>
                    <a:lstStyle/>
                    <a:p>
                      <a:pPr>
                        <a:defRPr sz="1000"/>
                      </a:pPr>
                      <a:r>
                        <a:rPr/>
                        <a:t>33,3%</a:t>
                      </a:r>
                    </a:p>
                  </a:txBody>
                  <a:tcPr>
                    <a:lnL w="0"/>
                    <a:lnR w="0"/>
                    <a:lnT w="0"/>
                    <a:lnB w="0"/>
                  </a:tcPr>
                </a:tc>
                <a:tc>
                  <a:txBody>
                    <a:bodyPr/>
                    <a:lstStyle/>
                    <a:p>
                      <a:pPr>
                        <a:defRPr sz="1000"/>
                      </a:pPr>
                      <a:r>
                        <a:rPr/>
                        <a:t>10,0%</a:t>
                      </a:r>
                    </a:p>
                  </a:txBody>
                  <a:tcPr>
                    <a:lnL w="0"/>
                    <a:lnR w="0"/>
                    <a:lnT w="0"/>
                    <a:lnB w="0"/>
                  </a:tcPr>
                </a:tc>
                <a:tc>
                  <a:txBody>
                    <a:bodyPr/>
                    <a:lstStyle/>
                    <a:p>
                      <a:pPr>
                        <a:defRPr sz="1000"/>
                      </a:pPr>
                      <a:r>
                        <a:rPr/>
                        <a:t>6,7%</a:t>
                      </a:r>
                    </a:p>
                  </a:txBody>
                  <a:tcPr>
                    <a:lnL w="0"/>
                    <a:lnR w="0"/>
                    <a:lnT w="0"/>
                    <a:lnB w="0"/>
                  </a:tcPr>
                </a:tc>
                <a:tc>
                  <a:txBody>
                    <a:bodyPr/>
                    <a:lstStyle/>
                    <a:p>
                      <a:pPr>
                        <a:defRPr sz="1000"/>
                      </a:pPr>
                      <a:r>
                        <a:rPr/>
                        <a:t>3,3%</a:t>
                      </a:r>
                    </a:p>
                  </a:txBody>
                  <a:tcPr>
                    <a:lnL w="0"/>
                    <a:lnR w="0"/>
                    <a:lnT w="0"/>
                    <a:lnB w="0"/>
                  </a:tcPr>
                </a:tc>
                <a:tc>
                  <a:txBody>
                    <a:bodyPr/>
                    <a:lstStyle/>
                    <a:p>
                      <a:pPr>
                        <a:defRPr sz="1000"/>
                      </a:pPr>
                      <a:r>
                        <a:rPr/>
                        <a:t>3,3%</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10. Beholde konkurransekraft</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10. Beholde konkurransekraft</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29870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Beholde konkurransekraft</a:t>
                      </a:r>
                    </a:p>
                  </a:txBody>
                  <a:tcPr>
                    <a:lnL w="0"/>
                    <a:lnR w="0"/>
                    <a:lnT w="12700">
                      <a:solidFill>
                        <a:srgbClr val="B4B4B4"/>
                      </a:solidFill>
                    </a:lnT>
                    <a:lnB w="0"/>
                  </a:tcPr>
                </a:tc>
                <a:tc>
                  <a:txBody>
                    <a:bodyPr/>
                    <a:lstStyle/>
                    <a:p>
                      <a:pPr>
                        <a:defRPr sz="1000"/>
                      </a:pPr>
                      <a:r>
                        <a:rPr/>
                        <a:t>18,7%</a:t>
                      </a:r>
                    </a:p>
                  </a:txBody>
                  <a:tcPr>
                    <a:lnL w="0"/>
                    <a:lnR w="0"/>
                    <a:lnT w="12700">
                      <a:solidFill>
                        <a:srgbClr val="B4B4B4"/>
                      </a:solidFill>
                    </a:lnT>
                    <a:lnB w="0"/>
                  </a:tcPr>
                </a:tc>
                <a:tc>
                  <a:txBody>
                    <a:bodyPr/>
                    <a:lstStyle/>
                    <a:p>
                      <a:pPr>
                        <a:defRPr sz="1000"/>
                      </a:pPr>
                      <a:r>
                        <a:rPr/>
                        <a:t>20,0%</a:t>
                      </a:r>
                    </a:p>
                  </a:txBody>
                  <a:tcPr>
                    <a:lnL w="0"/>
                    <a:lnR w="0"/>
                    <a:lnT w="12700">
                      <a:solidFill>
                        <a:srgbClr val="B4B4B4"/>
                      </a:solidFill>
                    </a:lnT>
                    <a:lnB w="0"/>
                  </a:tcPr>
                </a:tc>
                <a:tc>
                  <a:txBody>
                    <a:bodyPr/>
                    <a:lstStyle/>
                    <a:p>
                      <a:pPr>
                        <a:defRPr sz="1000"/>
                      </a:pPr>
                      <a:r>
                        <a:rPr/>
                        <a:t>22,0%</a:t>
                      </a:r>
                    </a:p>
                  </a:txBody>
                  <a:tcPr>
                    <a:lnL w="0"/>
                    <a:lnR w="0"/>
                    <a:lnT w="12700">
                      <a:solidFill>
                        <a:srgbClr val="B4B4B4"/>
                      </a:solidFill>
                    </a:lnT>
                    <a:lnB w="0"/>
                  </a:tcPr>
                </a:tc>
                <a:tc>
                  <a:txBody>
                    <a:bodyPr/>
                    <a:lstStyle/>
                    <a:p>
                      <a:pPr>
                        <a:defRPr sz="1000"/>
                      </a:pPr>
                      <a:r>
                        <a:rPr/>
                        <a:t>20,7%</a:t>
                      </a:r>
                    </a:p>
                  </a:txBody>
                  <a:tcPr>
                    <a:lnL w="0"/>
                    <a:lnR w="0"/>
                    <a:lnT w="12700">
                      <a:solidFill>
                        <a:srgbClr val="B4B4B4"/>
                      </a:solidFill>
                    </a:lnT>
                    <a:lnB w="0"/>
                  </a:tcPr>
                </a:tc>
                <a:tc>
                  <a:txBody>
                    <a:bodyPr/>
                    <a:lstStyle/>
                    <a:p>
                      <a:pPr>
                        <a:defRPr sz="1000"/>
                      </a:pPr>
                      <a:r>
                        <a:rPr/>
                        <a:t>13,1%</a:t>
                      </a:r>
                    </a:p>
                  </a:txBody>
                  <a:tcPr>
                    <a:lnL w="0"/>
                    <a:lnR w="0"/>
                    <a:lnT w="12700">
                      <a:solidFill>
                        <a:srgbClr val="B4B4B4"/>
                      </a:solidFill>
                    </a:lnT>
                    <a:lnB w="0"/>
                  </a:tcPr>
                </a:tc>
                <a:tc>
                  <a:txBody>
                    <a:bodyPr/>
                    <a:lstStyle/>
                    <a:p>
                      <a:pPr>
                        <a:defRPr sz="1000"/>
                      </a:pPr>
                      <a:r>
                        <a:rPr/>
                        <a:t>5,4%</a:t>
                      </a:r>
                    </a:p>
                  </a:txBody>
                  <a:tcPr>
                    <a:lnL w="0"/>
                    <a:lnR w="0"/>
                    <a:lnT w="12700">
                      <a:solidFill>
                        <a:srgbClr val="B4B4B4"/>
                      </a:solidFill>
                    </a:lnT>
                    <a:lnB w="0"/>
                  </a:tcPr>
                </a:tc>
                <a:tc>
                  <a:txBody>
                    <a:bodyPr/>
                    <a:lstStyle/>
                    <a:p>
                      <a:pPr>
                        <a:defRPr sz="1000"/>
                      </a:pPr>
                      <a:r>
                        <a:rPr/>
                        <a:t>923</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20,0%</a:t>
                      </a:r>
                    </a:p>
                  </a:txBody>
                  <a:tcPr>
                    <a:lnL w="0"/>
                    <a:lnR w="0"/>
                    <a:lnT w="0"/>
                    <a:lnB w="0"/>
                  </a:tcPr>
                </a:tc>
                <a:tc>
                  <a:txBody>
                    <a:bodyPr/>
                    <a:lstStyle/>
                    <a:p>
                      <a:pPr>
                        <a:defRPr sz="1000"/>
                      </a:pPr>
                      <a:r>
                        <a:rPr/>
                        <a:t>23,6%</a:t>
                      </a:r>
                    </a:p>
                  </a:txBody>
                  <a:tcPr>
                    <a:lnL w="0"/>
                    <a:lnR w="0"/>
                    <a:lnT w="0"/>
                    <a:lnB w="0"/>
                  </a:tcPr>
                </a:tc>
                <a:tc>
                  <a:txBody>
                    <a:bodyPr/>
                    <a:lstStyle/>
                    <a:p>
                      <a:pPr>
                        <a:defRPr sz="1000"/>
                      </a:pPr>
                      <a:r>
                        <a:rPr/>
                        <a:t>21,8%</a:t>
                      </a:r>
                    </a:p>
                  </a:txBody>
                  <a:tcPr>
                    <a:lnL w="0"/>
                    <a:lnR w="0"/>
                    <a:lnT w="0"/>
                    <a:lnB w="0"/>
                  </a:tcPr>
                </a:tc>
                <a:tc>
                  <a:txBody>
                    <a:bodyPr/>
                    <a:lstStyle/>
                    <a:p>
                      <a:pPr>
                        <a:defRPr sz="1000"/>
                      </a:pPr>
                      <a:r>
                        <a:rPr/>
                        <a:t>18,2%</a:t>
                      </a:r>
                    </a:p>
                  </a:txBody>
                  <a:tcPr>
                    <a:lnL w="0"/>
                    <a:lnR w="0"/>
                    <a:lnT w="0"/>
                    <a:lnB w="0"/>
                  </a:tcPr>
                </a:tc>
                <a:tc>
                  <a:txBody>
                    <a:bodyPr/>
                    <a:lstStyle/>
                    <a:p>
                      <a:pPr>
                        <a:defRPr sz="1000"/>
                      </a:pPr>
                      <a:r>
                        <a:rPr/>
                        <a:t>11,8%</a:t>
                      </a:r>
                    </a:p>
                  </a:txBody>
                  <a:tcPr>
                    <a:lnL w="0"/>
                    <a:lnR w="0"/>
                    <a:lnT w="0"/>
                    <a:lnB w="0"/>
                  </a:tcPr>
                </a:tc>
                <a:tc>
                  <a:txBody>
                    <a:bodyPr/>
                    <a:lstStyle/>
                    <a:p>
                      <a:pPr>
                        <a:defRPr sz="1000"/>
                      </a:pPr>
                      <a:r>
                        <a:rPr/>
                        <a:t>4,5%</a:t>
                      </a:r>
                    </a:p>
                  </a:txBody>
                  <a:tcPr>
                    <a:lnL w="0"/>
                    <a:lnR w="0"/>
                    <a:lnT w="0"/>
                    <a:lnB w="0"/>
                  </a:tcPr>
                </a:tc>
                <a:tc>
                  <a:txBody>
                    <a:bodyPr/>
                    <a:lstStyle/>
                    <a:p>
                      <a:pPr>
                        <a:defRPr sz="1000"/>
                      </a:pPr>
                      <a:r>
                        <a:rPr/>
                        <a:t>110</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14,4%</a:t>
                      </a:r>
                    </a:p>
                  </a:txBody>
                  <a:tcPr>
                    <a:lnL w="0"/>
                    <a:lnR w="0"/>
                    <a:lnT w="0"/>
                    <a:lnB w="0"/>
                  </a:tcPr>
                </a:tc>
                <a:tc>
                  <a:txBody>
                    <a:bodyPr/>
                    <a:lstStyle/>
                    <a:p>
                      <a:pPr>
                        <a:defRPr sz="1000"/>
                      </a:pPr>
                      <a:r>
                        <a:rPr/>
                        <a:t>21,1%</a:t>
                      </a:r>
                    </a:p>
                  </a:txBody>
                  <a:tcPr>
                    <a:lnL w="0"/>
                    <a:lnR w="0"/>
                    <a:lnT w="0"/>
                    <a:lnB w="0"/>
                  </a:tcPr>
                </a:tc>
                <a:tc>
                  <a:txBody>
                    <a:bodyPr/>
                    <a:lstStyle/>
                    <a:p>
                      <a:pPr>
                        <a:defRPr sz="1000"/>
                      </a:pPr>
                      <a:r>
                        <a:rPr/>
                        <a:t>21,4%</a:t>
                      </a:r>
                    </a:p>
                  </a:txBody>
                  <a:tcPr>
                    <a:lnL w="0"/>
                    <a:lnR w="0"/>
                    <a:lnT w="0"/>
                    <a:lnB w="0"/>
                  </a:tcPr>
                </a:tc>
                <a:tc>
                  <a:txBody>
                    <a:bodyPr/>
                    <a:lstStyle/>
                    <a:p>
                      <a:pPr>
                        <a:defRPr sz="1000"/>
                      </a:pPr>
                      <a:r>
                        <a:rPr/>
                        <a:t>22,7%</a:t>
                      </a:r>
                    </a:p>
                  </a:txBody>
                  <a:tcPr>
                    <a:lnL w="0"/>
                    <a:lnR w="0"/>
                    <a:lnT w="0"/>
                    <a:lnB w="0"/>
                  </a:tcPr>
                </a:tc>
                <a:tc>
                  <a:txBody>
                    <a:bodyPr/>
                    <a:lstStyle/>
                    <a:p>
                      <a:pPr>
                        <a:defRPr sz="1000"/>
                      </a:pPr>
                      <a:r>
                        <a:rPr/>
                        <a:t>15,4%</a:t>
                      </a:r>
                    </a:p>
                  </a:txBody>
                  <a:tcPr>
                    <a:lnL w="0"/>
                    <a:lnR w="0"/>
                    <a:lnT w="0"/>
                    <a:lnB w="0"/>
                  </a:tcPr>
                </a:tc>
                <a:tc>
                  <a:txBody>
                    <a:bodyPr/>
                    <a:lstStyle/>
                    <a:p>
                      <a:pPr>
                        <a:defRPr sz="1000"/>
                      </a:pPr>
                      <a:r>
                        <a:rPr/>
                        <a:t>5,0%</a:t>
                      </a:r>
                    </a:p>
                  </a:txBody>
                  <a:tcPr>
                    <a:lnL w="0"/>
                    <a:lnR w="0"/>
                    <a:lnT w="0"/>
                    <a:lnB w="0"/>
                  </a:tcPr>
                </a:tc>
                <a:tc>
                  <a:txBody>
                    <a:bodyPr/>
                    <a:lstStyle/>
                    <a:p>
                      <a:pPr>
                        <a:defRPr sz="1000"/>
                      </a:pPr>
                      <a:r>
                        <a:rPr/>
                        <a:t>299</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22,2%</a:t>
                      </a:r>
                    </a:p>
                  </a:txBody>
                  <a:tcPr>
                    <a:lnL w="0"/>
                    <a:lnR w="0"/>
                    <a:lnT w="0"/>
                    <a:lnB w="0"/>
                  </a:tcPr>
                </a:tc>
                <a:tc>
                  <a:txBody>
                    <a:bodyPr/>
                    <a:lstStyle/>
                    <a:p>
                      <a:pPr>
                        <a:defRPr sz="1000"/>
                      </a:pPr>
                      <a:r>
                        <a:rPr/>
                        <a:t>18,2%</a:t>
                      </a:r>
                    </a:p>
                  </a:txBody>
                  <a:tcPr>
                    <a:lnL w="0"/>
                    <a:lnR w="0"/>
                    <a:lnT w="0"/>
                    <a:lnB w="0"/>
                  </a:tcPr>
                </a:tc>
                <a:tc>
                  <a:txBody>
                    <a:bodyPr/>
                    <a:lstStyle/>
                    <a:p>
                      <a:pPr>
                        <a:defRPr sz="1000"/>
                      </a:pPr>
                      <a:r>
                        <a:rPr/>
                        <a:t>21,8%</a:t>
                      </a:r>
                    </a:p>
                  </a:txBody>
                  <a:tcPr>
                    <a:lnL w="0"/>
                    <a:lnR w="0"/>
                    <a:lnT w="0"/>
                    <a:lnB w="0"/>
                  </a:tcPr>
                </a:tc>
                <a:tc>
                  <a:txBody>
                    <a:bodyPr/>
                    <a:lstStyle/>
                    <a:p>
                      <a:pPr>
                        <a:defRPr sz="1000"/>
                      </a:pPr>
                      <a:r>
                        <a:rPr/>
                        <a:t>19,5%</a:t>
                      </a:r>
                    </a:p>
                  </a:txBody>
                  <a:tcPr>
                    <a:lnL w="0"/>
                    <a:lnR w="0"/>
                    <a:lnT w="0"/>
                    <a:lnB w="0"/>
                  </a:tcPr>
                </a:tc>
                <a:tc>
                  <a:txBody>
                    <a:bodyPr/>
                    <a:lstStyle/>
                    <a:p>
                      <a:pPr>
                        <a:defRPr sz="1000"/>
                      </a:pPr>
                      <a:r>
                        <a:rPr/>
                        <a:t>12,6%</a:t>
                      </a:r>
                    </a:p>
                  </a:txBody>
                  <a:tcPr>
                    <a:lnL w="0"/>
                    <a:lnR w="0"/>
                    <a:lnT w="0"/>
                    <a:lnB w="0"/>
                  </a:tcPr>
                </a:tc>
                <a:tc>
                  <a:txBody>
                    <a:bodyPr/>
                    <a:lstStyle/>
                    <a:p>
                      <a:pPr>
                        <a:defRPr sz="1000"/>
                      </a:pPr>
                      <a:r>
                        <a:rPr/>
                        <a:t>5,7%</a:t>
                      </a:r>
                    </a:p>
                  </a:txBody>
                  <a:tcPr>
                    <a:lnL w="0"/>
                    <a:lnR w="0"/>
                    <a:lnT w="0"/>
                    <a:lnB w="0"/>
                  </a:tcPr>
                </a:tc>
                <a:tc>
                  <a:txBody>
                    <a:bodyPr/>
                    <a:lstStyle/>
                    <a:p>
                      <a:pPr>
                        <a:defRPr sz="1000"/>
                      </a:pPr>
                      <a:r>
                        <a:rPr/>
                        <a:t>523</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27,6%</a:t>
                      </a:r>
                    </a:p>
                  </a:txBody>
                  <a:tcPr>
                    <a:lnL w="0"/>
                    <a:lnR w="0"/>
                    <a:lnT w="0"/>
                    <a:lnB w="0"/>
                  </a:tcPr>
                </a:tc>
                <a:tc>
                  <a:txBody>
                    <a:bodyPr/>
                    <a:lstStyle/>
                    <a:p>
                      <a:pPr>
                        <a:defRPr sz="1000"/>
                      </a:pPr>
                      <a:r>
                        <a:rPr/>
                        <a:t>24,1%</a:t>
                      </a:r>
                    </a:p>
                  </a:txBody>
                  <a:tcPr>
                    <a:lnL w="0"/>
                    <a:lnR w="0"/>
                    <a:lnT w="0"/>
                    <a:lnB w="0"/>
                  </a:tcPr>
                </a:tc>
                <a:tc>
                  <a:txBody>
                    <a:bodyPr/>
                    <a:lstStyle/>
                    <a:p>
                      <a:pPr>
                        <a:defRPr sz="1000"/>
                      </a:pPr>
                      <a:r>
                        <a:rPr/>
                        <a:t>20,7%</a:t>
                      </a:r>
                    </a:p>
                  </a:txBody>
                  <a:tcPr>
                    <a:lnL w="0"/>
                    <a:lnR w="0"/>
                    <a:lnT w="0"/>
                    <a:lnB w="0"/>
                  </a:tcPr>
                </a:tc>
                <a:tc>
                  <a:txBody>
                    <a:bodyPr/>
                    <a:lstStyle/>
                    <a:p>
                      <a:pPr>
                        <a:defRPr sz="1000"/>
                      </a:pPr>
                      <a:r>
                        <a:rPr/>
                        <a:t>17,2%</a:t>
                      </a:r>
                    </a:p>
                  </a:txBody>
                  <a:tcPr>
                    <a:lnL w="0"/>
                    <a:lnR w="0"/>
                    <a:lnT w="0"/>
                    <a:lnB w="0"/>
                  </a:tcPr>
                </a:tc>
                <a:tc>
                  <a:txBody>
                    <a:bodyPr/>
                    <a:lstStyle/>
                    <a:p>
                      <a:pPr>
                        <a:defRPr sz="1000"/>
                      </a:pPr>
                      <a:r>
                        <a:rPr/>
                        <a:t>0,0%</a:t>
                      </a:r>
                    </a:p>
                  </a:txBody>
                  <a:tcPr>
                    <a:lnL w="0"/>
                    <a:lnR w="0"/>
                    <a:lnT w="0"/>
                    <a:lnB w="0"/>
                  </a:tcPr>
                </a:tc>
                <a:tc>
                  <a:txBody>
                    <a:bodyPr/>
                    <a:lstStyle/>
                    <a:p>
                      <a:pPr>
                        <a:defRPr sz="1000"/>
                      </a:pPr>
                      <a:r>
                        <a:rPr/>
                        <a:t>10,3%</a:t>
                      </a:r>
                    </a:p>
                  </a:txBody>
                  <a:tcPr>
                    <a:lnL w="0"/>
                    <a:lnR w="0"/>
                    <a:lnT w="0"/>
                    <a:lnB w="0"/>
                  </a:tcPr>
                </a:tc>
                <a:tc>
                  <a:txBody>
                    <a:bodyPr/>
                    <a:lstStyle/>
                    <a:p>
                      <a:pPr>
                        <a:defRPr sz="1000"/>
                      </a:pPr>
                      <a:r>
                        <a:rPr/>
                        <a:t>29</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11. Økt konkurranse fra internasjonale aktører</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11. Økt konkurranse fra internasjonale aktører</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31394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Økt konkurranse fra internasjonale aktører</a:t>
                      </a:r>
                    </a:p>
                  </a:txBody>
                  <a:tcPr>
                    <a:lnL w="0"/>
                    <a:lnR w="0"/>
                    <a:lnT w="12700">
                      <a:solidFill>
                        <a:srgbClr val="B4B4B4"/>
                      </a:solidFill>
                    </a:lnT>
                    <a:lnB w="0"/>
                  </a:tcPr>
                </a:tc>
                <a:tc>
                  <a:txBody>
                    <a:bodyPr/>
                    <a:lstStyle/>
                    <a:p>
                      <a:pPr>
                        <a:defRPr sz="1000"/>
                      </a:pPr>
                      <a:r>
                        <a:rPr/>
                        <a:t>36,8%</a:t>
                      </a:r>
                    </a:p>
                  </a:txBody>
                  <a:tcPr>
                    <a:lnL w="0"/>
                    <a:lnR w="0"/>
                    <a:lnT w="12700">
                      <a:solidFill>
                        <a:srgbClr val="B4B4B4"/>
                      </a:solidFill>
                    </a:lnT>
                    <a:lnB w="0"/>
                  </a:tcPr>
                </a:tc>
                <a:tc>
                  <a:txBody>
                    <a:bodyPr/>
                    <a:lstStyle/>
                    <a:p>
                      <a:pPr>
                        <a:defRPr sz="1000"/>
                      </a:pPr>
                      <a:r>
                        <a:rPr/>
                        <a:t>22,6%</a:t>
                      </a:r>
                    </a:p>
                  </a:txBody>
                  <a:tcPr>
                    <a:lnL w="0"/>
                    <a:lnR w="0"/>
                    <a:lnT w="12700">
                      <a:solidFill>
                        <a:srgbClr val="B4B4B4"/>
                      </a:solidFill>
                    </a:lnT>
                    <a:lnB w="0"/>
                  </a:tcPr>
                </a:tc>
                <a:tc>
                  <a:txBody>
                    <a:bodyPr/>
                    <a:lstStyle/>
                    <a:p>
                      <a:pPr>
                        <a:defRPr sz="1000"/>
                      </a:pPr>
                      <a:r>
                        <a:rPr/>
                        <a:t>15,7%</a:t>
                      </a:r>
                    </a:p>
                  </a:txBody>
                  <a:tcPr>
                    <a:lnL w="0"/>
                    <a:lnR w="0"/>
                    <a:lnT w="12700">
                      <a:solidFill>
                        <a:srgbClr val="B4B4B4"/>
                      </a:solidFill>
                    </a:lnT>
                    <a:lnB w="0"/>
                  </a:tcPr>
                </a:tc>
                <a:tc>
                  <a:txBody>
                    <a:bodyPr/>
                    <a:lstStyle/>
                    <a:p>
                      <a:pPr>
                        <a:defRPr sz="1000"/>
                      </a:pPr>
                      <a:r>
                        <a:rPr/>
                        <a:t>12,5%</a:t>
                      </a:r>
                    </a:p>
                  </a:txBody>
                  <a:tcPr>
                    <a:lnL w="0"/>
                    <a:lnR w="0"/>
                    <a:lnT w="12700">
                      <a:solidFill>
                        <a:srgbClr val="B4B4B4"/>
                      </a:solidFill>
                    </a:lnT>
                    <a:lnB w="0"/>
                  </a:tcPr>
                </a:tc>
                <a:tc>
                  <a:txBody>
                    <a:bodyPr/>
                    <a:lstStyle/>
                    <a:p>
                      <a:pPr>
                        <a:defRPr sz="1000"/>
                      </a:pPr>
                      <a:r>
                        <a:rPr/>
                        <a:t>7,9%</a:t>
                      </a:r>
                    </a:p>
                  </a:txBody>
                  <a:tcPr>
                    <a:lnL w="0"/>
                    <a:lnR w="0"/>
                    <a:lnT w="12700">
                      <a:solidFill>
                        <a:srgbClr val="B4B4B4"/>
                      </a:solidFill>
                    </a:lnT>
                    <a:lnB w="0"/>
                  </a:tcPr>
                </a:tc>
                <a:tc>
                  <a:txBody>
                    <a:bodyPr/>
                    <a:lstStyle/>
                    <a:p>
                      <a:pPr>
                        <a:defRPr sz="1000"/>
                      </a:pPr>
                      <a:r>
                        <a:rPr/>
                        <a:t>4,5%</a:t>
                      </a:r>
                    </a:p>
                  </a:txBody>
                  <a:tcPr>
                    <a:lnL w="0"/>
                    <a:lnR w="0"/>
                    <a:lnT w="12700">
                      <a:solidFill>
                        <a:srgbClr val="B4B4B4"/>
                      </a:solidFill>
                    </a:lnT>
                    <a:lnB w="0"/>
                  </a:tcPr>
                </a:tc>
                <a:tc>
                  <a:txBody>
                    <a:bodyPr/>
                    <a:lstStyle/>
                    <a:p>
                      <a:pPr>
                        <a:defRPr sz="1000"/>
                      </a:pPr>
                      <a:r>
                        <a:rPr/>
                        <a:t>920</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42,1%</a:t>
                      </a:r>
                    </a:p>
                  </a:txBody>
                  <a:tcPr>
                    <a:lnL w="0"/>
                    <a:lnR w="0"/>
                    <a:lnT w="0"/>
                    <a:lnB w="0"/>
                  </a:tcPr>
                </a:tc>
                <a:tc>
                  <a:txBody>
                    <a:bodyPr/>
                    <a:lstStyle/>
                    <a:p>
                      <a:pPr>
                        <a:defRPr sz="1000"/>
                      </a:pPr>
                      <a:r>
                        <a:rPr/>
                        <a:t>19,6%</a:t>
                      </a:r>
                    </a:p>
                  </a:txBody>
                  <a:tcPr>
                    <a:lnL w="0"/>
                    <a:lnR w="0"/>
                    <a:lnT w="0"/>
                    <a:lnB w="0"/>
                  </a:tcPr>
                </a:tc>
                <a:tc>
                  <a:txBody>
                    <a:bodyPr/>
                    <a:lstStyle/>
                    <a:p>
                      <a:pPr>
                        <a:defRPr sz="1000"/>
                      </a:pPr>
                      <a:r>
                        <a:rPr/>
                        <a:t>15,9%</a:t>
                      </a:r>
                    </a:p>
                  </a:txBody>
                  <a:tcPr>
                    <a:lnL w="0"/>
                    <a:lnR w="0"/>
                    <a:lnT w="0"/>
                    <a:lnB w="0"/>
                  </a:tcPr>
                </a:tc>
                <a:tc>
                  <a:txBody>
                    <a:bodyPr/>
                    <a:lstStyle/>
                    <a:p>
                      <a:pPr>
                        <a:defRPr sz="1000"/>
                      </a:pPr>
                      <a:r>
                        <a:rPr/>
                        <a:t>5,6%</a:t>
                      </a:r>
                    </a:p>
                  </a:txBody>
                  <a:tcPr>
                    <a:lnL w="0"/>
                    <a:lnR w="0"/>
                    <a:lnT w="0"/>
                    <a:lnB w="0"/>
                  </a:tcPr>
                </a:tc>
                <a:tc>
                  <a:txBody>
                    <a:bodyPr/>
                    <a:lstStyle/>
                    <a:p>
                      <a:pPr>
                        <a:defRPr sz="1000"/>
                      </a:pPr>
                      <a:r>
                        <a:rPr/>
                        <a:t>13,1%</a:t>
                      </a:r>
                    </a:p>
                  </a:txBody>
                  <a:tcPr>
                    <a:lnL w="0"/>
                    <a:lnR w="0"/>
                    <a:lnT w="0"/>
                    <a:lnB w="0"/>
                  </a:tcPr>
                </a:tc>
                <a:tc>
                  <a:txBody>
                    <a:bodyPr/>
                    <a:lstStyle/>
                    <a:p>
                      <a:pPr>
                        <a:defRPr sz="1000"/>
                      </a:pPr>
                      <a:r>
                        <a:rPr/>
                        <a:t>3,7%</a:t>
                      </a:r>
                    </a:p>
                  </a:txBody>
                  <a:tcPr>
                    <a:lnL w="0"/>
                    <a:lnR w="0"/>
                    <a:lnT w="0"/>
                    <a:lnB w="0"/>
                  </a:tcPr>
                </a:tc>
                <a:tc>
                  <a:txBody>
                    <a:bodyPr/>
                    <a:lstStyle/>
                    <a:p>
                      <a:pPr>
                        <a:defRPr sz="1000"/>
                      </a:pPr>
                      <a:r>
                        <a:rPr/>
                        <a:t>107</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28,9%</a:t>
                      </a:r>
                    </a:p>
                  </a:txBody>
                  <a:tcPr>
                    <a:lnL w="0"/>
                    <a:lnR w="0"/>
                    <a:lnT w="0"/>
                    <a:lnB w="0"/>
                  </a:tcPr>
                </a:tc>
                <a:tc>
                  <a:txBody>
                    <a:bodyPr/>
                    <a:lstStyle/>
                    <a:p>
                      <a:pPr>
                        <a:defRPr sz="1000"/>
                      </a:pPr>
                      <a:r>
                        <a:rPr/>
                        <a:t>24,9%</a:t>
                      </a:r>
                    </a:p>
                  </a:txBody>
                  <a:tcPr>
                    <a:lnL w="0"/>
                    <a:lnR w="0"/>
                    <a:lnT w="0"/>
                    <a:lnB w="0"/>
                  </a:tcPr>
                </a:tc>
                <a:tc>
                  <a:txBody>
                    <a:bodyPr/>
                    <a:lstStyle/>
                    <a:p>
                      <a:pPr>
                        <a:defRPr sz="1000"/>
                      </a:pPr>
                      <a:r>
                        <a:rPr/>
                        <a:t>19,6%</a:t>
                      </a:r>
                    </a:p>
                  </a:txBody>
                  <a:tcPr>
                    <a:lnL w="0"/>
                    <a:lnR w="0"/>
                    <a:lnT w="0"/>
                    <a:lnB w="0"/>
                  </a:tcPr>
                </a:tc>
                <a:tc>
                  <a:txBody>
                    <a:bodyPr/>
                    <a:lstStyle/>
                    <a:p>
                      <a:pPr>
                        <a:defRPr sz="1000"/>
                      </a:pPr>
                      <a:r>
                        <a:rPr/>
                        <a:t>15,0%</a:t>
                      </a:r>
                    </a:p>
                  </a:txBody>
                  <a:tcPr>
                    <a:lnL w="0"/>
                    <a:lnR w="0"/>
                    <a:lnT w="0"/>
                    <a:lnB w="0"/>
                  </a:tcPr>
                </a:tc>
                <a:tc>
                  <a:txBody>
                    <a:bodyPr/>
                    <a:lstStyle/>
                    <a:p>
                      <a:pPr>
                        <a:defRPr sz="1000"/>
                      </a:pPr>
                      <a:r>
                        <a:rPr/>
                        <a:t>8,0%</a:t>
                      </a:r>
                    </a:p>
                  </a:txBody>
                  <a:tcPr>
                    <a:lnL w="0"/>
                    <a:lnR w="0"/>
                    <a:lnT w="0"/>
                    <a:lnB w="0"/>
                  </a:tcPr>
                </a:tc>
                <a:tc>
                  <a:txBody>
                    <a:bodyPr/>
                    <a:lstStyle/>
                    <a:p>
                      <a:pPr>
                        <a:defRPr sz="1000"/>
                      </a:pPr>
                      <a:r>
                        <a:rPr/>
                        <a:t>3,7%</a:t>
                      </a:r>
                    </a:p>
                  </a:txBody>
                  <a:tcPr>
                    <a:lnL w="0"/>
                    <a:lnR w="0"/>
                    <a:lnT w="0"/>
                    <a:lnB w="0"/>
                  </a:tcPr>
                </a:tc>
                <a:tc>
                  <a:txBody>
                    <a:bodyPr/>
                    <a:lstStyle/>
                    <a:p>
                      <a:pPr>
                        <a:defRPr sz="1000"/>
                      </a:pPr>
                      <a:r>
                        <a:rPr/>
                        <a:t>301</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40,5%</a:t>
                      </a:r>
                    </a:p>
                  </a:txBody>
                  <a:tcPr>
                    <a:lnL w="0"/>
                    <a:lnR w="0"/>
                    <a:lnT w="0"/>
                    <a:lnB w="0"/>
                  </a:tcPr>
                </a:tc>
                <a:tc>
                  <a:txBody>
                    <a:bodyPr/>
                    <a:lstStyle/>
                    <a:p>
                      <a:pPr>
                        <a:defRPr sz="1000"/>
                      </a:pPr>
                      <a:r>
                        <a:rPr/>
                        <a:t>22,5%</a:t>
                      </a:r>
                    </a:p>
                  </a:txBody>
                  <a:tcPr>
                    <a:lnL w="0"/>
                    <a:lnR w="0"/>
                    <a:lnT w="0"/>
                    <a:lnB w="0"/>
                  </a:tcPr>
                </a:tc>
                <a:tc>
                  <a:txBody>
                    <a:bodyPr/>
                    <a:lstStyle/>
                    <a:p>
                      <a:pPr>
                        <a:defRPr sz="1000"/>
                      </a:pPr>
                      <a:r>
                        <a:rPr/>
                        <a:t>13,3%</a:t>
                      </a:r>
                    </a:p>
                  </a:txBody>
                  <a:tcPr>
                    <a:lnL w="0"/>
                    <a:lnR w="0"/>
                    <a:lnT w="0"/>
                    <a:lnB w="0"/>
                  </a:tcPr>
                </a:tc>
                <a:tc>
                  <a:txBody>
                    <a:bodyPr/>
                    <a:lstStyle/>
                    <a:p>
                      <a:pPr>
                        <a:defRPr sz="1000"/>
                      </a:pPr>
                      <a:r>
                        <a:rPr/>
                        <a:t>12,1%</a:t>
                      </a:r>
                    </a:p>
                  </a:txBody>
                  <a:tcPr>
                    <a:lnL w="0"/>
                    <a:lnR w="0"/>
                    <a:lnT w="0"/>
                    <a:lnB w="0"/>
                  </a:tcPr>
                </a:tc>
                <a:tc>
                  <a:txBody>
                    <a:bodyPr/>
                    <a:lstStyle/>
                    <a:p>
                      <a:pPr>
                        <a:defRPr sz="1000"/>
                      </a:pPr>
                      <a:r>
                        <a:rPr/>
                        <a:t>7,3%</a:t>
                      </a:r>
                    </a:p>
                  </a:txBody>
                  <a:tcPr>
                    <a:lnL w="0"/>
                    <a:lnR w="0"/>
                    <a:lnT w="0"/>
                    <a:lnB w="0"/>
                  </a:tcPr>
                </a:tc>
                <a:tc>
                  <a:txBody>
                    <a:bodyPr/>
                    <a:lstStyle/>
                    <a:p>
                      <a:pPr>
                        <a:defRPr sz="1000"/>
                      </a:pPr>
                      <a:r>
                        <a:rPr/>
                        <a:t>4,2%</a:t>
                      </a:r>
                    </a:p>
                  </a:txBody>
                  <a:tcPr>
                    <a:lnL w="0"/>
                    <a:lnR w="0"/>
                    <a:lnT w="0"/>
                    <a:lnB w="0"/>
                  </a:tcPr>
                </a:tc>
                <a:tc>
                  <a:txBody>
                    <a:bodyPr/>
                    <a:lstStyle/>
                    <a:p>
                      <a:pPr>
                        <a:defRPr sz="1000"/>
                      </a:pPr>
                      <a:r>
                        <a:rPr/>
                        <a:t>519</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53,3%</a:t>
                      </a:r>
                    </a:p>
                  </a:txBody>
                  <a:tcPr>
                    <a:lnL w="0"/>
                    <a:lnR w="0"/>
                    <a:lnT w="0"/>
                    <a:lnB w="0"/>
                  </a:tcPr>
                </a:tc>
                <a:tc>
                  <a:txBody>
                    <a:bodyPr/>
                    <a:lstStyle/>
                    <a:p>
                      <a:pPr>
                        <a:defRPr sz="1000"/>
                      </a:pPr>
                      <a:r>
                        <a:rPr/>
                        <a:t>16,7%</a:t>
                      </a:r>
                    </a:p>
                  </a:txBody>
                  <a:tcPr>
                    <a:lnL w="0"/>
                    <a:lnR w="0"/>
                    <a:lnT w="0"/>
                    <a:lnB w="0"/>
                  </a:tcPr>
                </a:tc>
                <a:tc>
                  <a:txBody>
                    <a:bodyPr/>
                    <a:lstStyle/>
                    <a:p>
                      <a:pPr>
                        <a:defRPr sz="1000"/>
                      </a:pPr>
                      <a:r>
                        <a:rPr/>
                        <a:t>10,0%</a:t>
                      </a:r>
                    </a:p>
                  </a:txBody>
                  <a:tcPr>
                    <a:lnL w="0"/>
                    <a:lnR w="0"/>
                    <a:lnT w="0"/>
                    <a:lnB w="0"/>
                  </a:tcPr>
                </a:tc>
                <a:tc>
                  <a:txBody>
                    <a:bodyPr/>
                    <a:lstStyle/>
                    <a:p>
                      <a:pPr>
                        <a:defRPr sz="1000"/>
                      </a:pPr>
                      <a:r>
                        <a:rPr/>
                        <a:t>6,7%</a:t>
                      </a:r>
                    </a:p>
                  </a:txBody>
                  <a:tcPr>
                    <a:lnL w="0"/>
                    <a:lnR w="0"/>
                    <a:lnT w="0"/>
                    <a:lnB w="0"/>
                  </a:tcPr>
                </a:tc>
                <a:tc>
                  <a:txBody>
                    <a:bodyPr/>
                    <a:lstStyle/>
                    <a:p>
                      <a:pPr>
                        <a:defRPr sz="1000"/>
                      </a:pPr>
                      <a:r>
                        <a:rPr/>
                        <a:t>0,0%</a:t>
                      </a:r>
                    </a:p>
                  </a:txBody>
                  <a:tcPr>
                    <a:lnL w="0"/>
                    <a:lnR w="0"/>
                    <a:lnT w="0"/>
                    <a:lnB w="0"/>
                  </a:tcPr>
                </a:tc>
                <a:tc>
                  <a:txBody>
                    <a:bodyPr/>
                    <a:lstStyle/>
                    <a:p>
                      <a:pPr>
                        <a:defRPr sz="1000"/>
                      </a:pPr>
                      <a:r>
                        <a:rPr/>
                        <a:t>13,3%</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12. I hvilken grad er følgende skatter/avgifter utfordrende for din bedrift? Vurder dem fra 1 (lite utfordende) til 6 (meget utfordrende)</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12. I hvilken grad er følgende skatter/avgifter utfordrende for din bedrift? Vurder dem fra 1 (lite utfordende) til 6 (meget utfordrende)</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81" cy="6583680"/>
        </p:xfrm>
        <a:graphic>
          <a:graphicData uri="http://schemas.openxmlformats.org/drawingml/2006/table">
            <a:tbl>
              <a:tblPr bandRow="1">
                <a:tableStyleId>{5C22544A-7EE6-4342-B048-85BDC9FD1C3A}</a:tableStyleId>
              </a:tblPr>
              <a:tblGrid>
                <a:gridCol w="631337"/>
                <a:gridCol w="631337"/>
                <a:gridCol w="631337"/>
                <a:gridCol w="631337"/>
                <a:gridCol w="631337"/>
                <a:gridCol w="631337"/>
                <a:gridCol w="631337"/>
                <a:gridCol w="631337"/>
                <a:gridCol w="631337"/>
                <a:gridCol w="631337"/>
                <a:gridCol w="631337"/>
                <a:gridCol w="631337"/>
                <a:gridCol w="631337"/>
              </a:tblGrid>
              <a:tr h="0">
                <a:tc>
                  <a:txBody>
                    <a:bodyPr/>
                    <a:lstStyle/>
                    <a:p>
                      <a:pPr>
                        <a:defRPr sz="1000"/>
                      </a:pPr>
                      <a:endParaRPr/>
                    </a:p>
                  </a:txBody>
                  <a:tcPr>
                    <a:lnL w="0"/>
                    <a:lnR w="0"/>
                    <a:lnT w="0"/>
                    <a:lnB w="0"/>
                    <a:solidFill>
                      <a:prstClr val="black">
                        <a:lumOff val="100000"/>
                        <a:lumOff val="100000"/>
                      </a:prstClr>
                    </a:solidFill>
                  </a:tcPr>
                </a:tc>
                <a:tc gridSpan="2">
                  <a:txBody>
                    <a:bodyPr/>
                    <a:lstStyle/>
                    <a:p>
                      <a:pPr>
                        <a:defRPr sz="1000"/>
                      </a:pPr>
                      <a:r>
                        <a:rPr b="1"/>
                        <a:t>Selskapsskatt</a:t>
                      </a:r>
                    </a:p>
                  </a:txBody>
                  <a:tcPr>
                    <a:lnL w="0"/>
                    <a:lnR w="0"/>
                    <a:lnT w="0"/>
                    <a:lnB w="0"/>
                    <a:solidFill>
                      <a:prstClr val="black">
                        <a:lumOff val="100000"/>
                        <a:lumOff val="100000"/>
                      </a:prstClr>
                    </a:solidFill>
                  </a:tcPr>
                </a:tc>
                <a:tc hMerge="1">
                  <a:txBody>
                    <a:bodyPr/>
                    <a:lstStyle/>
                    <a:p>
                      <a:pPr>
                        <a:defRPr sz="1000"/>
                      </a:pPr>
                      <a:endParaRPr/>
                    </a:p>
                  </a:txBody>
                  <a:tcPr/>
                </a:tc>
                <a:tc gridSpan="2">
                  <a:txBody>
                    <a:bodyPr/>
                    <a:lstStyle/>
                    <a:p>
                      <a:pPr>
                        <a:defRPr sz="1000"/>
                      </a:pPr>
                      <a:r>
                        <a:rPr b="1"/>
                        <a:t>Formueskatt</a:t>
                      </a:r>
                    </a:p>
                  </a:txBody>
                  <a:tcPr>
                    <a:lnL w="0"/>
                    <a:lnR w="0"/>
                    <a:lnT w="0"/>
                    <a:lnB w="0"/>
                    <a:solidFill>
                      <a:prstClr val="black">
                        <a:lumOff val="100000"/>
                        <a:lumOff val="100000"/>
                      </a:prstClr>
                    </a:solidFill>
                  </a:tcPr>
                </a:tc>
                <a:tc hMerge="1">
                  <a:txBody>
                    <a:bodyPr/>
                    <a:lstStyle/>
                    <a:p>
                      <a:pPr>
                        <a:defRPr sz="1000"/>
                      </a:pPr>
                      <a:endParaRPr/>
                    </a:p>
                  </a:txBody>
                  <a:tcPr/>
                </a:tc>
                <a:tc gridSpan="2">
                  <a:txBody>
                    <a:bodyPr/>
                    <a:lstStyle/>
                    <a:p>
                      <a:pPr>
                        <a:defRPr sz="1000"/>
                      </a:pPr>
                      <a:r>
                        <a:rPr b="1"/>
                        <a:t>Arbeidsgiveravgift</a:t>
                      </a:r>
                    </a:p>
                  </a:txBody>
                  <a:tcPr>
                    <a:lnL w="0"/>
                    <a:lnR w="0"/>
                    <a:lnT w="0"/>
                    <a:lnB w="0"/>
                    <a:solidFill>
                      <a:prstClr val="black">
                        <a:lumOff val="100000"/>
                        <a:lumOff val="100000"/>
                      </a:prstClr>
                    </a:solidFill>
                  </a:tcPr>
                </a:tc>
                <a:tc hMerge="1">
                  <a:txBody>
                    <a:bodyPr/>
                    <a:lstStyle/>
                    <a:p>
                      <a:pPr>
                        <a:defRPr sz="1000"/>
                      </a:pPr>
                      <a:endParaRPr/>
                    </a:p>
                  </a:txBody>
                  <a:tcPr/>
                </a:tc>
                <a:tc gridSpan="2">
                  <a:txBody>
                    <a:bodyPr/>
                    <a:lstStyle/>
                    <a:p>
                      <a:pPr>
                        <a:defRPr sz="1000"/>
                      </a:pPr>
                      <a:r>
                        <a:rPr b="1"/>
                        <a:t>Merverdiavgift</a:t>
                      </a:r>
                    </a:p>
                  </a:txBody>
                  <a:tcPr>
                    <a:lnL w="0"/>
                    <a:lnR w="0"/>
                    <a:lnT w="0"/>
                    <a:lnB w="0"/>
                    <a:solidFill>
                      <a:prstClr val="black">
                        <a:lumOff val="100000"/>
                        <a:lumOff val="100000"/>
                      </a:prstClr>
                    </a:solidFill>
                  </a:tcPr>
                </a:tc>
                <a:tc hMerge="1">
                  <a:txBody>
                    <a:bodyPr/>
                    <a:lstStyle/>
                    <a:p>
                      <a:pPr>
                        <a:defRPr sz="1000"/>
                      </a:pPr>
                      <a:endParaRPr/>
                    </a:p>
                  </a:txBody>
                  <a:tcPr/>
                </a:tc>
                <a:tc gridSpan="2">
                  <a:txBody>
                    <a:bodyPr/>
                    <a:lstStyle/>
                    <a:p>
                      <a:pPr>
                        <a:defRPr sz="1000"/>
                      </a:pPr>
                      <a:r>
                        <a:rPr b="1"/>
                        <a:t>Eiendomsskatt</a:t>
                      </a:r>
                    </a:p>
                  </a:txBody>
                  <a:tcPr>
                    <a:lnL w="0"/>
                    <a:lnR w="0"/>
                    <a:lnT w="0"/>
                    <a:lnB w="0"/>
                    <a:solidFill>
                      <a:prstClr val="black">
                        <a:lumOff val="100000"/>
                        <a:lumOff val="100000"/>
                      </a:prstClr>
                    </a:solidFill>
                  </a:tcPr>
                </a:tc>
                <a:tc hMerge="1">
                  <a:txBody>
                    <a:bodyPr/>
                    <a:lstStyle/>
                    <a:p>
                      <a:pPr>
                        <a:defRPr sz="1000"/>
                      </a:pPr>
                      <a:endParaRPr/>
                    </a:p>
                  </a:txBody>
                  <a:tcPr/>
                </a:tc>
                <a:tc gridSpan="2">
                  <a:txBody>
                    <a:bodyPr/>
                    <a:lstStyle/>
                    <a:p>
                      <a:pPr>
                        <a:defRPr sz="1000"/>
                      </a:pPr>
                      <a:r>
                        <a:rPr b="1"/>
                        <a:t>Bompenger</a:t>
                      </a:r>
                    </a:p>
                  </a:txBody>
                  <a:tcPr>
                    <a:lnL w="0"/>
                    <a:lnR w="0"/>
                    <a:lnT w="0"/>
                    <a:lnB w="0"/>
                    <a:solidFill>
                      <a:prstClr val="black">
                        <a:lumOff val="100000"/>
                        <a:lumOff val="100000"/>
                      </a:prstClr>
                    </a:solidFill>
                  </a:tcPr>
                </a:tc>
                <a:tc hMerge="1">
                  <a:txBody>
                    <a:bodyPr/>
                    <a:lstStyle/>
                    <a:p>
                      <a:pPr>
                        <a:defRPr sz="1000"/>
                      </a:pPr>
                      <a:endParaRPr/>
                    </a:p>
                  </a:txBody>
                  <a:tcPr/>
                </a:tc>
              </a:tr>
              <a:tr h="0">
                <a:tc>
                  <a:txBody>
                    <a:bodyPr/>
                    <a:lstStyle/>
                    <a:p>
                      <a:pPr>
                        <a:defRPr sz="1000"/>
                      </a:pPr>
                      <a:r>
                        <a:rPr b="1"/>
                        <a:t>Navn</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I hvilken grad er følgende skatter/avgifter utfordrende for din bedrift? Vurder dem fra 1 (lite utfordende) til 6 (meget utfordrende)</a:t>
                      </a:r>
                    </a:p>
                  </a:txBody>
                  <a:tcPr>
                    <a:lnL w="0"/>
                    <a:lnR w="0"/>
                    <a:lnT w="12700">
                      <a:solidFill>
                        <a:srgbClr val="B4B4B4"/>
                      </a:solidFill>
                    </a:lnT>
                    <a:lnB w="0"/>
                  </a:tcPr>
                </a:tc>
                <a:tc>
                  <a:txBody>
                    <a:bodyPr/>
                    <a:lstStyle/>
                    <a:p>
                      <a:pPr>
                        <a:defRPr sz="1000"/>
                      </a:pPr>
                      <a:r>
                        <a:rPr/>
                        <a:t>2,91</a:t>
                      </a:r>
                    </a:p>
                  </a:txBody>
                  <a:tcPr>
                    <a:lnL w="0"/>
                    <a:lnR w="0"/>
                    <a:lnT w="12700">
                      <a:solidFill>
                        <a:srgbClr val="B4B4B4"/>
                      </a:solidFill>
                    </a:lnT>
                    <a:lnB w="0"/>
                  </a:tcPr>
                </a:tc>
                <a:tc>
                  <a:txBody>
                    <a:bodyPr/>
                    <a:lstStyle/>
                    <a:p>
                      <a:pPr>
                        <a:defRPr sz="1000"/>
                      </a:pPr>
                      <a:r>
                        <a:rPr/>
                        <a:t>923</a:t>
                      </a:r>
                    </a:p>
                  </a:txBody>
                  <a:tcPr>
                    <a:lnL w="0"/>
                    <a:lnR w="0"/>
                    <a:lnT w="12700">
                      <a:solidFill>
                        <a:srgbClr val="B4B4B4"/>
                      </a:solidFill>
                    </a:lnT>
                    <a:lnB w="0"/>
                  </a:tcPr>
                </a:tc>
                <a:tc>
                  <a:txBody>
                    <a:bodyPr/>
                    <a:lstStyle/>
                    <a:p>
                      <a:pPr>
                        <a:defRPr sz="1000"/>
                      </a:pPr>
                      <a:r>
                        <a:rPr/>
                        <a:t>2,73</a:t>
                      </a:r>
                    </a:p>
                  </a:txBody>
                  <a:tcPr>
                    <a:lnL w="0"/>
                    <a:lnR w="0"/>
                    <a:lnT w="12700">
                      <a:solidFill>
                        <a:srgbClr val="B4B4B4"/>
                      </a:solidFill>
                    </a:lnT>
                    <a:lnB w="0"/>
                  </a:tcPr>
                </a:tc>
                <a:tc>
                  <a:txBody>
                    <a:bodyPr/>
                    <a:lstStyle/>
                    <a:p>
                      <a:pPr>
                        <a:defRPr sz="1000"/>
                      </a:pPr>
                      <a:r>
                        <a:rPr/>
                        <a:t>922</a:t>
                      </a:r>
                    </a:p>
                  </a:txBody>
                  <a:tcPr>
                    <a:lnL w="0"/>
                    <a:lnR w="0"/>
                    <a:lnT w="12700">
                      <a:solidFill>
                        <a:srgbClr val="B4B4B4"/>
                      </a:solidFill>
                    </a:lnT>
                    <a:lnB w="0"/>
                  </a:tcPr>
                </a:tc>
                <a:tc>
                  <a:txBody>
                    <a:bodyPr/>
                    <a:lstStyle/>
                    <a:p>
                      <a:pPr>
                        <a:defRPr sz="1000"/>
                      </a:pPr>
                      <a:r>
                        <a:rPr/>
                        <a:t>3,28</a:t>
                      </a:r>
                    </a:p>
                  </a:txBody>
                  <a:tcPr>
                    <a:lnL w="0"/>
                    <a:lnR w="0"/>
                    <a:lnT w="12700">
                      <a:solidFill>
                        <a:srgbClr val="B4B4B4"/>
                      </a:solidFill>
                    </a:lnT>
                    <a:lnB w="0"/>
                  </a:tcPr>
                </a:tc>
                <a:tc>
                  <a:txBody>
                    <a:bodyPr/>
                    <a:lstStyle/>
                    <a:p>
                      <a:pPr>
                        <a:defRPr sz="1000"/>
                      </a:pPr>
                      <a:r>
                        <a:rPr/>
                        <a:t>929</a:t>
                      </a:r>
                    </a:p>
                  </a:txBody>
                  <a:tcPr>
                    <a:lnL w="0"/>
                    <a:lnR w="0"/>
                    <a:lnT w="12700">
                      <a:solidFill>
                        <a:srgbClr val="B4B4B4"/>
                      </a:solidFill>
                    </a:lnT>
                    <a:lnB w="0"/>
                  </a:tcPr>
                </a:tc>
                <a:tc>
                  <a:txBody>
                    <a:bodyPr/>
                    <a:lstStyle/>
                    <a:p>
                      <a:pPr>
                        <a:defRPr sz="1000"/>
                      </a:pPr>
                      <a:r>
                        <a:rPr/>
                        <a:t>2,81</a:t>
                      </a:r>
                    </a:p>
                  </a:txBody>
                  <a:tcPr>
                    <a:lnL w="0"/>
                    <a:lnR w="0"/>
                    <a:lnT w="12700">
                      <a:solidFill>
                        <a:srgbClr val="B4B4B4"/>
                      </a:solidFill>
                    </a:lnT>
                    <a:lnB w="0"/>
                  </a:tcPr>
                </a:tc>
                <a:tc>
                  <a:txBody>
                    <a:bodyPr/>
                    <a:lstStyle/>
                    <a:p>
                      <a:pPr>
                        <a:defRPr sz="1000"/>
                      </a:pPr>
                      <a:r>
                        <a:rPr/>
                        <a:t>916</a:t>
                      </a:r>
                    </a:p>
                  </a:txBody>
                  <a:tcPr>
                    <a:lnL w="0"/>
                    <a:lnR w="0"/>
                    <a:lnT w="12700">
                      <a:solidFill>
                        <a:srgbClr val="B4B4B4"/>
                      </a:solidFill>
                    </a:lnT>
                    <a:lnB w="0"/>
                  </a:tcPr>
                </a:tc>
                <a:tc>
                  <a:txBody>
                    <a:bodyPr/>
                    <a:lstStyle/>
                    <a:p>
                      <a:pPr>
                        <a:defRPr sz="1000"/>
                      </a:pPr>
                      <a:r>
                        <a:rPr/>
                        <a:t>2,39</a:t>
                      </a:r>
                    </a:p>
                  </a:txBody>
                  <a:tcPr>
                    <a:lnL w="0"/>
                    <a:lnR w="0"/>
                    <a:lnT w="12700">
                      <a:solidFill>
                        <a:srgbClr val="B4B4B4"/>
                      </a:solidFill>
                    </a:lnT>
                    <a:lnB w="0"/>
                  </a:tcPr>
                </a:tc>
                <a:tc>
                  <a:txBody>
                    <a:bodyPr/>
                    <a:lstStyle/>
                    <a:p>
                      <a:pPr>
                        <a:defRPr sz="1000"/>
                      </a:pPr>
                      <a:r>
                        <a:rPr/>
                        <a:t>919</a:t>
                      </a:r>
                    </a:p>
                  </a:txBody>
                  <a:tcPr>
                    <a:lnL w="0"/>
                    <a:lnR w="0"/>
                    <a:lnT w="12700">
                      <a:solidFill>
                        <a:srgbClr val="B4B4B4"/>
                      </a:solidFill>
                    </a:lnT>
                    <a:lnB w="0"/>
                  </a:tcPr>
                </a:tc>
                <a:tc>
                  <a:txBody>
                    <a:bodyPr/>
                    <a:lstStyle/>
                    <a:p>
                      <a:pPr>
                        <a:defRPr sz="1000"/>
                      </a:pPr>
                      <a:r>
                        <a:rPr/>
                        <a:t>2,80</a:t>
                      </a:r>
                    </a:p>
                  </a:txBody>
                  <a:tcPr>
                    <a:lnL w="0"/>
                    <a:lnR w="0"/>
                    <a:lnT w="12700">
                      <a:solidFill>
                        <a:srgbClr val="B4B4B4"/>
                      </a:solidFill>
                    </a:lnT>
                    <a:lnB w="0"/>
                  </a:tcPr>
                </a:tc>
                <a:tc>
                  <a:txBody>
                    <a:bodyPr/>
                    <a:lstStyle/>
                    <a:p>
                      <a:pPr>
                        <a:defRPr sz="1000"/>
                      </a:pPr>
                      <a:r>
                        <a:rPr/>
                        <a:t>923</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2,94</a:t>
                      </a:r>
                    </a:p>
                  </a:txBody>
                  <a:tcPr>
                    <a:lnL w="0"/>
                    <a:lnR w="0"/>
                    <a:lnT w="0"/>
                    <a:lnB w="0"/>
                  </a:tcPr>
                </a:tc>
                <a:tc>
                  <a:txBody>
                    <a:bodyPr/>
                    <a:lstStyle/>
                    <a:p>
                      <a:pPr>
                        <a:defRPr sz="1000"/>
                      </a:pPr>
                      <a:r>
                        <a:rPr/>
                        <a:t>108</a:t>
                      </a:r>
                    </a:p>
                  </a:txBody>
                  <a:tcPr>
                    <a:lnL w="0"/>
                    <a:lnR w="0"/>
                    <a:lnT w="0"/>
                    <a:lnB w="0"/>
                  </a:tcPr>
                </a:tc>
                <a:tc>
                  <a:txBody>
                    <a:bodyPr/>
                    <a:lstStyle/>
                    <a:p>
                      <a:pPr>
                        <a:defRPr sz="1000"/>
                      </a:pPr>
                      <a:r>
                        <a:rPr/>
                        <a:t>2,75</a:t>
                      </a:r>
                    </a:p>
                  </a:txBody>
                  <a:tcPr>
                    <a:lnL w="0"/>
                    <a:lnR w="0"/>
                    <a:lnT w="0"/>
                    <a:lnB w="0"/>
                  </a:tcPr>
                </a:tc>
                <a:tc>
                  <a:txBody>
                    <a:bodyPr/>
                    <a:lstStyle/>
                    <a:p>
                      <a:pPr>
                        <a:defRPr sz="1000"/>
                      </a:pPr>
                      <a:r>
                        <a:rPr/>
                        <a:t>107</a:t>
                      </a:r>
                    </a:p>
                  </a:txBody>
                  <a:tcPr>
                    <a:lnL w="0"/>
                    <a:lnR w="0"/>
                    <a:lnT w="0"/>
                    <a:lnB w="0"/>
                  </a:tcPr>
                </a:tc>
                <a:tc>
                  <a:txBody>
                    <a:bodyPr/>
                    <a:lstStyle/>
                    <a:p>
                      <a:pPr>
                        <a:defRPr sz="1000"/>
                      </a:pPr>
                      <a:r>
                        <a:rPr/>
                        <a:t>3,26</a:t>
                      </a:r>
                    </a:p>
                  </a:txBody>
                  <a:tcPr>
                    <a:lnL w="0"/>
                    <a:lnR w="0"/>
                    <a:lnT w="0"/>
                    <a:lnB w="0"/>
                  </a:tcPr>
                </a:tc>
                <a:tc>
                  <a:txBody>
                    <a:bodyPr/>
                    <a:lstStyle/>
                    <a:p>
                      <a:pPr>
                        <a:defRPr sz="1000"/>
                      </a:pPr>
                      <a:r>
                        <a:rPr/>
                        <a:t>108</a:t>
                      </a:r>
                    </a:p>
                  </a:txBody>
                  <a:tcPr>
                    <a:lnL w="0"/>
                    <a:lnR w="0"/>
                    <a:lnT w="0"/>
                    <a:lnB w="0"/>
                  </a:tcPr>
                </a:tc>
                <a:tc>
                  <a:txBody>
                    <a:bodyPr/>
                    <a:lstStyle/>
                    <a:p>
                      <a:pPr>
                        <a:defRPr sz="1000"/>
                      </a:pPr>
                      <a:r>
                        <a:rPr/>
                        <a:t>2,79</a:t>
                      </a:r>
                    </a:p>
                  </a:txBody>
                  <a:tcPr>
                    <a:lnL w="0"/>
                    <a:lnR w="0"/>
                    <a:lnT w="0"/>
                    <a:lnB w="0"/>
                  </a:tcPr>
                </a:tc>
                <a:tc>
                  <a:txBody>
                    <a:bodyPr/>
                    <a:lstStyle/>
                    <a:p>
                      <a:pPr>
                        <a:defRPr sz="1000"/>
                      </a:pPr>
                      <a:r>
                        <a:rPr/>
                        <a:t>107</a:t>
                      </a:r>
                    </a:p>
                  </a:txBody>
                  <a:tcPr>
                    <a:lnL w="0"/>
                    <a:lnR w="0"/>
                    <a:lnT w="0"/>
                    <a:lnB w="0"/>
                  </a:tcPr>
                </a:tc>
                <a:tc>
                  <a:txBody>
                    <a:bodyPr/>
                    <a:lstStyle/>
                    <a:p>
                      <a:pPr>
                        <a:defRPr sz="1000"/>
                      </a:pPr>
                      <a:r>
                        <a:rPr/>
                        <a:t>2,71</a:t>
                      </a:r>
                    </a:p>
                  </a:txBody>
                  <a:tcPr>
                    <a:lnL w="0"/>
                    <a:lnR w="0"/>
                    <a:lnT w="0"/>
                    <a:lnB w="0"/>
                  </a:tcPr>
                </a:tc>
                <a:tc>
                  <a:txBody>
                    <a:bodyPr/>
                    <a:lstStyle/>
                    <a:p>
                      <a:pPr>
                        <a:defRPr sz="1000"/>
                      </a:pPr>
                      <a:r>
                        <a:rPr/>
                        <a:t>107</a:t>
                      </a:r>
                    </a:p>
                  </a:txBody>
                  <a:tcPr>
                    <a:lnL w="0"/>
                    <a:lnR w="0"/>
                    <a:lnT w="0"/>
                    <a:lnB w="0"/>
                  </a:tcPr>
                </a:tc>
                <a:tc>
                  <a:txBody>
                    <a:bodyPr/>
                    <a:lstStyle/>
                    <a:p>
                      <a:pPr>
                        <a:defRPr sz="1000"/>
                      </a:pPr>
                      <a:r>
                        <a:rPr/>
                        <a:t>2,68</a:t>
                      </a:r>
                    </a:p>
                  </a:txBody>
                  <a:tcPr>
                    <a:lnL w="0"/>
                    <a:lnR w="0"/>
                    <a:lnT w="0"/>
                    <a:lnB w="0"/>
                  </a:tcPr>
                </a:tc>
                <a:tc>
                  <a:txBody>
                    <a:bodyPr/>
                    <a:lstStyle/>
                    <a:p>
                      <a:pPr>
                        <a:defRPr sz="1000"/>
                      </a:pPr>
                      <a:r>
                        <a:rPr/>
                        <a:t>108</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2,87</a:t>
                      </a:r>
                    </a:p>
                  </a:txBody>
                  <a:tcPr>
                    <a:lnL w="0"/>
                    <a:lnR w="0"/>
                    <a:lnT w="0"/>
                    <a:lnB w="0"/>
                  </a:tcPr>
                </a:tc>
                <a:tc>
                  <a:txBody>
                    <a:bodyPr/>
                    <a:lstStyle/>
                    <a:p>
                      <a:pPr>
                        <a:defRPr sz="1000"/>
                      </a:pPr>
                      <a:r>
                        <a:rPr/>
                        <a:t>297</a:t>
                      </a:r>
                    </a:p>
                  </a:txBody>
                  <a:tcPr>
                    <a:lnL w="0"/>
                    <a:lnR w="0"/>
                    <a:lnT w="0"/>
                    <a:lnB w="0"/>
                  </a:tcPr>
                </a:tc>
                <a:tc>
                  <a:txBody>
                    <a:bodyPr/>
                    <a:lstStyle/>
                    <a:p>
                      <a:pPr>
                        <a:defRPr sz="1000"/>
                      </a:pPr>
                      <a:r>
                        <a:rPr/>
                        <a:t>2,86</a:t>
                      </a:r>
                    </a:p>
                  </a:txBody>
                  <a:tcPr>
                    <a:lnL w="0"/>
                    <a:lnR w="0"/>
                    <a:lnT w="0"/>
                    <a:lnB w="0"/>
                  </a:tcPr>
                </a:tc>
                <a:tc>
                  <a:txBody>
                    <a:bodyPr/>
                    <a:lstStyle/>
                    <a:p>
                      <a:pPr>
                        <a:defRPr sz="1000"/>
                      </a:pPr>
                      <a:r>
                        <a:rPr/>
                        <a:t>297</a:t>
                      </a:r>
                    </a:p>
                  </a:txBody>
                  <a:tcPr>
                    <a:lnL w="0"/>
                    <a:lnR w="0"/>
                    <a:lnT w="0"/>
                    <a:lnB w="0"/>
                  </a:tcPr>
                </a:tc>
                <a:tc>
                  <a:txBody>
                    <a:bodyPr/>
                    <a:lstStyle/>
                    <a:p>
                      <a:pPr>
                        <a:defRPr sz="1000"/>
                      </a:pPr>
                      <a:r>
                        <a:rPr/>
                        <a:t>3,30</a:t>
                      </a:r>
                    </a:p>
                  </a:txBody>
                  <a:tcPr>
                    <a:lnL w="0"/>
                    <a:lnR w="0"/>
                    <a:lnT w="0"/>
                    <a:lnB w="0"/>
                  </a:tcPr>
                </a:tc>
                <a:tc>
                  <a:txBody>
                    <a:bodyPr/>
                    <a:lstStyle/>
                    <a:p>
                      <a:pPr>
                        <a:defRPr sz="1000"/>
                      </a:pPr>
                      <a:r>
                        <a:rPr/>
                        <a:t>301</a:t>
                      </a:r>
                    </a:p>
                  </a:txBody>
                  <a:tcPr>
                    <a:lnL w="0"/>
                    <a:lnR w="0"/>
                    <a:lnT w="0"/>
                    <a:lnB w="0"/>
                  </a:tcPr>
                </a:tc>
                <a:tc>
                  <a:txBody>
                    <a:bodyPr/>
                    <a:lstStyle/>
                    <a:p>
                      <a:pPr>
                        <a:defRPr sz="1000"/>
                      </a:pPr>
                      <a:r>
                        <a:rPr/>
                        <a:t>2,87</a:t>
                      </a:r>
                    </a:p>
                  </a:txBody>
                  <a:tcPr>
                    <a:lnL w="0"/>
                    <a:lnR w="0"/>
                    <a:lnT w="0"/>
                    <a:lnB w="0"/>
                  </a:tcPr>
                </a:tc>
                <a:tc>
                  <a:txBody>
                    <a:bodyPr/>
                    <a:lstStyle/>
                    <a:p>
                      <a:pPr>
                        <a:defRPr sz="1000"/>
                      </a:pPr>
                      <a:r>
                        <a:rPr/>
                        <a:t>295</a:t>
                      </a:r>
                    </a:p>
                  </a:txBody>
                  <a:tcPr>
                    <a:lnL w="0"/>
                    <a:lnR w="0"/>
                    <a:lnT w="0"/>
                    <a:lnB w="0"/>
                  </a:tcPr>
                </a:tc>
                <a:tc>
                  <a:txBody>
                    <a:bodyPr/>
                    <a:lstStyle/>
                    <a:p>
                      <a:pPr>
                        <a:defRPr sz="1000"/>
                      </a:pPr>
                      <a:r>
                        <a:rPr/>
                        <a:t>2,42</a:t>
                      </a:r>
                    </a:p>
                  </a:txBody>
                  <a:tcPr>
                    <a:lnL w="0"/>
                    <a:lnR w="0"/>
                    <a:lnT w="0"/>
                    <a:lnB w="0"/>
                  </a:tcPr>
                </a:tc>
                <a:tc>
                  <a:txBody>
                    <a:bodyPr/>
                    <a:lstStyle/>
                    <a:p>
                      <a:pPr>
                        <a:defRPr sz="1000"/>
                      </a:pPr>
                      <a:r>
                        <a:rPr/>
                        <a:t>295</a:t>
                      </a:r>
                    </a:p>
                  </a:txBody>
                  <a:tcPr>
                    <a:lnL w="0"/>
                    <a:lnR w="0"/>
                    <a:lnT w="0"/>
                    <a:lnB w="0"/>
                  </a:tcPr>
                </a:tc>
                <a:tc>
                  <a:txBody>
                    <a:bodyPr/>
                    <a:lstStyle/>
                    <a:p>
                      <a:pPr>
                        <a:defRPr sz="1000"/>
                      </a:pPr>
                      <a:r>
                        <a:rPr/>
                        <a:t>3,10</a:t>
                      </a:r>
                    </a:p>
                  </a:txBody>
                  <a:tcPr>
                    <a:lnL w="0"/>
                    <a:lnR w="0"/>
                    <a:lnT w="0"/>
                    <a:lnB w="0"/>
                  </a:tcPr>
                </a:tc>
                <a:tc>
                  <a:txBody>
                    <a:bodyPr/>
                    <a:lstStyle/>
                    <a:p>
                      <a:pPr>
                        <a:defRPr sz="1000"/>
                      </a:pPr>
                      <a:r>
                        <a:rPr/>
                        <a:t>299</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2,89</a:t>
                      </a:r>
                    </a:p>
                  </a:txBody>
                  <a:tcPr>
                    <a:lnL w="0"/>
                    <a:lnR w="0"/>
                    <a:lnT w="0"/>
                    <a:lnB w="0"/>
                  </a:tcPr>
                </a:tc>
                <a:tc>
                  <a:txBody>
                    <a:bodyPr/>
                    <a:lstStyle/>
                    <a:p>
                      <a:pPr>
                        <a:defRPr sz="1000"/>
                      </a:pPr>
                      <a:r>
                        <a:rPr/>
                        <a:t>528</a:t>
                      </a:r>
                    </a:p>
                  </a:txBody>
                  <a:tcPr>
                    <a:lnL w="0"/>
                    <a:lnR w="0"/>
                    <a:lnT w="0"/>
                    <a:lnB w="0"/>
                  </a:tcPr>
                </a:tc>
                <a:tc>
                  <a:txBody>
                    <a:bodyPr/>
                    <a:lstStyle/>
                    <a:p>
                      <a:pPr>
                        <a:defRPr sz="1000"/>
                      </a:pPr>
                      <a:r>
                        <a:rPr/>
                        <a:t>2,64</a:t>
                      </a:r>
                    </a:p>
                  </a:txBody>
                  <a:tcPr>
                    <a:lnL w="0"/>
                    <a:lnR w="0"/>
                    <a:lnT w="0"/>
                    <a:lnB w="0"/>
                  </a:tcPr>
                </a:tc>
                <a:tc>
                  <a:txBody>
                    <a:bodyPr/>
                    <a:lstStyle/>
                    <a:p>
                      <a:pPr>
                        <a:defRPr sz="1000"/>
                      </a:pPr>
                      <a:r>
                        <a:rPr/>
                        <a:t>528</a:t>
                      </a:r>
                    </a:p>
                  </a:txBody>
                  <a:tcPr>
                    <a:lnL w="0"/>
                    <a:lnR w="0"/>
                    <a:lnT w="0"/>
                    <a:lnB w="0"/>
                  </a:tcPr>
                </a:tc>
                <a:tc>
                  <a:txBody>
                    <a:bodyPr/>
                    <a:lstStyle/>
                    <a:p>
                      <a:pPr>
                        <a:defRPr sz="1000"/>
                      </a:pPr>
                      <a:r>
                        <a:rPr/>
                        <a:t>3,15</a:t>
                      </a:r>
                    </a:p>
                  </a:txBody>
                  <a:tcPr>
                    <a:lnL w="0"/>
                    <a:lnR w="0"/>
                    <a:lnT w="0"/>
                    <a:lnB w="0"/>
                  </a:tcPr>
                </a:tc>
                <a:tc>
                  <a:txBody>
                    <a:bodyPr/>
                    <a:lstStyle/>
                    <a:p>
                      <a:pPr>
                        <a:defRPr sz="1000"/>
                      </a:pPr>
                      <a:r>
                        <a:rPr/>
                        <a:t>530</a:t>
                      </a:r>
                    </a:p>
                  </a:txBody>
                  <a:tcPr>
                    <a:lnL w="0"/>
                    <a:lnR w="0"/>
                    <a:lnT w="0"/>
                    <a:lnB w="0"/>
                  </a:tcPr>
                </a:tc>
                <a:tc>
                  <a:txBody>
                    <a:bodyPr/>
                    <a:lstStyle/>
                    <a:p>
                      <a:pPr>
                        <a:defRPr sz="1000"/>
                      </a:pPr>
                      <a:r>
                        <a:rPr/>
                        <a:t>2,70</a:t>
                      </a:r>
                    </a:p>
                  </a:txBody>
                  <a:tcPr>
                    <a:lnL w="0"/>
                    <a:lnR w="0"/>
                    <a:lnT w="0"/>
                    <a:lnB w="0"/>
                  </a:tcPr>
                </a:tc>
                <a:tc>
                  <a:txBody>
                    <a:bodyPr/>
                    <a:lstStyle/>
                    <a:p>
                      <a:pPr>
                        <a:defRPr sz="1000"/>
                      </a:pPr>
                      <a:r>
                        <a:rPr/>
                        <a:t>524</a:t>
                      </a:r>
                    </a:p>
                  </a:txBody>
                  <a:tcPr>
                    <a:lnL w="0"/>
                    <a:lnR w="0"/>
                    <a:lnT w="0"/>
                    <a:lnB w="0"/>
                  </a:tcPr>
                </a:tc>
                <a:tc>
                  <a:txBody>
                    <a:bodyPr/>
                    <a:lstStyle/>
                    <a:p>
                      <a:pPr>
                        <a:defRPr sz="1000"/>
                      </a:pPr>
                      <a:r>
                        <a:rPr/>
                        <a:t>2,27</a:t>
                      </a:r>
                    </a:p>
                  </a:txBody>
                  <a:tcPr>
                    <a:lnL w="0"/>
                    <a:lnR w="0"/>
                    <a:lnT w="0"/>
                    <a:lnB w="0"/>
                  </a:tcPr>
                </a:tc>
                <a:tc>
                  <a:txBody>
                    <a:bodyPr/>
                    <a:lstStyle/>
                    <a:p>
                      <a:pPr>
                        <a:defRPr sz="1000"/>
                      </a:pPr>
                      <a:r>
                        <a:rPr/>
                        <a:t>525</a:t>
                      </a:r>
                    </a:p>
                  </a:txBody>
                  <a:tcPr>
                    <a:lnL w="0"/>
                    <a:lnR w="0"/>
                    <a:lnT w="0"/>
                    <a:lnB w="0"/>
                  </a:tcPr>
                </a:tc>
                <a:tc>
                  <a:txBody>
                    <a:bodyPr/>
                    <a:lstStyle/>
                    <a:p>
                      <a:pPr>
                        <a:defRPr sz="1000"/>
                      </a:pPr>
                      <a:r>
                        <a:rPr/>
                        <a:t>2,64</a:t>
                      </a:r>
                    </a:p>
                  </a:txBody>
                  <a:tcPr>
                    <a:lnL w="0"/>
                    <a:lnR w="0"/>
                    <a:lnT w="0"/>
                    <a:lnB w="0"/>
                  </a:tcPr>
                </a:tc>
                <a:tc>
                  <a:txBody>
                    <a:bodyPr/>
                    <a:lstStyle/>
                    <a:p>
                      <a:pPr>
                        <a:defRPr sz="1000"/>
                      </a:pPr>
                      <a:r>
                        <a:rPr/>
                        <a:t>525</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2,73</a:t>
                      </a:r>
                    </a:p>
                  </a:txBody>
                  <a:tcPr>
                    <a:lnL w="0"/>
                    <a:lnR w="0"/>
                    <a:lnT w="0"/>
                    <a:lnB w="0"/>
                  </a:tcPr>
                </a:tc>
                <a:tc>
                  <a:txBody>
                    <a:bodyPr/>
                    <a:lstStyle/>
                    <a:p>
                      <a:pPr>
                        <a:defRPr sz="1000"/>
                      </a:pPr>
                      <a:r>
                        <a:rPr/>
                        <a:t>30</a:t>
                      </a:r>
                    </a:p>
                  </a:txBody>
                  <a:tcPr>
                    <a:lnL w="0"/>
                    <a:lnR w="0"/>
                    <a:lnT w="0"/>
                    <a:lnB w="0"/>
                  </a:tcPr>
                </a:tc>
                <a:tc>
                  <a:txBody>
                    <a:bodyPr/>
                    <a:lstStyle/>
                    <a:p>
                      <a:pPr>
                        <a:defRPr sz="1000"/>
                      </a:pPr>
                      <a:r>
                        <a:rPr/>
                        <a:t>2,57</a:t>
                      </a:r>
                    </a:p>
                  </a:txBody>
                  <a:tcPr>
                    <a:lnL w="0"/>
                    <a:lnR w="0"/>
                    <a:lnT w="0"/>
                    <a:lnB w="0"/>
                  </a:tcPr>
                </a:tc>
                <a:tc>
                  <a:txBody>
                    <a:bodyPr/>
                    <a:lstStyle/>
                    <a:p>
                      <a:pPr>
                        <a:defRPr sz="1000"/>
                      </a:pPr>
                      <a:r>
                        <a:rPr/>
                        <a:t>30</a:t>
                      </a:r>
                    </a:p>
                  </a:txBody>
                  <a:tcPr>
                    <a:lnL w="0"/>
                    <a:lnR w="0"/>
                    <a:lnT w="0"/>
                    <a:lnB w="0"/>
                  </a:tcPr>
                </a:tc>
                <a:tc>
                  <a:txBody>
                    <a:bodyPr/>
                    <a:lstStyle/>
                    <a:p>
                      <a:pPr>
                        <a:defRPr sz="1000"/>
                      </a:pPr>
                      <a:r>
                        <a:rPr/>
                        <a:t>3,37</a:t>
                      </a:r>
                    </a:p>
                  </a:txBody>
                  <a:tcPr>
                    <a:lnL w="0"/>
                    <a:lnR w="0"/>
                    <a:lnT w="0"/>
                    <a:lnB w="0"/>
                  </a:tcPr>
                </a:tc>
                <a:tc>
                  <a:txBody>
                    <a:bodyPr/>
                    <a:lstStyle/>
                    <a:p>
                      <a:pPr>
                        <a:defRPr sz="1000"/>
                      </a:pPr>
                      <a:r>
                        <a:rPr/>
                        <a:t>30</a:t>
                      </a:r>
                    </a:p>
                  </a:txBody>
                  <a:tcPr>
                    <a:lnL w="0"/>
                    <a:lnR w="0"/>
                    <a:lnT w="0"/>
                    <a:lnB w="0"/>
                  </a:tcPr>
                </a:tc>
                <a:tc>
                  <a:txBody>
                    <a:bodyPr/>
                    <a:lstStyle/>
                    <a:p>
                      <a:pPr>
                        <a:defRPr sz="1000"/>
                      </a:pPr>
                      <a:r>
                        <a:rPr/>
                        <a:t>2,93</a:t>
                      </a:r>
                    </a:p>
                  </a:txBody>
                  <a:tcPr>
                    <a:lnL w="0"/>
                    <a:lnR w="0"/>
                    <a:lnT w="0"/>
                    <a:lnB w="0"/>
                  </a:tcPr>
                </a:tc>
                <a:tc>
                  <a:txBody>
                    <a:bodyPr/>
                    <a:lstStyle/>
                    <a:p>
                      <a:pPr>
                        <a:defRPr sz="1000"/>
                      </a:pPr>
                      <a:r>
                        <a:rPr/>
                        <a:t>30</a:t>
                      </a:r>
                    </a:p>
                  </a:txBody>
                  <a:tcPr>
                    <a:lnL w="0"/>
                    <a:lnR w="0"/>
                    <a:lnT w="0"/>
                    <a:lnB w="0"/>
                  </a:tcPr>
                </a:tc>
                <a:tc>
                  <a:txBody>
                    <a:bodyPr/>
                    <a:lstStyle/>
                    <a:p>
                      <a:pPr>
                        <a:defRPr sz="1000"/>
                      </a:pPr>
                      <a:r>
                        <a:rPr/>
                        <a:t>3,13</a:t>
                      </a:r>
                    </a:p>
                  </a:txBody>
                  <a:tcPr>
                    <a:lnL w="0"/>
                    <a:lnR w="0"/>
                    <a:lnT w="0"/>
                    <a:lnB w="0"/>
                  </a:tcPr>
                </a:tc>
                <a:tc>
                  <a:txBody>
                    <a:bodyPr/>
                    <a:lstStyle/>
                    <a:p>
                      <a:pPr>
                        <a:defRPr sz="1000"/>
                      </a:pPr>
                      <a:r>
                        <a:rPr/>
                        <a:t>30</a:t>
                      </a:r>
                    </a:p>
                  </a:txBody>
                  <a:tcPr>
                    <a:lnL w="0"/>
                    <a:lnR w="0"/>
                    <a:lnT w="0"/>
                    <a:lnB w="0"/>
                  </a:tcPr>
                </a:tc>
                <a:tc>
                  <a:txBody>
                    <a:bodyPr/>
                    <a:lstStyle/>
                    <a:p>
                      <a:pPr>
                        <a:defRPr sz="1000"/>
                      </a:pPr>
                      <a:r>
                        <a:rPr/>
                        <a:t>2,90</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13. Selskapsskatt</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13. Selskapsskatt</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26822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Selskapsskatt</a:t>
                      </a:r>
                    </a:p>
                  </a:txBody>
                  <a:tcPr>
                    <a:lnL w="0"/>
                    <a:lnR w="0"/>
                    <a:lnT w="12700">
                      <a:solidFill>
                        <a:srgbClr val="B4B4B4"/>
                      </a:solidFill>
                    </a:lnT>
                    <a:lnB w="0"/>
                  </a:tcPr>
                </a:tc>
                <a:tc>
                  <a:txBody>
                    <a:bodyPr/>
                    <a:lstStyle/>
                    <a:p>
                      <a:pPr>
                        <a:defRPr sz="1000"/>
                      </a:pPr>
                      <a:r>
                        <a:rPr/>
                        <a:t>28,5%</a:t>
                      </a:r>
                    </a:p>
                  </a:txBody>
                  <a:tcPr>
                    <a:lnL w="0"/>
                    <a:lnR w="0"/>
                    <a:lnT w="12700">
                      <a:solidFill>
                        <a:srgbClr val="B4B4B4"/>
                      </a:solidFill>
                    </a:lnT>
                    <a:lnB w="0"/>
                  </a:tcPr>
                </a:tc>
                <a:tc>
                  <a:txBody>
                    <a:bodyPr/>
                    <a:lstStyle/>
                    <a:p>
                      <a:pPr>
                        <a:defRPr sz="1000"/>
                      </a:pPr>
                      <a:r>
                        <a:rPr/>
                        <a:t>14,3%</a:t>
                      </a:r>
                    </a:p>
                  </a:txBody>
                  <a:tcPr>
                    <a:lnL w="0"/>
                    <a:lnR w="0"/>
                    <a:lnT w="12700">
                      <a:solidFill>
                        <a:srgbClr val="B4B4B4"/>
                      </a:solidFill>
                    </a:lnT>
                    <a:lnB w="0"/>
                  </a:tcPr>
                </a:tc>
                <a:tc>
                  <a:txBody>
                    <a:bodyPr/>
                    <a:lstStyle/>
                    <a:p>
                      <a:pPr>
                        <a:defRPr sz="1000"/>
                      </a:pPr>
                      <a:r>
                        <a:rPr/>
                        <a:t>21,2%</a:t>
                      </a:r>
                    </a:p>
                  </a:txBody>
                  <a:tcPr>
                    <a:lnL w="0"/>
                    <a:lnR w="0"/>
                    <a:lnT w="12700">
                      <a:solidFill>
                        <a:srgbClr val="B4B4B4"/>
                      </a:solidFill>
                    </a:lnT>
                    <a:lnB w="0"/>
                  </a:tcPr>
                </a:tc>
                <a:tc>
                  <a:txBody>
                    <a:bodyPr/>
                    <a:lstStyle/>
                    <a:p>
                      <a:pPr>
                        <a:defRPr sz="1000"/>
                      </a:pPr>
                      <a:r>
                        <a:rPr/>
                        <a:t>16,3%</a:t>
                      </a:r>
                    </a:p>
                  </a:txBody>
                  <a:tcPr>
                    <a:lnL w="0"/>
                    <a:lnR w="0"/>
                    <a:lnT w="12700">
                      <a:solidFill>
                        <a:srgbClr val="B4B4B4"/>
                      </a:solidFill>
                    </a:lnT>
                    <a:lnB w="0"/>
                  </a:tcPr>
                </a:tc>
                <a:tc>
                  <a:txBody>
                    <a:bodyPr/>
                    <a:lstStyle/>
                    <a:p>
                      <a:pPr>
                        <a:defRPr sz="1000"/>
                      </a:pPr>
                      <a:r>
                        <a:rPr/>
                        <a:t>12,9%</a:t>
                      </a:r>
                    </a:p>
                  </a:txBody>
                  <a:tcPr>
                    <a:lnL w="0"/>
                    <a:lnR w="0"/>
                    <a:lnT w="12700">
                      <a:solidFill>
                        <a:srgbClr val="B4B4B4"/>
                      </a:solidFill>
                    </a:lnT>
                    <a:lnB w="0"/>
                  </a:tcPr>
                </a:tc>
                <a:tc>
                  <a:txBody>
                    <a:bodyPr/>
                    <a:lstStyle/>
                    <a:p>
                      <a:pPr>
                        <a:defRPr sz="1000"/>
                      </a:pPr>
                      <a:r>
                        <a:rPr/>
                        <a:t>6,8%</a:t>
                      </a:r>
                    </a:p>
                  </a:txBody>
                  <a:tcPr>
                    <a:lnL w="0"/>
                    <a:lnR w="0"/>
                    <a:lnT w="12700">
                      <a:solidFill>
                        <a:srgbClr val="B4B4B4"/>
                      </a:solidFill>
                    </a:lnT>
                    <a:lnB w="0"/>
                  </a:tcPr>
                </a:tc>
                <a:tc>
                  <a:txBody>
                    <a:bodyPr/>
                    <a:lstStyle/>
                    <a:p>
                      <a:pPr>
                        <a:defRPr sz="1000"/>
                      </a:pPr>
                      <a:r>
                        <a:rPr/>
                        <a:t>923</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25,0%</a:t>
                      </a:r>
                    </a:p>
                  </a:txBody>
                  <a:tcPr>
                    <a:lnL w="0"/>
                    <a:lnR w="0"/>
                    <a:lnT w="0"/>
                    <a:lnB w="0"/>
                  </a:tcPr>
                </a:tc>
                <a:tc>
                  <a:txBody>
                    <a:bodyPr/>
                    <a:lstStyle/>
                    <a:p>
                      <a:pPr>
                        <a:defRPr sz="1000"/>
                      </a:pPr>
                      <a:r>
                        <a:rPr/>
                        <a:t>15,7%</a:t>
                      </a:r>
                    </a:p>
                  </a:txBody>
                  <a:tcPr>
                    <a:lnL w="0"/>
                    <a:lnR w="0"/>
                    <a:lnT w="0"/>
                    <a:lnB w="0"/>
                  </a:tcPr>
                </a:tc>
                <a:tc>
                  <a:txBody>
                    <a:bodyPr/>
                    <a:lstStyle/>
                    <a:p>
                      <a:pPr>
                        <a:defRPr sz="1000"/>
                      </a:pPr>
                      <a:r>
                        <a:rPr/>
                        <a:t>24,1%</a:t>
                      </a:r>
                    </a:p>
                  </a:txBody>
                  <a:tcPr>
                    <a:lnL w="0"/>
                    <a:lnR w="0"/>
                    <a:lnT w="0"/>
                    <a:lnB w="0"/>
                  </a:tcPr>
                </a:tc>
                <a:tc>
                  <a:txBody>
                    <a:bodyPr/>
                    <a:lstStyle/>
                    <a:p>
                      <a:pPr>
                        <a:defRPr sz="1000"/>
                      </a:pPr>
                      <a:r>
                        <a:rPr/>
                        <a:t>17,6%</a:t>
                      </a:r>
                    </a:p>
                  </a:txBody>
                  <a:tcPr>
                    <a:lnL w="0"/>
                    <a:lnR w="0"/>
                    <a:lnT w="0"/>
                    <a:lnB w="0"/>
                  </a:tcPr>
                </a:tc>
                <a:tc>
                  <a:txBody>
                    <a:bodyPr/>
                    <a:lstStyle/>
                    <a:p>
                      <a:pPr>
                        <a:defRPr sz="1000"/>
                      </a:pPr>
                      <a:r>
                        <a:rPr/>
                        <a:t>11,1%</a:t>
                      </a:r>
                    </a:p>
                  </a:txBody>
                  <a:tcPr>
                    <a:lnL w="0"/>
                    <a:lnR w="0"/>
                    <a:lnT w="0"/>
                    <a:lnB w="0"/>
                  </a:tcPr>
                </a:tc>
                <a:tc>
                  <a:txBody>
                    <a:bodyPr/>
                    <a:lstStyle/>
                    <a:p>
                      <a:pPr>
                        <a:defRPr sz="1000"/>
                      </a:pPr>
                      <a:r>
                        <a:rPr/>
                        <a:t>6,5%</a:t>
                      </a:r>
                    </a:p>
                  </a:txBody>
                  <a:tcPr>
                    <a:lnL w="0"/>
                    <a:lnR w="0"/>
                    <a:lnT w="0"/>
                    <a:lnB w="0"/>
                  </a:tcPr>
                </a:tc>
                <a:tc>
                  <a:txBody>
                    <a:bodyPr/>
                    <a:lstStyle/>
                    <a:p>
                      <a:pPr>
                        <a:defRPr sz="1000"/>
                      </a:pPr>
                      <a:r>
                        <a:rPr/>
                        <a:t>108</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28,3%</a:t>
                      </a:r>
                    </a:p>
                  </a:txBody>
                  <a:tcPr>
                    <a:lnL w="0"/>
                    <a:lnR w="0"/>
                    <a:lnT w="0"/>
                    <a:lnB w="0"/>
                  </a:tcPr>
                </a:tc>
                <a:tc>
                  <a:txBody>
                    <a:bodyPr/>
                    <a:lstStyle/>
                    <a:p>
                      <a:pPr>
                        <a:defRPr sz="1000"/>
                      </a:pPr>
                      <a:r>
                        <a:rPr/>
                        <a:t>16,5%</a:t>
                      </a:r>
                    </a:p>
                  </a:txBody>
                  <a:tcPr>
                    <a:lnL w="0"/>
                    <a:lnR w="0"/>
                    <a:lnT w="0"/>
                    <a:lnB w="0"/>
                  </a:tcPr>
                </a:tc>
                <a:tc>
                  <a:txBody>
                    <a:bodyPr/>
                    <a:lstStyle/>
                    <a:p>
                      <a:pPr>
                        <a:defRPr sz="1000"/>
                      </a:pPr>
                      <a:r>
                        <a:rPr/>
                        <a:t>20,9%</a:t>
                      </a:r>
                    </a:p>
                  </a:txBody>
                  <a:tcPr>
                    <a:lnL w="0"/>
                    <a:lnR w="0"/>
                    <a:lnT w="0"/>
                    <a:lnB w="0"/>
                  </a:tcPr>
                </a:tc>
                <a:tc>
                  <a:txBody>
                    <a:bodyPr/>
                    <a:lstStyle/>
                    <a:p>
                      <a:pPr>
                        <a:defRPr sz="1000"/>
                      </a:pPr>
                      <a:r>
                        <a:rPr/>
                        <a:t>16,2%</a:t>
                      </a:r>
                    </a:p>
                  </a:txBody>
                  <a:tcPr>
                    <a:lnL w="0"/>
                    <a:lnR w="0"/>
                    <a:lnT w="0"/>
                    <a:lnB w="0"/>
                  </a:tcPr>
                </a:tc>
                <a:tc>
                  <a:txBody>
                    <a:bodyPr/>
                    <a:lstStyle/>
                    <a:p>
                      <a:pPr>
                        <a:defRPr sz="1000"/>
                      </a:pPr>
                      <a:r>
                        <a:rPr/>
                        <a:t>10,4%</a:t>
                      </a:r>
                    </a:p>
                  </a:txBody>
                  <a:tcPr>
                    <a:lnL w="0"/>
                    <a:lnR w="0"/>
                    <a:lnT w="0"/>
                    <a:lnB w="0"/>
                  </a:tcPr>
                </a:tc>
                <a:tc>
                  <a:txBody>
                    <a:bodyPr/>
                    <a:lstStyle/>
                    <a:p>
                      <a:pPr>
                        <a:defRPr sz="1000"/>
                      </a:pPr>
                      <a:r>
                        <a:rPr/>
                        <a:t>7,7%</a:t>
                      </a:r>
                    </a:p>
                  </a:txBody>
                  <a:tcPr>
                    <a:lnL w="0"/>
                    <a:lnR w="0"/>
                    <a:lnT w="0"/>
                    <a:lnB w="0"/>
                  </a:tcPr>
                </a:tc>
                <a:tc>
                  <a:txBody>
                    <a:bodyPr/>
                    <a:lstStyle/>
                    <a:p>
                      <a:pPr>
                        <a:defRPr sz="1000"/>
                      </a:pPr>
                      <a:r>
                        <a:rPr/>
                        <a:t>297</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29,4%</a:t>
                      </a:r>
                    </a:p>
                  </a:txBody>
                  <a:tcPr>
                    <a:lnL w="0"/>
                    <a:lnR w="0"/>
                    <a:lnT w="0"/>
                    <a:lnB w="0"/>
                  </a:tcPr>
                </a:tc>
                <a:tc>
                  <a:txBody>
                    <a:bodyPr/>
                    <a:lstStyle/>
                    <a:p>
                      <a:pPr>
                        <a:defRPr sz="1000"/>
                      </a:pPr>
                      <a:r>
                        <a:rPr/>
                        <a:t>14,2%</a:t>
                      </a:r>
                    </a:p>
                  </a:txBody>
                  <a:tcPr>
                    <a:lnL w="0"/>
                    <a:lnR w="0"/>
                    <a:lnT w="0"/>
                    <a:lnB w="0"/>
                  </a:tcPr>
                </a:tc>
                <a:tc>
                  <a:txBody>
                    <a:bodyPr/>
                    <a:lstStyle/>
                    <a:p>
                      <a:pPr>
                        <a:defRPr sz="1000"/>
                      </a:pPr>
                      <a:r>
                        <a:rPr/>
                        <a:t>20,5%</a:t>
                      </a:r>
                    </a:p>
                  </a:txBody>
                  <a:tcPr>
                    <a:lnL w="0"/>
                    <a:lnR w="0"/>
                    <a:lnT w="0"/>
                    <a:lnB w="0"/>
                  </a:tcPr>
                </a:tc>
                <a:tc>
                  <a:txBody>
                    <a:bodyPr/>
                    <a:lstStyle/>
                    <a:p>
                      <a:pPr>
                        <a:defRPr sz="1000"/>
                      </a:pPr>
                      <a:r>
                        <a:rPr/>
                        <a:t>16,1%</a:t>
                      </a:r>
                    </a:p>
                  </a:txBody>
                  <a:tcPr>
                    <a:lnL w="0"/>
                    <a:lnR w="0"/>
                    <a:lnT w="0"/>
                    <a:lnB w="0"/>
                  </a:tcPr>
                </a:tc>
                <a:tc>
                  <a:txBody>
                    <a:bodyPr/>
                    <a:lstStyle/>
                    <a:p>
                      <a:pPr>
                        <a:defRPr sz="1000"/>
                      </a:pPr>
                      <a:r>
                        <a:rPr/>
                        <a:t>14,2%</a:t>
                      </a:r>
                    </a:p>
                  </a:txBody>
                  <a:tcPr>
                    <a:lnL w="0"/>
                    <a:lnR w="0"/>
                    <a:lnT w="0"/>
                    <a:lnB w="0"/>
                  </a:tcPr>
                </a:tc>
                <a:tc>
                  <a:txBody>
                    <a:bodyPr/>
                    <a:lstStyle/>
                    <a:p>
                      <a:pPr>
                        <a:defRPr sz="1000"/>
                      </a:pPr>
                      <a:r>
                        <a:rPr/>
                        <a:t>5,7%</a:t>
                      </a:r>
                    </a:p>
                  </a:txBody>
                  <a:tcPr>
                    <a:lnL w="0"/>
                    <a:lnR w="0"/>
                    <a:lnT w="0"/>
                    <a:lnB w="0"/>
                  </a:tcPr>
                </a:tc>
                <a:tc>
                  <a:txBody>
                    <a:bodyPr/>
                    <a:lstStyle/>
                    <a:p>
                      <a:pPr>
                        <a:defRPr sz="1000"/>
                      </a:pPr>
                      <a:r>
                        <a:rPr/>
                        <a:t>528</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36,7%</a:t>
                      </a:r>
                    </a:p>
                  </a:txBody>
                  <a:tcPr>
                    <a:lnL w="0"/>
                    <a:lnR w="0"/>
                    <a:lnT w="0"/>
                    <a:lnB w="0"/>
                  </a:tcPr>
                </a:tc>
                <a:tc>
                  <a:txBody>
                    <a:bodyPr/>
                    <a:lstStyle/>
                    <a:p>
                      <a:pPr>
                        <a:defRPr sz="1000"/>
                      </a:pPr>
                      <a:r>
                        <a:rPr/>
                        <a:t>13,3%</a:t>
                      </a:r>
                    </a:p>
                  </a:txBody>
                  <a:tcPr>
                    <a:lnL w="0"/>
                    <a:lnR w="0"/>
                    <a:lnT w="0"/>
                    <a:lnB w="0"/>
                  </a:tcPr>
                </a:tc>
                <a:tc>
                  <a:txBody>
                    <a:bodyPr/>
                    <a:lstStyle/>
                    <a:p>
                      <a:pPr>
                        <a:defRPr sz="1000"/>
                      </a:pPr>
                      <a:r>
                        <a:rPr/>
                        <a:t>23,3%</a:t>
                      </a:r>
                    </a:p>
                  </a:txBody>
                  <a:tcPr>
                    <a:lnL w="0"/>
                    <a:lnR w="0"/>
                    <a:lnT w="0"/>
                    <a:lnB w="0"/>
                  </a:tcPr>
                </a:tc>
                <a:tc>
                  <a:txBody>
                    <a:bodyPr/>
                    <a:lstStyle/>
                    <a:p>
                      <a:pPr>
                        <a:defRPr sz="1000"/>
                      </a:pPr>
                      <a:r>
                        <a:rPr/>
                        <a:t>6,7%</a:t>
                      </a:r>
                    </a:p>
                  </a:txBody>
                  <a:tcPr>
                    <a:lnL w="0"/>
                    <a:lnR w="0"/>
                    <a:lnT w="0"/>
                    <a:lnB w="0"/>
                  </a:tcPr>
                </a:tc>
                <a:tc>
                  <a:txBody>
                    <a:bodyPr/>
                    <a:lstStyle/>
                    <a:p>
                      <a:pPr>
                        <a:defRPr sz="1000"/>
                      </a:pPr>
                      <a:r>
                        <a:rPr/>
                        <a:t>6,7%</a:t>
                      </a:r>
                    </a:p>
                  </a:txBody>
                  <a:tcPr>
                    <a:lnL w="0"/>
                    <a:lnR w="0"/>
                    <a:lnT w="0"/>
                    <a:lnB w="0"/>
                  </a:tcPr>
                </a:tc>
                <a:tc>
                  <a:txBody>
                    <a:bodyPr/>
                    <a:lstStyle/>
                    <a:p>
                      <a:pPr>
                        <a:defRPr sz="1000"/>
                      </a:pPr>
                      <a:r>
                        <a:rPr/>
                        <a:t>13,3%</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14. Formueskatt</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14. Formueskatt</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26822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Formueskatt</a:t>
                      </a:r>
                    </a:p>
                  </a:txBody>
                  <a:tcPr>
                    <a:lnL w="0"/>
                    <a:lnR w="0"/>
                    <a:lnT w="12700">
                      <a:solidFill>
                        <a:srgbClr val="B4B4B4"/>
                      </a:solidFill>
                    </a:lnT>
                    <a:lnB w="0"/>
                  </a:tcPr>
                </a:tc>
                <a:tc>
                  <a:txBody>
                    <a:bodyPr/>
                    <a:lstStyle/>
                    <a:p>
                      <a:pPr>
                        <a:defRPr sz="1000"/>
                      </a:pPr>
                      <a:r>
                        <a:rPr/>
                        <a:t>37,2%</a:t>
                      </a:r>
                    </a:p>
                  </a:txBody>
                  <a:tcPr>
                    <a:lnL w="0"/>
                    <a:lnR w="0"/>
                    <a:lnT w="12700">
                      <a:solidFill>
                        <a:srgbClr val="B4B4B4"/>
                      </a:solidFill>
                    </a:lnT>
                    <a:lnB w="0"/>
                  </a:tcPr>
                </a:tc>
                <a:tc>
                  <a:txBody>
                    <a:bodyPr/>
                    <a:lstStyle/>
                    <a:p>
                      <a:pPr>
                        <a:defRPr sz="1000"/>
                      </a:pPr>
                      <a:r>
                        <a:rPr/>
                        <a:t>16,5%</a:t>
                      </a:r>
                    </a:p>
                  </a:txBody>
                  <a:tcPr>
                    <a:lnL w="0"/>
                    <a:lnR w="0"/>
                    <a:lnT w="12700">
                      <a:solidFill>
                        <a:srgbClr val="B4B4B4"/>
                      </a:solidFill>
                    </a:lnT>
                    <a:lnB w="0"/>
                  </a:tcPr>
                </a:tc>
                <a:tc>
                  <a:txBody>
                    <a:bodyPr/>
                    <a:lstStyle/>
                    <a:p>
                      <a:pPr>
                        <a:defRPr sz="1000"/>
                      </a:pPr>
                      <a:r>
                        <a:rPr/>
                        <a:t>15,4%</a:t>
                      </a:r>
                    </a:p>
                  </a:txBody>
                  <a:tcPr>
                    <a:lnL w="0"/>
                    <a:lnR w="0"/>
                    <a:lnT w="12700">
                      <a:solidFill>
                        <a:srgbClr val="B4B4B4"/>
                      </a:solidFill>
                    </a:lnT>
                    <a:lnB w="0"/>
                  </a:tcPr>
                </a:tc>
                <a:tc>
                  <a:txBody>
                    <a:bodyPr/>
                    <a:lstStyle/>
                    <a:p>
                      <a:pPr>
                        <a:defRPr sz="1000"/>
                      </a:pPr>
                      <a:r>
                        <a:rPr/>
                        <a:t>9,4%</a:t>
                      </a:r>
                    </a:p>
                  </a:txBody>
                  <a:tcPr>
                    <a:lnL w="0"/>
                    <a:lnR w="0"/>
                    <a:lnT w="12700">
                      <a:solidFill>
                        <a:srgbClr val="B4B4B4"/>
                      </a:solidFill>
                    </a:lnT>
                    <a:lnB w="0"/>
                  </a:tcPr>
                </a:tc>
                <a:tc>
                  <a:txBody>
                    <a:bodyPr/>
                    <a:lstStyle/>
                    <a:p>
                      <a:pPr>
                        <a:defRPr sz="1000"/>
                      </a:pPr>
                      <a:r>
                        <a:rPr/>
                        <a:t>9,8%</a:t>
                      </a:r>
                    </a:p>
                  </a:txBody>
                  <a:tcPr>
                    <a:lnL w="0"/>
                    <a:lnR w="0"/>
                    <a:lnT w="12700">
                      <a:solidFill>
                        <a:srgbClr val="B4B4B4"/>
                      </a:solidFill>
                    </a:lnT>
                    <a:lnB w="0"/>
                  </a:tcPr>
                </a:tc>
                <a:tc>
                  <a:txBody>
                    <a:bodyPr/>
                    <a:lstStyle/>
                    <a:p>
                      <a:pPr>
                        <a:defRPr sz="1000"/>
                      </a:pPr>
                      <a:r>
                        <a:rPr/>
                        <a:t>11,7%</a:t>
                      </a:r>
                    </a:p>
                  </a:txBody>
                  <a:tcPr>
                    <a:lnL w="0"/>
                    <a:lnR w="0"/>
                    <a:lnT w="12700">
                      <a:solidFill>
                        <a:srgbClr val="B4B4B4"/>
                      </a:solidFill>
                    </a:lnT>
                    <a:lnB w="0"/>
                  </a:tcPr>
                </a:tc>
                <a:tc>
                  <a:txBody>
                    <a:bodyPr/>
                    <a:lstStyle/>
                    <a:p>
                      <a:pPr>
                        <a:defRPr sz="1000"/>
                      </a:pPr>
                      <a:r>
                        <a:rPr/>
                        <a:t>922</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40,2%</a:t>
                      </a:r>
                    </a:p>
                  </a:txBody>
                  <a:tcPr>
                    <a:lnL w="0"/>
                    <a:lnR w="0"/>
                    <a:lnT w="0"/>
                    <a:lnB w="0"/>
                  </a:tcPr>
                </a:tc>
                <a:tc>
                  <a:txBody>
                    <a:bodyPr/>
                    <a:lstStyle/>
                    <a:p>
                      <a:pPr>
                        <a:defRPr sz="1000"/>
                      </a:pPr>
                      <a:r>
                        <a:rPr/>
                        <a:t>14,0%</a:t>
                      </a:r>
                    </a:p>
                  </a:txBody>
                  <a:tcPr>
                    <a:lnL w="0"/>
                    <a:lnR w="0"/>
                    <a:lnT w="0"/>
                    <a:lnB w="0"/>
                  </a:tcPr>
                </a:tc>
                <a:tc>
                  <a:txBody>
                    <a:bodyPr/>
                    <a:lstStyle/>
                    <a:p>
                      <a:pPr>
                        <a:defRPr sz="1000"/>
                      </a:pPr>
                      <a:r>
                        <a:rPr/>
                        <a:t>14,0%</a:t>
                      </a:r>
                    </a:p>
                  </a:txBody>
                  <a:tcPr>
                    <a:lnL w="0"/>
                    <a:lnR w="0"/>
                    <a:lnT w="0"/>
                    <a:lnB w="0"/>
                  </a:tcPr>
                </a:tc>
                <a:tc>
                  <a:txBody>
                    <a:bodyPr/>
                    <a:lstStyle/>
                    <a:p>
                      <a:pPr>
                        <a:defRPr sz="1000"/>
                      </a:pPr>
                      <a:r>
                        <a:rPr/>
                        <a:t>8,4%</a:t>
                      </a:r>
                    </a:p>
                  </a:txBody>
                  <a:tcPr>
                    <a:lnL w="0"/>
                    <a:lnR w="0"/>
                    <a:lnT w="0"/>
                    <a:lnB w="0"/>
                  </a:tcPr>
                </a:tc>
                <a:tc>
                  <a:txBody>
                    <a:bodyPr/>
                    <a:lstStyle/>
                    <a:p>
                      <a:pPr>
                        <a:defRPr sz="1000"/>
                      </a:pPr>
                      <a:r>
                        <a:rPr/>
                        <a:t>9,3%</a:t>
                      </a:r>
                    </a:p>
                  </a:txBody>
                  <a:tcPr>
                    <a:lnL w="0"/>
                    <a:lnR w="0"/>
                    <a:lnT w="0"/>
                    <a:lnB w="0"/>
                  </a:tcPr>
                </a:tc>
                <a:tc>
                  <a:txBody>
                    <a:bodyPr/>
                    <a:lstStyle/>
                    <a:p>
                      <a:pPr>
                        <a:defRPr sz="1000"/>
                      </a:pPr>
                      <a:r>
                        <a:rPr/>
                        <a:t>14,0%</a:t>
                      </a:r>
                    </a:p>
                  </a:txBody>
                  <a:tcPr>
                    <a:lnL w="0"/>
                    <a:lnR w="0"/>
                    <a:lnT w="0"/>
                    <a:lnB w="0"/>
                  </a:tcPr>
                </a:tc>
                <a:tc>
                  <a:txBody>
                    <a:bodyPr/>
                    <a:lstStyle/>
                    <a:p>
                      <a:pPr>
                        <a:defRPr sz="1000"/>
                      </a:pPr>
                      <a:r>
                        <a:rPr/>
                        <a:t>107</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34,0%</a:t>
                      </a:r>
                    </a:p>
                  </a:txBody>
                  <a:tcPr>
                    <a:lnL w="0"/>
                    <a:lnR w="0"/>
                    <a:lnT w="0"/>
                    <a:lnB w="0"/>
                  </a:tcPr>
                </a:tc>
                <a:tc>
                  <a:txBody>
                    <a:bodyPr/>
                    <a:lstStyle/>
                    <a:p>
                      <a:pPr>
                        <a:defRPr sz="1000"/>
                      </a:pPr>
                      <a:r>
                        <a:rPr/>
                        <a:t>17,8%</a:t>
                      </a:r>
                    </a:p>
                  </a:txBody>
                  <a:tcPr>
                    <a:lnL w="0"/>
                    <a:lnR w="0"/>
                    <a:lnT w="0"/>
                    <a:lnB w="0"/>
                  </a:tcPr>
                </a:tc>
                <a:tc>
                  <a:txBody>
                    <a:bodyPr/>
                    <a:lstStyle/>
                    <a:p>
                      <a:pPr>
                        <a:defRPr sz="1000"/>
                      </a:pPr>
                      <a:r>
                        <a:rPr/>
                        <a:t>15,2%</a:t>
                      </a:r>
                    </a:p>
                  </a:txBody>
                  <a:tcPr>
                    <a:lnL w="0"/>
                    <a:lnR w="0"/>
                    <a:lnT w="0"/>
                    <a:lnB w="0"/>
                  </a:tcPr>
                </a:tc>
                <a:tc>
                  <a:txBody>
                    <a:bodyPr/>
                    <a:lstStyle/>
                    <a:p>
                      <a:pPr>
                        <a:defRPr sz="1000"/>
                      </a:pPr>
                      <a:r>
                        <a:rPr/>
                        <a:t>8,4%</a:t>
                      </a:r>
                    </a:p>
                  </a:txBody>
                  <a:tcPr>
                    <a:lnL w="0"/>
                    <a:lnR w="0"/>
                    <a:lnT w="0"/>
                    <a:lnB w="0"/>
                  </a:tcPr>
                </a:tc>
                <a:tc>
                  <a:txBody>
                    <a:bodyPr/>
                    <a:lstStyle/>
                    <a:p>
                      <a:pPr>
                        <a:defRPr sz="1000"/>
                      </a:pPr>
                      <a:r>
                        <a:rPr/>
                        <a:t>10,8%</a:t>
                      </a:r>
                    </a:p>
                  </a:txBody>
                  <a:tcPr>
                    <a:lnL w="0"/>
                    <a:lnR w="0"/>
                    <a:lnT w="0"/>
                    <a:lnB w="0"/>
                  </a:tcPr>
                </a:tc>
                <a:tc>
                  <a:txBody>
                    <a:bodyPr/>
                    <a:lstStyle/>
                    <a:p>
                      <a:pPr>
                        <a:defRPr sz="1000"/>
                      </a:pPr>
                      <a:r>
                        <a:rPr/>
                        <a:t>13,8%</a:t>
                      </a:r>
                    </a:p>
                  </a:txBody>
                  <a:tcPr>
                    <a:lnL w="0"/>
                    <a:lnR w="0"/>
                    <a:lnT w="0"/>
                    <a:lnB w="0"/>
                  </a:tcPr>
                </a:tc>
                <a:tc>
                  <a:txBody>
                    <a:bodyPr/>
                    <a:lstStyle/>
                    <a:p>
                      <a:pPr>
                        <a:defRPr sz="1000"/>
                      </a:pPr>
                      <a:r>
                        <a:rPr/>
                        <a:t>297</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38,8%</a:t>
                      </a:r>
                    </a:p>
                  </a:txBody>
                  <a:tcPr>
                    <a:lnL w="0"/>
                    <a:lnR w="0"/>
                    <a:lnT w="0"/>
                    <a:lnB w="0"/>
                  </a:tcPr>
                </a:tc>
                <a:tc>
                  <a:txBody>
                    <a:bodyPr/>
                    <a:lstStyle/>
                    <a:p>
                      <a:pPr>
                        <a:defRPr sz="1000"/>
                      </a:pPr>
                      <a:r>
                        <a:rPr/>
                        <a:t>16,5%</a:t>
                      </a:r>
                    </a:p>
                  </a:txBody>
                  <a:tcPr>
                    <a:lnL w="0"/>
                    <a:lnR w="0"/>
                    <a:lnT w="0"/>
                    <a:lnB w="0"/>
                  </a:tcPr>
                </a:tc>
                <a:tc>
                  <a:txBody>
                    <a:bodyPr/>
                    <a:lstStyle/>
                    <a:p>
                      <a:pPr>
                        <a:defRPr sz="1000"/>
                      </a:pPr>
                      <a:r>
                        <a:rPr/>
                        <a:t>15,2%</a:t>
                      </a:r>
                    </a:p>
                  </a:txBody>
                  <a:tcPr>
                    <a:lnL w="0"/>
                    <a:lnR w="0"/>
                    <a:lnT w="0"/>
                    <a:lnB w="0"/>
                  </a:tcPr>
                </a:tc>
                <a:tc>
                  <a:txBody>
                    <a:bodyPr/>
                    <a:lstStyle/>
                    <a:p>
                      <a:pPr>
                        <a:defRPr sz="1000"/>
                      </a:pPr>
                      <a:r>
                        <a:rPr/>
                        <a:t>10,4%</a:t>
                      </a:r>
                    </a:p>
                  </a:txBody>
                  <a:tcPr>
                    <a:lnL w="0"/>
                    <a:lnR w="0"/>
                    <a:lnT w="0"/>
                    <a:lnB w="0"/>
                  </a:tcPr>
                </a:tc>
                <a:tc>
                  <a:txBody>
                    <a:bodyPr/>
                    <a:lstStyle/>
                    <a:p>
                      <a:pPr>
                        <a:defRPr sz="1000"/>
                      </a:pPr>
                      <a:r>
                        <a:rPr/>
                        <a:t>9,3%</a:t>
                      </a:r>
                    </a:p>
                  </a:txBody>
                  <a:tcPr>
                    <a:lnL w="0"/>
                    <a:lnR w="0"/>
                    <a:lnT w="0"/>
                    <a:lnB w="0"/>
                  </a:tcPr>
                </a:tc>
                <a:tc>
                  <a:txBody>
                    <a:bodyPr/>
                    <a:lstStyle/>
                    <a:p>
                      <a:pPr>
                        <a:defRPr sz="1000"/>
                      </a:pPr>
                      <a:r>
                        <a:rPr/>
                        <a:t>9,8%</a:t>
                      </a:r>
                    </a:p>
                  </a:txBody>
                  <a:tcPr>
                    <a:lnL w="0"/>
                    <a:lnR w="0"/>
                    <a:lnT w="0"/>
                    <a:lnB w="0"/>
                  </a:tcPr>
                </a:tc>
                <a:tc>
                  <a:txBody>
                    <a:bodyPr/>
                    <a:lstStyle/>
                    <a:p>
                      <a:pPr>
                        <a:defRPr sz="1000"/>
                      </a:pPr>
                      <a:r>
                        <a:rPr/>
                        <a:t>528</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46,7%</a:t>
                      </a:r>
                    </a:p>
                  </a:txBody>
                  <a:tcPr>
                    <a:lnL w="0"/>
                    <a:lnR w="0"/>
                    <a:lnT w="0"/>
                    <a:lnB w="0"/>
                  </a:tcPr>
                </a:tc>
                <a:tc>
                  <a:txBody>
                    <a:bodyPr/>
                    <a:lstStyle/>
                    <a:p>
                      <a:pPr>
                        <a:defRPr sz="1000"/>
                      </a:pPr>
                      <a:r>
                        <a:rPr/>
                        <a:t>13,3%</a:t>
                      </a:r>
                    </a:p>
                  </a:txBody>
                  <a:tcPr>
                    <a:lnL w="0"/>
                    <a:lnR w="0"/>
                    <a:lnT w="0"/>
                    <a:lnB w="0"/>
                  </a:tcPr>
                </a:tc>
                <a:tc>
                  <a:txBody>
                    <a:bodyPr/>
                    <a:lstStyle/>
                    <a:p>
                      <a:pPr>
                        <a:defRPr sz="1000"/>
                      </a:pPr>
                      <a:r>
                        <a:rPr/>
                        <a:t>13,3%</a:t>
                      </a:r>
                    </a:p>
                  </a:txBody>
                  <a:tcPr>
                    <a:lnL w="0"/>
                    <a:lnR w="0"/>
                    <a:lnT w="0"/>
                    <a:lnB w="0"/>
                  </a:tcPr>
                </a:tc>
                <a:tc>
                  <a:txBody>
                    <a:bodyPr/>
                    <a:lstStyle/>
                    <a:p>
                      <a:pPr>
                        <a:defRPr sz="1000"/>
                      </a:pPr>
                      <a:r>
                        <a:rPr/>
                        <a:t>3,3%</a:t>
                      </a:r>
                    </a:p>
                  </a:txBody>
                  <a:tcPr>
                    <a:lnL w="0"/>
                    <a:lnR w="0"/>
                    <a:lnT w="0"/>
                    <a:lnB w="0"/>
                  </a:tcPr>
                </a:tc>
                <a:tc>
                  <a:txBody>
                    <a:bodyPr/>
                    <a:lstStyle/>
                    <a:p>
                      <a:pPr>
                        <a:defRPr sz="1000"/>
                      </a:pPr>
                      <a:r>
                        <a:rPr/>
                        <a:t>10,0%</a:t>
                      </a:r>
                    </a:p>
                  </a:txBody>
                  <a:tcPr>
                    <a:lnL w="0"/>
                    <a:lnR w="0"/>
                    <a:lnT w="0"/>
                    <a:lnB w="0"/>
                  </a:tcPr>
                </a:tc>
                <a:tc>
                  <a:txBody>
                    <a:bodyPr/>
                    <a:lstStyle/>
                    <a:p>
                      <a:pPr>
                        <a:defRPr sz="1000"/>
                      </a:pPr>
                      <a:r>
                        <a:rPr/>
                        <a:t>13,3%</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15. Arbeidsgiveravgift</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15. Arbeidsgiveravgift</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28346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Arbeidsgiveravgift</a:t>
                      </a:r>
                    </a:p>
                  </a:txBody>
                  <a:tcPr>
                    <a:lnL w="0"/>
                    <a:lnR w="0"/>
                    <a:lnT w="12700">
                      <a:solidFill>
                        <a:srgbClr val="B4B4B4"/>
                      </a:solidFill>
                    </a:lnT>
                    <a:lnB w="0"/>
                  </a:tcPr>
                </a:tc>
                <a:tc>
                  <a:txBody>
                    <a:bodyPr/>
                    <a:lstStyle/>
                    <a:p>
                      <a:pPr>
                        <a:defRPr sz="1000"/>
                      </a:pPr>
                      <a:r>
                        <a:rPr/>
                        <a:t>19,6%</a:t>
                      </a:r>
                    </a:p>
                  </a:txBody>
                  <a:tcPr>
                    <a:lnL w="0"/>
                    <a:lnR w="0"/>
                    <a:lnT w="12700">
                      <a:solidFill>
                        <a:srgbClr val="B4B4B4"/>
                      </a:solidFill>
                    </a:lnT>
                    <a:lnB w="0"/>
                  </a:tcPr>
                </a:tc>
                <a:tc>
                  <a:txBody>
                    <a:bodyPr/>
                    <a:lstStyle/>
                    <a:p>
                      <a:pPr>
                        <a:defRPr sz="1000"/>
                      </a:pPr>
                      <a:r>
                        <a:rPr/>
                        <a:t>12,2%</a:t>
                      </a:r>
                    </a:p>
                  </a:txBody>
                  <a:tcPr>
                    <a:lnL w="0"/>
                    <a:lnR w="0"/>
                    <a:lnT w="12700">
                      <a:solidFill>
                        <a:srgbClr val="B4B4B4"/>
                      </a:solidFill>
                    </a:lnT>
                    <a:lnB w="0"/>
                  </a:tcPr>
                </a:tc>
                <a:tc>
                  <a:txBody>
                    <a:bodyPr/>
                    <a:lstStyle/>
                    <a:p>
                      <a:pPr>
                        <a:defRPr sz="1000"/>
                      </a:pPr>
                      <a:r>
                        <a:rPr/>
                        <a:t>22,8%</a:t>
                      </a:r>
                    </a:p>
                  </a:txBody>
                  <a:tcPr>
                    <a:lnL w="0"/>
                    <a:lnR w="0"/>
                    <a:lnT w="12700">
                      <a:solidFill>
                        <a:srgbClr val="B4B4B4"/>
                      </a:solidFill>
                    </a:lnT>
                    <a:lnB w="0"/>
                  </a:tcPr>
                </a:tc>
                <a:tc>
                  <a:txBody>
                    <a:bodyPr/>
                    <a:lstStyle/>
                    <a:p>
                      <a:pPr>
                        <a:defRPr sz="1000"/>
                      </a:pPr>
                      <a:r>
                        <a:rPr/>
                        <a:t>21,3%</a:t>
                      </a:r>
                    </a:p>
                  </a:txBody>
                  <a:tcPr>
                    <a:lnL w="0"/>
                    <a:lnR w="0"/>
                    <a:lnT w="12700">
                      <a:solidFill>
                        <a:srgbClr val="B4B4B4"/>
                      </a:solidFill>
                    </a:lnT>
                    <a:lnB w="0"/>
                  </a:tcPr>
                </a:tc>
                <a:tc>
                  <a:txBody>
                    <a:bodyPr/>
                    <a:lstStyle/>
                    <a:p>
                      <a:pPr>
                        <a:defRPr sz="1000"/>
                      </a:pPr>
                      <a:r>
                        <a:rPr/>
                        <a:t>14,5%</a:t>
                      </a:r>
                    </a:p>
                  </a:txBody>
                  <a:tcPr>
                    <a:lnL w="0"/>
                    <a:lnR w="0"/>
                    <a:lnT w="12700">
                      <a:solidFill>
                        <a:srgbClr val="B4B4B4"/>
                      </a:solidFill>
                    </a:lnT>
                    <a:lnB w="0"/>
                  </a:tcPr>
                </a:tc>
                <a:tc>
                  <a:txBody>
                    <a:bodyPr/>
                    <a:lstStyle/>
                    <a:p>
                      <a:pPr>
                        <a:defRPr sz="1000"/>
                      </a:pPr>
                      <a:r>
                        <a:rPr/>
                        <a:t>9,6%</a:t>
                      </a:r>
                    </a:p>
                  </a:txBody>
                  <a:tcPr>
                    <a:lnL w="0"/>
                    <a:lnR w="0"/>
                    <a:lnT w="12700">
                      <a:solidFill>
                        <a:srgbClr val="B4B4B4"/>
                      </a:solidFill>
                    </a:lnT>
                    <a:lnB w="0"/>
                  </a:tcPr>
                </a:tc>
                <a:tc>
                  <a:txBody>
                    <a:bodyPr/>
                    <a:lstStyle/>
                    <a:p>
                      <a:pPr>
                        <a:defRPr sz="1000"/>
                      </a:pPr>
                      <a:r>
                        <a:rPr/>
                        <a:t>929</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20,4%</a:t>
                      </a:r>
                    </a:p>
                  </a:txBody>
                  <a:tcPr>
                    <a:lnL w="0"/>
                    <a:lnR w="0"/>
                    <a:lnT w="0"/>
                    <a:lnB w="0"/>
                  </a:tcPr>
                </a:tc>
                <a:tc>
                  <a:txBody>
                    <a:bodyPr/>
                    <a:lstStyle/>
                    <a:p>
                      <a:pPr>
                        <a:defRPr sz="1000"/>
                      </a:pPr>
                      <a:r>
                        <a:rPr/>
                        <a:t>7,4%</a:t>
                      </a:r>
                    </a:p>
                  </a:txBody>
                  <a:tcPr>
                    <a:lnL w="0"/>
                    <a:lnR w="0"/>
                    <a:lnT w="0"/>
                    <a:lnB w="0"/>
                  </a:tcPr>
                </a:tc>
                <a:tc>
                  <a:txBody>
                    <a:bodyPr/>
                    <a:lstStyle/>
                    <a:p>
                      <a:pPr>
                        <a:defRPr sz="1000"/>
                      </a:pPr>
                      <a:r>
                        <a:rPr/>
                        <a:t>28,7%</a:t>
                      </a:r>
                    </a:p>
                  </a:txBody>
                  <a:tcPr>
                    <a:lnL w="0"/>
                    <a:lnR w="0"/>
                    <a:lnT w="0"/>
                    <a:lnB w="0"/>
                  </a:tcPr>
                </a:tc>
                <a:tc>
                  <a:txBody>
                    <a:bodyPr/>
                    <a:lstStyle/>
                    <a:p>
                      <a:pPr>
                        <a:defRPr sz="1000"/>
                      </a:pPr>
                      <a:r>
                        <a:rPr/>
                        <a:t>20,4%</a:t>
                      </a:r>
                    </a:p>
                  </a:txBody>
                  <a:tcPr>
                    <a:lnL w="0"/>
                    <a:lnR w="0"/>
                    <a:lnT w="0"/>
                    <a:lnB w="0"/>
                  </a:tcPr>
                </a:tc>
                <a:tc>
                  <a:txBody>
                    <a:bodyPr/>
                    <a:lstStyle/>
                    <a:p>
                      <a:pPr>
                        <a:defRPr sz="1000"/>
                      </a:pPr>
                      <a:r>
                        <a:rPr/>
                        <a:t>15,7%</a:t>
                      </a:r>
                    </a:p>
                  </a:txBody>
                  <a:tcPr>
                    <a:lnL w="0"/>
                    <a:lnR w="0"/>
                    <a:lnT w="0"/>
                    <a:lnB w="0"/>
                  </a:tcPr>
                </a:tc>
                <a:tc>
                  <a:txBody>
                    <a:bodyPr/>
                    <a:lstStyle/>
                    <a:p>
                      <a:pPr>
                        <a:defRPr sz="1000"/>
                      </a:pPr>
                      <a:r>
                        <a:rPr/>
                        <a:t>7,4%</a:t>
                      </a:r>
                    </a:p>
                  </a:txBody>
                  <a:tcPr>
                    <a:lnL w="0"/>
                    <a:lnR w="0"/>
                    <a:lnT w="0"/>
                    <a:lnB w="0"/>
                  </a:tcPr>
                </a:tc>
                <a:tc>
                  <a:txBody>
                    <a:bodyPr/>
                    <a:lstStyle/>
                    <a:p>
                      <a:pPr>
                        <a:defRPr sz="1000"/>
                      </a:pPr>
                      <a:r>
                        <a:rPr/>
                        <a:t>108</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16,9%</a:t>
                      </a:r>
                    </a:p>
                  </a:txBody>
                  <a:tcPr>
                    <a:lnL w="0"/>
                    <a:lnR w="0"/>
                    <a:lnT w="0"/>
                    <a:lnB w="0"/>
                  </a:tcPr>
                </a:tc>
                <a:tc>
                  <a:txBody>
                    <a:bodyPr/>
                    <a:lstStyle/>
                    <a:p>
                      <a:pPr>
                        <a:defRPr sz="1000"/>
                      </a:pPr>
                      <a:r>
                        <a:rPr/>
                        <a:t>15,9%</a:t>
                      </a:r>
                    </a:p>
                  </a:txBody>
                  <a:tcPr>
                    <a:lnL w="0"/>
                    <a:lnR w="0"/>
                    <a:lnT w="0"/>
                    <a:lnB w="0"/>
                  </a:tcPr>
                </a:tc>
                <a:tc>
                  <a:txBody>
                    <a:bodyPr/>
                    <a:lstStyle/>
                    <a:p>
                      <a:pPr>
                        <a:defRPr sz="1000"/>
                      </a:pPr>
                      <a:r>
                        <a:rPr/>
                        <a:t>21,3%</a:t>
                      </a:r>
                    </a:p>
                  </a:txBody>
                  <a:tcPr>
                    <a:lnL w="0"/>
                    <a:lnR w="0"/>
                    <a:lnT w="0"/>
                    <a:lnB w="0"/>
                  </a:tcPr>
                </a:tc>
                <a:tc>
                  <a:txBody>
                    <a:bodyPr/>
                    <a:lstStyle/>
                    <a:p>
                      <a:pPr>
                        <a:defRPr sz="1000"/>
                      </a:pPr>
                      <a:r>
                        <a:rPr/>
                        <a:t>22,3%</a:t>
                      </a:r>
                    </a:p>
                  </a:txBody>
                  <a:tcPr>
                    <a:lnL w="0"/>
                    <a:lnR w="0"/>
                    <a:lnT w="0"/>
                    <a:lnB w="0"/>
                  </a:tcPr>
                </a:tc>
                <a:tc>
                  <a:txBody>
                    <a:bodyPr/>
                    <a:lstStyle/>
                    <a:p>
                      <a:pPr>
                        <a:defRPr sz="1000"/>
                      </a:pPr>
                      <a:r>
                        <a:rPr/>
                        <a:t>13,3%</a:t>
                      </a:r>
                    </a:p>
                  </a:txBody>
                  <a:tcPr>
                    <a:lnL w="0"/>
                    <a:lnR w="0"/>
                    <a:lnT w="0"/>
                    <a:lnB w="0"/>
                  </a:tcPr>
                </a:tc>
                <a:tc>
                  <a:txBody>
                    <a:bodyPr/>
                    <a:lstStyle/>
                    <a:p>
                      <a:pPr>
                        <a:defRPr sz="1000"/>
                      </a:pPr>
                      <a:r>
                        <a:rPr/>
                        <a:t>10,3%</a:t>
                      </a:r>
                    </a:p>
                  </a:txBody>
                  <a:tcPr>
                    <a:lnL w="0"/>
                    <a:lnR w="0"/>
                    <a:lnT w="0"/>
                    <a:lnB w="0"/>
                  </a:tcPr>
                </a:tc>
                <a:tc>
                  <a:txBody>
                    <a:bodyPr/>
                    <a:lstStyle/>
                    <a:p>
                      <a:pPr>
                        <a:defRPr sz="1000"/>
                      </a:pPr>
                      <a:r>
                        <a:rPr/>
                        <a:t>301</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23,0%</a:t>
                      </a:r>
                    </a:p>
                  </a:txBody>
                  <a:tcPr>
                    <a:lnL w="0"/>
                    <a:lnR w="0"/>
                    <a:lnT w="0"/>
                    <a:lnB w="0"/>
                  </a:tcPr>
                </a:tc>
                <a:tc>
                  <a:txBody>
                    <a:bodyPr/>
                    <a:lstStyle/>
                    <a:p>
                      <a:pPr>
                        <a:defRPr sz="1000"/>
                      </a:pPr>
                      <a:r>
                        <a:rPr/>
                        <a:t>10,8%</a:t>
                      </a:r>
                    </a:p>
                  </a:txBody>
                  <a:tcPr>
                    <a:lnL w="0"/>
                    <a:lnR w="0"/>
                    <a:lnT w="0"/>
                    <a:lnB w="0"/>
                  </a:tcPr>
                </a:tc>
                <a:tc>
                  <a:txBody>
                    <a:bodyPr/>
                    <a:lstStyle/>
                    <a:p>
                      <a:pPr>
                        <a:defRPr sz="1000"/>
                      </a:pPr>
                      <a:r>
                        <a:rPr/>
                        <a:t>23,8%</a:t>
                      </a:r>
                    </a:p>
                  </a:txBody>
                  <a:tcPr>
                    <a:lnL w="0"/>
                    <a:lnR w="0"/>
                    <a:lnT w="0"/>
                    <a:lnB w="0"/>
                  </a:tcPr>
                </a:tc>
                <a:tc>
                  <a:txBody>
                    <a:bodyPr/>
                    <a:lstStyle/>
                    <a:p>
                      <a:pPr>
                        <a:defRPr sz="1000"/>
                      </a:pPr>
                      <a:r>
                        <a:rPr/>
                        <a:t>20,8%</a:t>
                      </a:r>
                    </a:p>
                  </a:txBody>
                  <a:tcPr>
                    <a:lnL w="0"/>
                    <a:lnR w="0"/>
                    <a:lnT w="0"/>
                    <a:lnB w="0"/>
                  </a:tcPr>
                </a:tc>
                <a:tc>
                  <a:txBody>
                    <a:bodyPr/>
                    <a:lstStyle/>
                    <a:p>
                      <a:pPr>
                        <a:defRPr sz="1000"/>
                      </a:pPr>
                      <a:r>
                        <a:rPr/>
                        <a:t>14,0%</a:t>
                      </a:r>
                    </a:p>
                  </a:txBody>
                  <a:tcPr>
                    <a:lnL w="0"/>
                    <a:lnR w="0"/>
                    <a:lnT w="0"/>
                    <a:lnB w="0"/>
                  </a:tcPr>
                </a:tc>
                <a:tc>
                  <a:txBody>
                    <a:bodyPr/>
                    <a:lstStyle/>
                    <a:p>
                      <a:pPr>
                        <a:defRPr sz="1000"/>
                      </a:pPr>
                      <a:r>
                        <a:rPr/>
                        <a:t>7,7%</a:t>
                      </a:r>
                    </a:p>
                  </a:txBody>
                  <a:tcPr>
                    <a:lnL w="0"/>
                    <a:lnR w="0"/>
                    <a:lnT w="0"/>
                    <a:lnB w="0"/>
                  </a:tcPr>
                </a:tc>
                <a:tc>
                  <a:txBody>
                    <a:bodyPr/>
                    <a:lstStyle/>
                    <a:p>
                      <a:pPr>
                        <a:defRPr sz="1000"/>
                      </a:pPr>
                      <a:r>
                        <a:rPr/>
                        <a:t>530</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13,3%</a:t>
                      </a:r>
                    </a:p>
                  </a:txBody>
                  <a:tcPr>
                    <a:lnL w="0"/>
                    <a:lnR w="0"/>
                    <a:lnT w="0"/>
                    <a:lnB w="0"/>
                  </a:tcPr>
                </a:tc>
                <a:tc>
                  <a:txBody>
                    <a:bodyPr/>
                    <a:lstStyle/>
                    <a:p>
                      <a:pPr>
                        <a:defRPr sz="1000"/>
                      </a:pPr>
                      <a:r>
                        <a:rPr/>
                        <a:t>13,3%</a:t>
                      </a:r>
                    </a:p>
                  </a:txBody>
                  <a:tcPr>
                    <a:lnL w="0"/>
                    <a:lnR w="0"/>
                    <a:lnT w="0"/>
                    <a:lnB w="0"/>
                  </a:tcPr>
                </a:tc>
                <a:tc>
                  <a:txBody>
                    <a:bodyPr/>
                    <a:lstStyle/>
                    <a:p>
                      <a:pPr>
                        <a:defRPr sz="1000"/>
                      </a:pPr>
                      <a:r>
                        <a:rPr/>
                        <a:t>30,0%</a:t>
                      </a:r>
                    </a:p>
                  </a:txBody>
                  <a:tcPr>
                    <a:lnL w="0"/>
                    <a:lnR w="0"/>
                    <a:lnT w="0"/>
                    <a:lnB w="0"/>
                  </a:tcPr>
                </a:tc>
                <a:tc>
                  <a:txBody>
                    <a:bodyPr/>
                    <a:lstStyle/>
                    <a:p>
                      <a:pPr>
                        <a:defRPr sz="1000"/>
                      </a:pPr>
                      <a:r>
                        <a:rPr/>
                        <a:t>23,3%</a:t>
                      </a:r>
                    </a:p>
                  </a:txBody>
                  <a:tcPr>
                    <a:lnL w="0"/>
                    <a:lnR w="0"/>
                    <a:lnT w="0"/>
                    <a:lnB w="0"/>
                  </a:tcPr>
                </a:tc>
                <a:tc>
                  <a:txBody>
                    <a:bodyPr/>
                    <a:lstStyle/>
                    <a:p>
                      <a:pPr>
                        <a:defRPr sz="1000"/>
                      </a:pPr>
                      <a:r>
                        <a:rPr/>
                        <a:t>6,7%</a:t>
                      </a:r>
                    </a:p>
                  </a:txBody>
                  <a:tcPr>
                    <a:lnL w="0"/>
                    <a:lnR w="0"/>
                    <a:lnT w="0"/>
                    <a:lnB w="0"/>
                  </a:tcPr>
                </a:tc>
                <a:tc>
                  <a:txBody>
                    <a:bodyPr/>
                    <a:lstStyle/>
                    <a:p>
                      <a:pPr>
                        <a:defRPr sz="1000"/>
                      </a:pPr>
                      <a:r>
                        <a:rPr/>
                        <a:t>13,3%</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16. Merverdiavgift</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16. Merverdiavgift</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26822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Merverdiavgift</a:t>
                      </a:r>
                    </a:p>
                  </a:txBody>
                  <a:tcPr>
                    <a:lnL w="0"/>
                    <a:lnR w="0"/>
                    <a:lnT w="12700">
                      <a:solidFill>
                        <a:srgbClr val="B4B4B4"/>
                      </a:solidFill>
                    </a:lnT>
                    <a:lnB w="0"/>
                  </a:tcPr>
                </a:tc>
                <a:tc>
                  <a:txBody>
                    <a:bodyPr/>
                    <a:lstStyle/>
                    <a:p>
                      <a:pPr>
                        <a:defRPr sz="1000"/>
                      </a:pPr>
                      <a:r>
                        <a:rPr/>
                        <a:t>27,7%</a:t>
                      </a:r>
                    </a:p>
                  </a:txBody>
                  <a:tcPr>
                    <a:lnL w="0"/>
                    <a:lnR w="0"/>
                    <a:lnT w="12700">
                      <a:solidFill>
                        <a:srgbClr val="B4B4B4"/>
                      </a:solidFill>
                    </a:lnT>
                    <a:lnB w="0"/>
                  </a:tcPr>
                </a:tc>
                <a:tc>
                  <a:txBody>
                    <a:bodyPr/>
                    <a:lstStyle/>
                    <a:p>
                      <a:pPr>
                        <a:defRPr sz="1000"/>
                      </a:pPr>
                      <a:r>
                        <a:rPr/>
                        <a:t>17,5%</a:t>
                      </a:r>
                    </a:p>
                  </a:txBody>
                  <a:tcPr>
                    <a:lnL w="0"/>
                    <a:lnR w="0"/>
                    <a:lnT w="12700">
                      <a:solidFill>
                        <a:srgbClr val="B4B4B4"/>
                      </a:solidFill>
                    </a:lnT>
                    <a:lnB w="0"/>
                  </a:tcPr>
                </a:tc>
                <a:tc>
                  <a:txBody>
                    <a:bodyPr/>
                    <a:lstStyle/>
                    <a:p>
                      <a:pPr>
                        <a:defRPr sz="1000"/>
                      </a:pPr>
                      <a:r>
                        <a:rPr/>
                        <a:t>23,3%</a:t>
                      </a:r>
                    </a:p>
                  </a:txBody>
                  <a:tcPr>
                    <a:lnL w="0"/>
                    <a:lnR w="0"/>
                    <a:lnT w="12700">
                      <a:solidFill>
                        <a:srgbClr val="B4B4B4"/>
                      </a:solidFill>
                    </a:lnT>
                    <a:lnB w="0"/>
                  </a:tcPr>
                </a:tc>
                <a:tc>
                  <a:txBody>
                    <a:bodyPr/>
                    <a:lstStyle/>
                    <a:p>
                      <a:pPr>
                        <a:defRPr sz="1000"/>
                      </a:pPr>
                      <a:r>
                        <a:rPr/>
                        <a:t>15,2%</a:t>
                      </a:r>
                    </a:p>
                  </a:txBody>
                  <a:tcPr>
                    <a:lnL w="0"/>
                    <a:lnR w="0"/>
                    <a:lnT w="12700">
                      <a:solidFill>
                        <a:srgbClr val="B4B4B4"/>
                      </a:solidFill>
                    </a:lnT>
                    <a:lnB w="0"/>
                  </a:tcPr>
                </a:tc>
                <a:tc>
                  <a:txBody>
                    <a:bodyPr/>
                    <a:lstStyle/>
                    <a:p>
                      <a:pPr>
                        <a:defRPr sz="1000"/>
                      </a:pPr>
                      <a:r>
                        <a:rPr/>
                        <a:t>10,2%</a:t>
                      </a:r>
                    </a:p>
                  </a:txBody>
                  <a:tcPr>
                    <a:lnL w="0"/>
                    <a:lnR w="0"/>
                    <a:lnT w="12700">
                      <a:solidFill>
                        <a:srgbClr val="B4B4B4"/>
                      </a:solidFill>
                    </a:lnT>
                    <a:lnB w="0"/>
                  </a:tcPr>
                </a:tc>
                <a:tc>
                  <a:txBody>
                    <a:bodyPr/>
                    <a:lstStyle/>
                    <a:p>
                      <a:pPr>
                        <a:defRPr sz="1000"/>
                      </a:pPr>
                      <a:r>
                        <a:rPr/>
                        <a:t>6,2%</a:t>
                      </a:r>
                    </a:p>
                  </a:txBody>
                  <a:tcPr>
                    <a:lnL w="0"/>
                    <a:lnR w="0"/>
                    <a:lnT w="12700">
                      <a:solidFill>
                        <a:srgbClr val="B4B4B4"/>
                      </a:solidFill>
                    </a:lnT>
                    <a:lnB w="0"/>
                  </a:tcPr>
                </a:tc>
                <a:tc>
                  <a:txBody>
                    <a:bodyPr/>
                    <a:lstStyle/>
                    <a:p>
                      <a:pPr>
                        <a:defRPr sz="1000"/>
                      </a:pPr>
                      <a:r>
                        <a:rPr/>
                        <a:t>916</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32,7%</a:t>
                      </a:r>
                    </a:p>
                  </a:txBody>
                  <a:tcPr>
                    <a:lnL w="0"/>
                    <a:lnR w="0"/>
                    <a:lnT w="0"/>
                    <a:lnB w="0"/>
                  </a:tcPr>
                </a:tc>
                <a:tc>
                  <a:txBody>
                    <a:bodyPr/>
                    <a:lstStyle/>
                    <a:p>
                      <a:pPr>
                        <a:defRPr sz="1000"/>
                      </a:pPr>
                      <a:r>
                        <a:rPr/>
                        <a:t>12,1%</a:t>
                      </a:r>
                    </a:p>
                  </a:txBody>
                  <a:tcPr>
                    <a:lnL w="0"/>
                    <a:lnR w="0"/>
                    <a:lnT w="0"/>
                    <a:lnB w="0"/>
                  </a:tcPr>
                </a:tc>
                <a:tc>
                  <a:txBody>
                    <a:bodyPr/>
                    <a:lstStyle/>
                    <a:p>
                      <a:pPr>
                        <a:defRPr sz="1000"/>
                      </a:pPr>
                      <a:r>
                        <a:rPr/>
                        <a:t>25,2%</a:t>
                      </a:r>
                    </a:p>
                  </a:txBody>
                  <a:tcPr>
                    <a:lnL w="0"/>
                    <a:lnR w="0"/>
                    <a:lnT w="0"/>
                    <a:lnB w="0"/>
                  </a:tcPr>
                </a:tc>
                <a:tc>
                  <a:txBody>
                    <a:bodyPr/>
                    <a:lstStyle/>
                    <a:p>
                      <a:pPr>
                        <a:defRPr sz="1000"/>
                      </a:pPr>
                      <a:r>
                        <a:rPr/>
                        <a:t>11,2%</a:t>
                      </a:r>
                    </a:p>
                  </a:txBody>
                  <a:tcPr>
                    <a:lnL w="0"/>
                    <a:lnR w="0"/>
                    <a:lnT w="0"/>
                    <a:lnB w="0"/>
                  </a:tcPr>
                </a:tc>
                <a:tc>
                  <a:txBody>
                    <a:bodyPr/>
                    <a:lstStyle/>
                    <a:p>
                      <a:pPr>
                        <a:defRPr sz="1000"/>
                      </a:pPr>
                      <a:r>
                        <a:rPr/>
                        <a:t>11,2%</a:t>
                      </a:r>
                    </a:p>
                  </a:txBody>
                  <a:tcPr>
                    <a:lnL w="0"/>
                    <a:lnR w="0"/>
                    <a:lnT w="0"/>
                    <a:lnB w="0"/>
                  </a:tcPr>
                </a:tc>
                <a:tc>
                  <a:txBody>
                    <a:bodyPr/>
                    <a:lstStyle/>
                    <a:p>
                      <a:pPr>
                        <a:defRPr sz="1000"/>
                      </a:pPr>
                      <a:r>
                        <a:rPr/>
                        <a:t>7,5%</a:t>
                      </a:r>
                    </a:p>
                  </a:txBody>
                  <a:tcPr>
                    <a:lnL w="0"/>
                    <a:lnR w="0"/>
                    <a:lnT w="0"/>
                    <a:lnB w="0"/>
                  </a:tcPr>
                </a:tc>
                <a:tc>
                  <a:txBody>
                    <a:bodyPr/>
                    <a:lstStyle/>
                    <a:p>
                      <a:pPr>
                        <a:defRPr sz="1000"/>
                      </a:pPr>
                      <a:r>
                        <a:rPr/>
                        <a:t>107</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25,1%</a:t>
                      </a:r>
                    </a:p>
                  </a:txBody>
                  <a:tcPr>
                    <a:lnL w="0"/>
                    <a:lnR w="0"/>
                    <a:lnT w="0"/>
                    <a:lnB w="0"/>
                  </a:tcPr>
                </a:tc>
                <a:tc>
                  <a:txBody>
                    <a:bodyPr/>
                    <a:lstStyle/>
                    <a:p>
                      <a:pPr>
                        <a:defRPr sz="1000"/>
                      </a:pPr>
                      <a:r>
                        <a:rPr/>
                        <a:t>19,7%</a:t>
                      </a:r>
                    </a:p>
                  </a:txBody>
                  <a:tcPr>
                    <a:lnL w="0"/>
                    <a:lnR w="0"/>
                    <a:lnT w="0"/>
                    <a:lnB w="0"/>
                  </a:tcPr>
                </a:tc>
                <a:tc>
                  <a:txBody>
                    <a:bodyPr/>
                    <a:lstStyle/>
                    <a:p>
                      <a:pPr>
                        <a:defRPr sz="1000"/>
                      </a:pPr>
                      <a:r>
                        <a:rPr/>
                        <a:t>22,0%</a:t>
                      </a:r>
                    </a:p>
                  </a:txBody>
                  <a:tcPr>
                    <a:lnL w="0"/>
                    <a:lnR w="0"/>
                    <a:lnT w="0"/>
                    <a:lnB w="0"/>
                  </a:tcPr>
                </a:tc>
                <a:tc>
                  <a:txBody>
                    <a:bodyPr/>
                    <a:lstStyle/>
                    <a:p>
                      <a:pPr>
                        <a:defRPr sz="1000"/>
                      </a:pPr>
                      <a:r>
                        <a:rPr/>
                        <a:t>15,6%</a:t>
                      </a:r>
                    </a:p>
                  </a:txBody>
                  <a:tcPr>
                    <a:lnL w="0"/>
                    <a:lnR w="0"/>
                    <a:lnT w="0"/>
                    <a:lnB w="0"/>
                  </a:tcPr>
                </a:tc>
                <a:tc>
                  <a:txBody>
                    <a:bodyPr/>
                    <a:lstStyle/>
                    <a:p>
                      <a:pPr>
                        <a:defRPr sz="1000"/>
                      </a:pPr>
                      <a:r>
                        <a:rPr/>
                        <a:t>11,2%</a:t>
                      </a:r>
                    </a:p>
                  </a:txBody>
                  <a:tcPr>
                    <a:lnL w="0"/>
                    <a:lnR w="0"/>
                    <a:lnT w="0"/>
                    <a:lnB w="0"/>
                  </a:tcPr>
                </a:tc>
                <a:tc>
                  <a:txBody>
                    <a:bodyPr/>
                    <a:lstStyle/>
                    <a:p>
                      <a:pPr>
                        <a:defRPr sz="1000"/>
                      </a:pPr>
                      <a:r>
                        <a:rPr/>
                        <a:t>6,4%</a:t>
                      </a:r>
                    </a:p>
                  </a:txBody>
                  <a:tcPr>
                    <a:lnL w="0"/>
                    <a:lnR w="0"/>
                    <a:lnT w="0"/>
                    <a:lnB w="0"/>
                  </a:tcPr>
                </a:tc>
                <a:tc>
                  <a:txBody>
                    <a:bodyPr/>
                    <a:lstStyle/>
                    <a:p>
                      <a:pPr>
                        <a:defRPr sz="1000"/>
                      </a:pPr>
                      <a:r>
                        <a:rPr/>
                        <a:t>295</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29,4%</a:t>
                      </a:r>
                    </a:p>
                  </a:txBody>
                  <a:tcPr>
                    <a:lnL w="0"/>
                    <a:lnR w="0"/>
                    <a:lnT w="0"/>
                    <a:lnB w="0"/>
                  </a:tcPr>
                </a:tc>
                <a:tc>
                  <a:txBody>
                    <a:bodyPr/>
                    <a:lstStyle/>
                    <a:p>
                      <a:pPr>
                        <a:defRPr sz="1000"/>
                      </a:pPr>
                      <a:r>
                        <a:rPr/>
                        <a:t>17,7%</a:t>
                      </a:r>
                    </a:p>
                  </a:txBody>
                  <a:tcPr>
                    <a:lnL w="0"/>
                    <a:lnR w="0"/>
                    <a:lnT w="0"/>
                    <a:lnB w="0"/>
                  </a:tcPr>
                </a:tc>
                <a:tc>
                  <a:txBody>
                    <a:bodyPr/>
                    <a:lstStyle/>
                    <a:p>
                      <a:pPr>
                        <a:defRPr sz="1000"/>
                      </a:pPr>
                      <a:r>
                        <a:rPr/>
                        <a:t>24,2%</a:t>
                      </a:r>
                    </a:p>
                  </a:txBody>
                  <a:tcPr>
                    <a:lnL w="0"/>
                    <a:lnR w="0"/>
                    <a:lnT w="0"/>
                    <a:lnB w="0"/>
                  </a:tcPr>
                </a:tc>
                <a:tc>
                  <a:txBody>
                    <a:bodyPr/>
                    <a:lstStyle/>
                    <a:p>
                      <a:pPr>
                        <a:defRPr sz="1000"/>
                      </a:pPr>
                      <a:r>
                        <a:rPr/>
                        <a:t>15,1%</a:t>
                      </a:r>
                    </a:p>
                  </a:txBody>
                  <a:tcPr>
                    <a:lnL w="0"/>
                    <a:lnR w="0"/>
                    <a:lnT w="0"/>
                    <a:lnB w="0"/>
                  </a:tcPr>
                </a:tc>
                <a:tc>
                  <a:txBody>
                    <a:bodyPr/>
                    <a:lstStyle/>
                    <a:p>
                      <a:pPr>
                        <a:defRPr sz="1000"/>
                      </a:pPr>
                      <a:r>
                        <a:rPr/>
                        <a:t>8,8%</a:t>
                      </a:r>
                    </a:p>
                  </a:txBody>
                  <a:tcPr>
                    <a:lnL w="0"/>
                    <a:lnR w="0"/>
                    <a:lnT w="0"/>
                    <a:lnB w="0"/>
                  </a:tcPr>
                </a:tc>
                <a:tc>
                  <a:txBody>
                    <a:bodyPr/>
                    <a:lstStyle/>
                    <a:p>
                      <a:pPr>
                        <a:defRPr sz="1000"/>
                      </a:pPr>
                      <a:r>
                        <a:rPr/>
                        <a:t>4,8%</a:t>
                      </a:r>
                    </a:p>
                  </a:txBody>
                  <a:tcPr>
                    <a:lnL w="0"/>
                    <a:lnR w="0"/>
                    <a:lnT w="0"/>
                    <a:lnB w="0"/>
                  </a:tcPr>
                </a:tc>
                <a:tc>
                  <a:txBody>
                    <a:bodyPr/>
                    <a:lstStyle/>
                    <a:p>
                      <a:pPr>
                        <a:defRPr sz="1000"/>
                      </a:pPr>
                      <a:r>
                        <a:rPr/>
                        <a:t>524</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26,7%</a:t>
                      </a:r>
                    </a:p>
                  </a:txBody>
                  <a:tcPr>
                    <a:lnL w="0"/>
                    <a:lnR w="0"/>
                    <a:lnT w="0"/>
                    <a:lnB w="0"/>
                  </a:tcPr>
                </a:tc>
                <a:tc>
                  <a:txBody>
                    <a:bodyPr/>
                    <a:lstStyle/>
                    <a:p>
                      <a:pPr>
                        <a:defRPr sz="1000"/>
                      </a:pPr>
                      <a:r>
                        <a:rPr/>
                        <a:t>13,3%</a:t>
                      </a:r>
                    </a:p>
                  </a:txBody>
                  <a:tcPr>
                    <a:lnL w="0"/>
                    <a:lnR w="0"/>
                    <a:lnT w="0"/>
                    <a:lnB w="0"/>
                  </a:tcPr>
                </a:tc>
                <a:tc>
                  <a:txBody>
                    <a:bodyPr/>
                    <a:lstStyle/>
                    <a:p>
                      <a:pPr>
                        <a:defRPr sz="1000"/>
                      </a:pPr>
                      <a:r>
                        <a:rPr/>
                        <a:t>26,7%</a:t>
                      </a:r>
                    </a:p>
                  </a:txBody>
                  <a:tcPr>
                    <a:lnL w="0"/>
                    <a:lnR w="0"/>
                    <a:lnT w="0"/>
                    <a:lnB w="0"/>
                  </a:tcPr>
                </a:tc>
                <a:tc>
                  <a:txBody>
                    <a:bodyPr/>
                    <a:lstStyle/>
                    <a:p>
                      <a:pPr>
                        <a:defRPr sz="1000"/>
                      </a:pPr>
                      <a:r>
                        <a:rPr/>
                        <a:t>16,7%</a:t>
                      </a:r>
                    </a:p>
                  </a:txBody>
                  <a:tcPr>
                    <a:lnL w="0"/>
                    <a:lnR w="0"/>
                    <a:lnT w="0"/>
                    <a:lnB w="0"/>
                  </a:tcPr>
                </a:tc>
                <a:tc>
                  <a:txBody>
                    <a:bodyPr/>
                    <a:lstStyle/>
                    <a:p>
                      <a:pPr>
                        <a:defRPr sz="1000"/>
                      </a:pPr>
                      <a:r>
                        <a:rPr/>
                        <a:t>6,7%</a:t>
                      </a:r>
                    </a:p>
                  </a:txBody>
                  <a:tcPr>
                    <a:lnL w="0"/>
                    <a:lnR w="0"/>
                    <a:lnT w="0"/>
                    <a:lnB w="0"/>
                  </a:tcPr>
                </a:tc>
                <a:tc>
                  <a:txBody>
                    <a:bodyPr/>
                    <a:lstStyle/>
                    <a:p>
                      <a:pPr>
                        <a:defRPr sz="1000"/>
                      </a:pPr>
                      <a:r>
                        <a:rPr/>
                        <a:t>10,0%</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17. Eiendomsskatt</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17. Eiendomsskatt</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26822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Eiendomsskatt</a:t>
                      </a:r>
                    </a:p>
                  </a:txBody>
                  <a:tcPr>
                    <a:lnL w="0"/>
                    <a:lnR w="0"/>
                    <a:lnT w="12700">
                      <a:solidFill>
                        <a:srgbClr val="B4B4B4"/>
                      </a:solidFill>
                    </a:lnT>
                    <a:lnB w="0"/>
                  </a:tcPr>
                </a:tc>
                <a:tc>
                  <a:txBody>
                    <a:bodyPr/>
                    <a:lstStyle/>
                    <a:p>
                      <a:pPr>
                        <a:defRPr sz="1000"/>
                      </a:pPr>
                      <a:r>
                        <a:rPr/>
                        <a:t>42,1%</a:t>
                      </a:r>
                    </a:p>
                  </a:txBody>
                  <a:tcPr>
                    <a:lnL w="0"/>
                    <a:lnR w="0"/>
                    <a:lnT w="12700">
                      <a:solidFill>
                        <a:srgbClr val="B4B4B4"/>
                      </a:solidFill>
                    </a:lnT>
                    <a:lnB w="0"/>
                  </a:tcPr>
                </a:tc>
                <a:tc>
                  <a:txBody>
                    <a:bodyPr/>
                    <a:lstStyle/>
                    <a:p>
                      <a:pPr>
                        <a:defRPr sz="1000"/>
                      </a:pPr>
                      <a:r>
                        <a:rPr/>
                        <a:t>18,5%</a:t>
                      </a:r>
                    </a:p>
                  </a:txBody>
                  <a:tcPr>
                    <a:lnL w="0"/>
                    <a:lnR w="0"/>
                    <a:lnT w="12700">
                      <a:solidFill>
                        <a:srgbClr val="B4B4B4"/>
                      </a:solidFill>
                    </a:lnT>
                    <a:lnB w="0"/>
                  </a:tcPr>
                </a:tc>
                <a:tc>
                  <a:txBody>
                    <a:bodyPr/>
                    <a:lstStyle/>
                    <a:p>
                      <a:pPr>
                        <a:defRPr sz="1000"/>
                      </a:pPr>
                      <a:r>
                        <a:rPr/>
                        <a:t>17,0%</a:t>
                      </a:r>
                    </a:p>
                  </a:txBody>
                  <a:tcPr>
                    <a:lnL w="0"/>
                    <a:lnR w="0"/>
                    <a:lnT w="12700">
                      <a:solidFill>
                        <a:srgbClr val="B4B4B4"/>
                      </a:solidFill>
                    </a:lnT>
                    <a:lnB w="0"/>
                  </a:tcPr>
                </a:tc>
                <a:tc>
                  <a:txBody>
                    <a:bodyPr/>
                    <a:lstStyle/>
                    <a:p>
                      <a:pPr>
                        <a:defRPr sz="1000"/>
                      </a:pPr>
                      <a:r>
                        <a:rPr/>
                        <a:t>8,9%</a:t>
                      </a:r>
                    </a:p>
                  </a:txBody>
                  <a:tcPr>
                    <a:lnL w="0"/>
                    <a:lnR w="0"/>
                    <a:lnT w="12700">
                      <a:solidFill>
                        <a:srgbClr val="B4B4B4"/>
                      </a:solidFill>
                    </a:lnT>
                    <a:lnB w="0"/>
                  </a:tcPr>
                </a:tc>
                <a:tc>
                  <a:txBody>
                    <a:bodyPr/>
                    <a:lstStyle/>
                    <a:p>
                      <a:pPr>
                        <a:defRPr sz="1000"/>
                      </a:pPr>
                      <a:r>
                        <a:rPr/>
                        <a:t>7,3%</a:t>
                      </a:r>
                    </a:p>
                  </a:txBody>
                  <a:tcPr>
                    <a:lnL w="0"/>
                    <a:lnR w="0"/>
                    <a:lnT w="12700">
                      <a:solidFill>
                        <a:srgbClr val="B4B4B4"/>
                      </a:solidFill>
                    </a:lnT>
                    <a:lnB w="0"/>
                  </a:tcPr>
                </a:tc>
                <a:tc>
                  <a:txBody>
                    <a:bodyPr/>
                    <a:lstStyle/>
                    <a:p>
                      <a:pPr>
                        <a:defRPr sz="1000"/>
                      </a:pPr>
                      <a:r>
                        <a:rPr/>
                        <a:t>6,2%</a:t>
                      </a:r>
                    </a:p>
                  </a:txBody>
                  <a:tcPr>
                    <a:lnL w="0"/>
                    <a:lnR w="0"/>
                    <a:lnT w="12700">
                      <a:solidFill>
                        <a:srgbClr val="B4B4B4"/>
                      </a:solidFill>
                    </a:lnT>
                    <a:lnB w="0"/>
                  </a:tcPr>
                </a:tc>
                <a:tc>
                  <a:txBody>
                    <a:bodyPr/>
                    <a:lstStyle/>
                    <a:p>
                      <a:pPr>
                        <a:defRPr sz="1000"/>
                      </a:pPr>
                      <a:r>
                        <a:rPr/>
                        <a:t>919</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36,4%</a:t>
                      </a:r>
                    </a:p>
                  </a:txBody>
                  <a:tcPr>
                    <a:lnL w="0"/>
                    <a:lnR w="0"/>
                    <a:lnT w="0"/>
                    <a:lnB w="0"/>
                  </a:tcPr>
                </a:tc>
                <a:tc>
                  <a:txBody>
                    <a:bodyPr/>
                    <a:lstStyle/>
                    <a:p>
                      <a:pPr>
                        <a:defRPr sz="1000"/>
                      </a:pPr>
                      <a:r>
                        <a:rPr/>
                        <a:t>15,0%</a:t>
                      </a:r>
                    </a:p>
                  </a:txBody>
                  <a:tcPr>
                    <a:lnL w="0"/>
                    <a:lnR w="0"/>
                    <a:lnT w="0"/>
                    <a:lnB w="0"/>
                  </a:tcPr>
                </a:tc>
                <a:tc>
                  <a:txBody>
                    <a:bodyPr/>
                    <a:lstStyle/>
                    <a:p>
                      <a:pPr>
                        <a:defRPr sz="1000"/>
                      </a:pPr>
                      <a:r>
                        <a:rPr/>
                        <a:t>17,8%</a:t>
                      </a:r>
                    </a:p>
                  </a:txBody>
                  <a:tcPr>
                    <a:lnL w="0"/>
                    <a:lnR w="0"/>
                    <a:lnT w="0"/>
                    <a:lnB w="0"/>
                  </a:tcPr>
                </a:tc>
                <a:tc>
                  <a:txBody>
                    <a:bodyPr/>
                    <a:lstStyle/>
                    <a:p>
                      <a:pPr>
                        <a:defRPr sz="1000"/>
                      </a:pPr>
                      <a:r>
                        <a:rPr/>
                        <a:t>12,1%</a:t>
                      </a:r>
                    </a:p>
                  </a:txBody>
                  <a:tcPr>
                    <a:lnL w="0"/>
                    <a:lnR w="0"/>
                    <a:lnT w="0"/>
                    <a:lnB w="0"/>
                  </a:tcPr>
                </a:tc>
                <a:tc>
                  <a:txBody>
                    <a:bodyPr/>
                    <a:lstStyle/>
                    <a:p>
                      <a:pPr>
                        <a:defRPr sz="1000"/>
                      </a:pPr>
                      <a:r>
                        <a:rPr/>
                        <a:t>9,3%</a:t>
                      </a:r>
                    </a:p>
                  </a:txBody>
                  <a:tcPr>
                    <a:lnL w="0"/>
                    <a:lnR w="0"/>
                    <a:lnT w="0"/>
                    <a:lnB w="0"/>
                  </a:tcPr>
                </a:tc>
                <a:tc>
                  <a:txBody>
                    <a:bodyPr/>
                    <a:lstStyle/>
                    <a:p>
                      <a:pPr>
                        <a:defRPr sz="1000"/>
                      </a:pPr>
                      <a:r>
                        <a:rPr/>
                        <a:t>9,3%</a:t>
                      </a:r>
                    </a:p>
                  </a:txBody>
                  <a:tcPr>
                    <a:lnL w="0"/>
                    <a:lnR w="0"/>
                    <a:lnT w="0"/>
                    <a:lnB w="0"/>
                  </a:tcPr>
                </a:tc>
                <a:tc>
                  <a:txBody>
                    <a:bodyPr/>
                    <a:lstStyle/>
                    <a:p>
                      <a:pPr>
                        <a:defRPr sz="1000"/>
                      </a:pPr>
                      <a:r>
                        <a:rPr/>
                        <a:t>107</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39,0%</a:t>
                      </a:r>
                    </a:p>
                  </a:txBody>
                  <a:tcPr>
                    <a:lnL w="0"/>
                    <a:lnR w="0"/>
                    <a:lnT w="0"/>
                    <a:lnB w="0"/>
                  </a:tcPr>
                </a:tc>
                <a:tc>
                  <a:txBody>
                    <a:bodyPr/>
                    <a:lstStyle/>
                    <a:p>
                      <a:pPr>
                        <a:defRPr sz="1000"/>
                      </a:pPr>
                      <a:r>
                        <a:rPr/>
                        <a:t>23,4%</a:t>
                      </a:r>
                    </a:p>
                  </a:txBody>
                  <a:tcPr>
                    <a:lnL w="0"/>
                    <a:lnR w="0"/>
                    <a:lnT w="0"/>
                    <a:lnB w="0"/>
                  </a:tcPr>
                </a:tc>
                <a:tc>
                  <a:txBody>
                    <a:bodyPr/>
                    <a:lstStyle/>
                    <a:p>
                      <a:pPr>
                        <a:defRPr sz="1000"/>
                      </a:pPr>
                      <a:r>
                        <a:rPr/>
                        <a:t>13,6%</a:t>
                      </a:r>
                    </a:p>
                  </a:txBody>
                  <a:tcPr>
                    <a:lnL w="0"/>
                    <a:lnR w="0"/>
                    <a:lnT w="0"/>
                    <a:lnB w="0"/>
                  </a:tcPr>
                </a:tc>
                <a:tc>
                  <a:txBody>
                    <a:bodyPr/>
                    <a:lstStyle/>
                    <a:p>
                      <a:pPr>
                        <a:defRPr sz="1000"/>
                      </a:pPr>
                      <a:r>
                        <a:rPr/>
                        <a:t>11,2%</a:t>
                      </a:r>
                    </a:p>
                  </a:txBody>
                  <a:tcPr>
                    <a:lnL w="0"/>
                    <a:lnR w="0"/>
                    <a:lnT w="0"/>
                    <a:lnB w="0"/>
                  </a:tcPr>
                </a:tc>
                <a:tc>
                  <a:txBody>
                    <a:bodyPr/>
                    <a:lstStyle/>
                    <a:p>
                      <a:pPr>
                        <a:defRPr sz="1000"/>
                      </a:pPr>
                      <a:r>
                        <a:rPr/>
                        <a:t>6,8%</a:t>
                      </a:r>
                    </a:p>
                  </a:txBody>
                  <a:tcPr>
                    <a:lnL w="0"/>
                    <a:lnR w="0"/>
                    <a:lnT w="0"/>
                    <a:lnB w="0"/>
                  </a:tcPr>
                </a:tc>
                <a:tc>
                  <a:txBody>
                    <a:bodyPr/>
                    <a:lstStyle/>
                    <a:p>
                      <a:pPr>
                        <a:defRPr sz="1000"/>
                      </a:pPr>
                      <a:r>
                        <a:rPr/>
                        <a:t>6,1%</a:t>
                      </a:r>
                    </a:p>
                  </a:txBody>
                  <a:tcPr>
                    <a:lnL w="0"/>
                    <a:lnR w="0"/>
                    <a:lnT w="0"/>
                    <a:lnB w="0"/>
                  </a:tcPr>
                </a:tc>
                <a:tc>
                  <a:txBody>
                    <a:bodyPr/>
                    <a:lstStyle/>
                    <a:p>
                      <a:pPr>
                        <a:defRPr sz="1000"/>
                      </a:pPr>
                      <a:r>
                        <a:rPr/>
                        <a:t>295</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45,9%</a:t>
                      </a:r>
                    </a:p>
                  </a:txBody>
                  <a:tcPr>
                    <a:lnL w="0"/>
                    <a:lnR w="0"/>
                    <a:lnT w="0"/>
                    <a:lnB w="0"/>
                  </a:tcPr>
                </a:tc>
                <a:tc>
                  <a:txBody>
                    <a:bodyPr/>
                    <a:lstStyle/>
                    <a:p>
                      <a:pPr>
                        <a:defRPr sz="1000"/>
                      </a:pPr>
                      <a:r>
                        <a:rPr/>
                        <a:t>16,8%</a:t>
                      </a:r>
                    </a:p>
                  </a:txBody>
                  <a:tcPr>
                    <a:lnL w="0"/>
                    <a:lnR w="0"/>
                    <a:lnT w="0"/>
                    <a:lnB w="0"/>
                  </a:tcPr>
                </a:tc>
                <a:tc>
                  <a:txBody>
                    <a:bodyPr/>
                    <a:lstStyle/>
                    <a:p>
                      <a:pPr>
                        <a:defRPr sz="1000"/>
                      </a:pPr>
                      <a:r>
                        <a:rPr/>
                        <a:t>18,3%</a:t>
                      </a:r>
                    </a:p>
                  </a:txBody>
                  <a:tcPr>
                    <a:lnL w="0"/>
                    <a:lnR w="0"/>
                    <a:lnT w="0"/>
                    <a:lnB w="0"/>
                  </a:tcPr>
                </a:tc>
                <a:tc>
                  <a:txBody>
                    <a:bodyPr/>
                    <a:lstStyle/>
                    <a:p>
                      <a:pPr>
                        <a:defRPr sz="1000"/>
                      </a:pPr>
                      <a:r>
                        <a:rPr/>
                        <a:t>7,2%</a:t>
                      </a:r>
                    </a:p>
                  </a:txBody>
                  <a:tcPr>
                    <a:lnL w="0"/>
                    <a:lnR w="0"/>
                    <a:lnT w="0"/>
                    <a:lnB w="0"/>
                  </a:tcPr>
                </a:tc>
                <a:tc>
                  <a:txBody>
                    <a:bodyPr/>
                    <a:lstStyle/>
                    <a:p>
                      <a:pPr>
                        <a:defRPr sz="1000"/>
                      </a:pPr>
                      <a:r>
                        <a:rPr/>
                        <a:t>7,0%</a:t>
                      </a:r>
                    </a:p>
                  </a:txBody>
                  <a:tcPr>
                    <a:lnL w="0"/>
                    <a:lnR w="0"/>
                    <a:lnT w="0"/>
                    <a:lnB w="0"/>
                  </a:tcPr>
                </a:tc>
                <a:tc>
                  <a:txBody>
                    <a:bodyPr/>
                    <a:lstStyle/>
                    <a:p>
                      <a:pPr>
                        <a:defRPr sz="1000"/>
                      </a:pPr>
                      <a:r>
                        <a:rPr/>
                        <a:t>4,8%</a:t>
                      </a:r>
                    </a:p>
                  </a:txBody>
                  <a:tcPr>
                    <a:lnL w="0"/>
                    <a:lnR w="0"/>
                    <a:lnT w="0"/>
                    <a:lnB w="0"/>
                  </a:tcPr>
                </a:tc>
                <a:tc>
                  <a:txBody>
                    <a:bodyPr/>
                    <a:lstStyle/>
                    <a:p>
                      <a:pPr>
                        <a:defRPr sz="1000"/>
                      </a:pPr>
                      <a:r>
                        <a:rPr/>
                        <a:t>525</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30,0%</a:t>
                      </a:r>
                    </a:p>
                  </a:txBody>
                  <a:tcPr>
                    <a:lnL w="0"/>
                    <a:lnR w="0"/>
                    <a:lnT w="0"/>
                    <a:lnB w="0"/>
                  </a:tcPr>
                </a:tc>
                <a:tc>
                  <a:txBody>
                    <a:bodyPr/>
                    <a:lstStyle/>
                    <a:p>
                      <a:pPr>
                        <a:defRPr sz="1000"/>
                      </a:pPr>
                      <a:r>
                        <a:rPr/>
                        <a:t>13,3%</a:t>
                      </a:r>
                    </a:p>
                  </a:txBody>
                  <a:tcPr>
                    <a:lnL w="0"/>
                    <a:lnR w="0"/>
                    <a:lnT w="0"/>
                    <a:lnB w="0"/>
                  </a:tcPr>
                </a:tc>
                <a:tc>
                  <a:txBody>
                    <a:bodyPr/>
                    <a:lstStyle/>
                    <a:p>
                      <a:pPr>
                        <a:defRPr sz="1000"/>
                      </a:pPr>
                      <a:r>
                        <a:rPr/>
                        <a:t>13,3%</a:t>
                      </a:r>
                    </a:p>
                  </a:txBody>
                  <a:tcPr>
                    <a:lnL w="0"/>
                    <a:lnR w="0"/>
                    <a:lnT w="0"/>
                    <a:lnB w="0"/>
                  </a:tcPr>
                </a:tc>
                <a:tc>
                  <a:txBody>
                    <a:bodyPr/>
                    <a:lstStyle/>
                    <a:p>
                      <a:pPr>
                        <a:defRPr sz="1000"/>
                      </a:pPr>
                      <a:r>
                        <a:rPr/>
                        <a:t>16,7%</a:t>
                      </a:r>
                    </a:p>
                  </a:txBody>
                  <a:tcPr>
                    <a:lnL w="0"/>
                    <a:lnR w="0"/>
                    <a:lnT w="0"/>
                    <a:lnB w="0"/>
                  </a:tcPr>
                </a:tc>
                <a:tc>
                  <a:txBody>
                    <a:bodyPr/>
                    <a:lstStyle/>
                    <a:p>
                      <a:pPr>
                        <a:defRPr sz="1000"/>
                      </a:pPr>
                      <a:r>
                        <a:rPr/>
                        <a:t>10,0%</a:t>
                      </a:r>
                    </a:p>
                  </a:txBody>
                  <a:tcPr>
                    <a:lnL w="0"/>
                    <a:lnR w="0"/>
                    <a:lnT w="0"/>
                    <a:lnB w="0"/>
                  </a:tcPr>
                </a:tc>
                <a:tc>
                  <a:txBody>
                    <a:bodyPr/>
                    <a:lstStyle/>
                    <a:p>
                      <a:pPr>
                        <a:defRPr sz="1000"/>
                      </a:pPr>
                      <a:r>
                        <a:rPr/>
                        <a:t>16,7%</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18. Bompenger</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18. Bompenger</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26822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Bompenger</a:t>
                      </a:r>
                    </a:p>
                  </a:txBody>
                  <a:tcPr>
                    <a:lnL w="0"/>
                    <a:lnR w="0"/>
                    <a:lnT w="12700">
                      <a:solidFill>
                        <a:srgbClr val="B4B4B4"/>
                      </a:solidFill>
                    </a:lnT>
                    <a:lnB w="0"/>
                  </a:tcPr>
                </a:tc>
                <a:tc>
                  <a:txBody>
                    <a:bodyPr/>
                    <a:lstStyle/>
                    <a:p>
                      <a:pPr>
                        <a:defRPr sz="1000"/>
                      </a:pPr>
                      <a:r>
                        <a:rPr/>
                        <a:t>33,5%</a:t>
                      </a:r>
                    </a:p>
                  </a:txBody>
                  <a:tcPr>
                    <a:lnL w="0"/>
                    <a:lnR w="0"/>
                    <a:lnT w="12700">
                      <a:solidFill>
                        <a:srgbClr val="B4B4B4"/>
                      </a:solidFill>
                    </a:lnT>
                    <a:lnB w="0"/>
                  </a:tcPr>
                </a:tc>
                <a:tc>
                  <a:txBody>
                    <a:bodyPr/>
                    <a:lstStyle/>
                    <a:p>
                      <a:pPr>
                        <a:defRPr sz="1000"/>
                      </a:pPr>
                      <a:r>
                        <a:rPr/>
                        <a:t>15,3%</a:t>
                      </a:r>
                    </a:p>
                  </a:txBody>
                  <a:tcPr>
                    <a:lnL w="0"/>
                    <a:lnR w="0"/>
                    <a:lnT w="12700">
                      <a:solidFill>
                        <a:srgbClr val="B4B4B4"/>
                      </a:solidFill>
                    </a:lnT>
                    <a:lnB w="0"/>
                  </a:tcPr>
                </a:tc>
                <a:tc>
                  <a:txBody>
                    <a:bodyPr/>
                    <a:lstStyle/>
                    <a:p>
                      <a:pPr>
                        <a:defRPr sz="1000"/>
                      </a:pPr>
                      <a:r>
                        <a:rPr/>
                        <a:t>19,9%</a:t>
                      </a:r>
                    </a:p>
                  </a:txBody>
                  <a:tcPr>
                    <a:lnL w="0"/>
                    <a:lnR w="0"/>
                    <a:lnT w="12700">
                      <a:solidFill>
                        <a:srgbClr val="B4B4B4"/>
                      </a:solidFill>
                    </a:lnT>
                    <a:lnB w="0"/>
                  </a:tcPr>
                </a:tc>
                <a:tc>
                  <a:txBody>
                    <a:bodyPr/>
                    <a:lstStyle/>
                    <a:p>
                      <a:pPr>
                        <a:defRPr sz="1000"/>
                      </a:pPr>
                      <a:r>
                        <a:rPr/>
                        <a:t>11,4%</a:t>
                      </a:r>
                    </a:p>
                  </a:txBody>
                  <a:tcPr>
                    <a:lnL w="0"/>
                    <a:lnR w="0"/>
                    <a:lnT w="12700">
                      <a:solidFill>
                        <a:srgbClr val="B4B4B4"/>
                      </a:solidFill>
                    </a:lnT>
                    <a:lnB w="0"/>
                  </a:tcPr>
                </a:tc>
                <a:tc>
                  <a:txBody>
                    <a:bodyPr/>
                    <a:lstStyle/>
                    <a:p>
                      <a:pPr>
                        <a:defRPr sz="1000"/>
                      </a:pPr>
                      <a:r>
                        <a:rPr/>
                        <a:t>9,4%</a:t>
                      </a:r>
                    </a:p>
                  </a:txBody>
                  <a:tcPr>
                    <a:lnL w="0"/>
                    <a:lnR w="0"/>
                    <a:lnT w="12700">
                      <a:solidFill>
                        <a:srgbClr val="B4B4B4"/>
                      </a:solidFill>
                    </a:lnT>
                    <a:lnB w="0"/>
                  </a:tcPr>
                </a:tc>
                <a:tc>
                  <a:txBody>
                    <a:bodyPr/>
                    <a:lstStyle/>
                    <a:p>
                      <a:pPr>
                        <a:defRPr sz="1000"/>
                      </a:pPr>
                      <a:r>
                        <a:rPr/>
                        <a:t>10,5%</a:t>
                      </a:r>
                    </a:p>
                  </a:txBody>
                  <a:tcPr>
                    <a:lnL w="0"/>
                    <a:lnR w="0"/>
                    <a:lnT w="12700">
                      <a:solidFill>
                        <a:srgbClr val="B4B4B4"/>
                      </a:solidFill>
                    </a:lnT>
                    <a:lnB w="0"/>
                  </a:tcPr>
                </a:tc>
                <a:tc>
                  <a:txBody>
                    <a:bodyPr/>
                    <a:lstStyle/>
                    <a:p>
                      <a:pPr>
                        <a:defRPr sz="1000"/>
                      </a:pPr>
                      <a:r>
                        <a:rPr/>
                        <a:t>923</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36,1%</a:t>
                      </a:r>
                    </a:p>
                  </a:txBody>
                  <a:tcPr>
                    <a:lnL w="0"/>
                    <a:lnR w="0"/>
                    <a:lnT w="0"/>
                    <a:lnB w="0"/>
                  </a:tcPr>
                </a:tc>
                <a:tc>
                  <a:txBody>
                    <a:bodyPr/>
                    <a:lstStyle/>
                    <a:p>
                      <a:pPr>
                        <a:defRPr sz="1000"/>
                      </a:pPr>
                      <a:r>
                        <a:rPr/>
                        <a:t>10,2%</a:t>
                      </a:r>
                    </a:p>
                  </a:txBody>
                  <a:tcPr>
                    <a:lnL w="0"/>
                    <a:lnR w="0"/>
                    <a:lnT w="0"/>
                    <a:lnB w="0"/>
                  </a:tcPr>
                </a:tc>
                <a:tc>
                  <a:txBody>
                    <a:bodyPr/>
                    <a:lstStyle/>
                    <a:p>
                      <a:pPr>
                        <a:defRPr sz="1000"/>
                      </a:pPr>
                      <a:r>
                        <a:rPr/>
                        <a:t>25,9%</a:t>
                      </a:r>
                    </a:p>
                  </a:txBody>
                  <a:tcPr>
                    <a:lnL w="0"/>
                    <a:lnR w="0"/>
                    <a:lnT w="0"/>
                    <a:lnB w="0"/>
                  </a:tcPr>
                </a:tc>
                <a:tc>
                  <a:txBody>
                    <a:bodyPr/>
                    <a:lstStyle/>
                    <a:p>
                      <a:pPr>
                        <a:defRPr sz="1000"/>
                      </a:pPr>
                      <a:r>
                        <a:rPr/>
                        <a:t>13,0%</a:t>
                      </a:r>
                    </a:p>
                  </a:txBody>
                  <a:tcPr>
                    <a:lnL w="0"/>
                    <a:lnR w="0"/>
                    <a:lnT w="0"/>
                    <a:lnB w="0"/>
                  </a:tcPr>
                </a:tc>
                <a:tc>
                  <a:txBody>
                    <a:bodyPr/>
                    <a:lstStyle/>
                    <a:p>
                      <a:pPr>
                        <a:defRPr sz="1000"/>
                      </a:pPr>
                      <a:r>
                        <a:rPr/>
                        <a:t>7,4%</a:t>
                      </a:r>
                    </a:p>
                  </a:txBody>
                  <a:tcPr>
                    <a:lnL w="0"/>
                    <a:lnR w="0"/>
                    <a:lnT w="0"/>
                    <a:lnB w="0"/>
                  </a:tcPr>
                </a:tc>
                <a:tc>
                  <a:txBody>
                    <a:bodyPr/>
                    <a:lstStyle/>
                    <a:p>
                      <a:pPr>
                        <a:defRPr sz="1000"/>
                      </a:pPr>
                      <a:r>
                        <a:rPr/>
                        <a:t>7,4%</a:t>
                      </a:r>
                    </a:p>
                  </a:txBody>
                  <a:tcPr>
                    <a:lnL w="0"/>
                    <a:lnR w="0"/>
                    <a:lnT w="0"/>
                    <a:lnB w="0"/>
                  </a:tcPr>
                </a:tc>
                <a:tc>
                  <a:txBody>
                    <a:bodyPr/>
                    <a:lstStyle/>
                    <a:p>
                      <a:pPr>
                        <a:defRPr sz="1000"/>
                      </a:pPr>
                      <a:r>
                        <a:rPr/>
                        <a:t>108</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25,8%</a:t>
                      </a:r>
                    </a:p>
                  </a:txBody>
                  <a:tcPr>
                    <a:lnL w="0"/>
                    <a:lnR w="0"/>
                    <a:lnT w="0"/>
                    <a:lnB w="0"/>
                  </a:tcPr>
                </a:tc>
                <a:tc>
                  <a:txBody>
                    <a:bodyPr/>
                    <a:lstStyle/>
                    <a:p>
                      <a:pPr>
                        <a:defRPr sz="1000"/>
                      </a:pPr>
                      <a:r>
                        <a:rPr/>
                        <a:t>17,4%</a:t>
                      </a:r>
                    </a:p>
                  </a:txBody>
                  <a:tcPr>
                    <a:lnL w="0"/>
                    <a:lnR w="0"/>
                    <a:lnT w="0"/>
                    <a:lnB w="0"/>
                  </a:tcPr>
                </a:tc>
                <a:tc>
                  <a:txBody>
                    <a:bodyPr/>
                    <a:lstStyle/>
                    <a:p>
                      <a:pPr>
                        <a:defRPr sz="1000"/>
                      </a:pPr>
                      <a:r>
                        <a:rPr/>
                        <a:t>17,7%</a:t>
                      </a:r>
                    </a:p>
                  </a:txBody>
                  <a:tcPr>
                    <a:lnL w="0"/>
                    <a:lnR w="0"/>
                    <a:lnT w="0"/>
                    <a:lnB w="0"/>
                  </a:tcPr>
                </a:tc>
                <a:tc>
                  <a:txBody>
                    <a:bodyPr/>
                    <a:lstStyle/>
                    <a:p>
                      <a:pPr>
                        <a:defRPr sz="1000"/>
                      </a:pPr>
                      <a:r>
                        <a:rPr/>
                        <a:t>13,4%</a:t>
                      </a:r>
                    </a:p>
                  </a:txBody>
                  <a:tcPr>
                    <a:lnL w="0"/>
                    <a:lnR w="0"/>
                    <a:lnT w="0"/>
                    <a:lnB w="0"/>
                  </a:tcPr>
                </a:tc>
                <a:tc>
                  <a:txBody>
                    <a:bodyPr/>
                    <a:lstStyle/>
                    <a:p>
                      <a:pPr>
                        <a:defRPr sz="1000"/>
                      </a:pPr>
                      <a:r>
                        <a:rPr/>
                        <a:t>12,0%</a:t>
                      </a:r>
                    </a:p>
                  </a:txBody>
                  <a:tcPr>
                    <a:lnL w="0"/>
                    <a:lnR w="0"/>
                    <a:lnT w="0"/>
                    <a:lnB w="0"/>
                  </a:tcPr>
                </a:tc>
                <a:tc>
                  <a:txBody>
                    <a:bodyPr/>
                    <a:lstStyle/>
                    <a:p>
                      <a:pPr>
                        <a:defRPr sz="1000"/>
                      </a:pPr>
                      <a:r>
                        <a:rPr/>
                        <a:t>13,7%</a:t>
                      </a:r>
                    </a:p>
                  </a:txBody>
                  <a:tcPr>
                    <a:lnL w="0"/>
                    <a:lnR w="0"/>
                    <a:lnT w="0"/>
                    <a:lnB w="0"/>
                  </a:tcPr>
                </a:tc>
                <a:tc>
                  <a:txBody>
                    <a:bodyPr/>
                    <a:lstStyle/>
                    <a:p>
                      <a:pPr>
                        <a:defRPr sz="1000"/>
                      </a:pPr>
                      <a:r>
                        <a:rPr/>
                        <a:t>299</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37,9%</a:t>
                      </a:r>
                    </a:p>
                  </a:txBody>
                  <a:tcPr>
                    <a:lnL w="0"/>
                    <a:lnR w="0"/>
                    <a:lnT w="0"/>
                    <a:lnB w="0"/>
                  </a:tcPr>
                </a:tc>
                <a:tc>
                  <a:txBody>
                    <a:bodyPr/>
                    <a:lstStyle/>
                    <a:p>
                      <a:pPr>
                        <a:defRPr sz="1000"/>
                      </a:pPr>
                      <a:r>
                        <a:rPr/>
                        <a:t>14,9%</a:t>
                      </a:r>
                    </a:p>
                  </a:txBody>
                  <a:tcPr>
                    <a:lnL w="0"/>
                    <a:lnR w="0"/>
                    <a:lnT w="0"/>
                    <a:lnB w="0"/>
                  </a:tcPr>
                </a:tc>
                <a:tc>
                  <a:txBody>
                    <a:bodyPr/>
                    <a:lstStyle/>
                    <a:p>
                      <a:pPr>
                        <a:defRPr sz="1000"/>
                      </a:pPr>
                      <a:r>
                        <a:rPr/>
                        <a:t>19,6%</a:t>
                      </a:r>
                    </a:p>
                  </a:txBody>
                  <a:tcPr>
                    <a:lnL w="0"/>
                    <a:lnR w="0"/>
                    <a:lnT w="0"/>
                    <a:lnB w="0"/>
                  </a:tcPr>
                </a:tc>
                <a:tc>
                  <a:txBody>
                    <a:bodyPr/>
                    <a:lstStyle/>
                    <a:p>
                      <a:pPr>
                        <a:defRPr sz="1000"/>
                      </a:pPr>
                      <a:r>
                        <a:rPr/>
                        <a:t>9,7%</a:t>
                      </a:r>
                    </a:p>
                  </a:txBody>
                  <a:tcPr>
                    <a:lnL w="0"/>
                    <a:lnR w="0"/>
                    <a:lnT w="0"/>
                    <a:lnB w="0"/>
                  </a:tcPr>
                </a:tc>
                <a:tc>
                  <a:txBody>
                    <a:bodyPr/>
                    <a:lstStyle/>
                    <a:p>
                      <a:pPr>
                        <a:defRPr sz="1000"/>
                      </a:pPr>
                      <a:r>
                        <a:rPr/>
                        <a:t>8,8%</a:t>
                      </a:r>
                    </a:p>
                  </a:txBody>
                  <a:tcPr>
                    <a:lnL w="0"/>
                    <a:lnR w="0"/>
                    <a:lnT w="0"/>
                    <a:lnB w="0"/>
                  </a:tcPr>
                </a:tc>
                <a:tc>
                  <a:txBody>
                    <a:bodyPr/>
                    <a:lstStyle/>
                    <a:p>
                      <a:pPr>
                        <a:defRPr sz="1000"/>
                      </a:pPr>
                      <a:r>
                        <a:rPr/>
                        <a:t>9,1%</a:t>
                      </a:r>
                    </a:p>
                  </a:txBody>
                  <a:tcPr>
                    <a:lnL w="0"/>
                    <a:lnR w="0"/>
                    <a:lnT w="0"/>
                    <a:lnB w="0"/>
                  </a:tcPr>
                </a:tc>
                <a:tc>
                  <a:txBody>
                    <a:bodyPr/>
                    <a:lstStyle/>
                    <a:p>
                      <a:pPr>
                        <a:defRPr sz="1000"/>
                      </a:pPr>
                      <a:r>
                        <a:rPr/>
                        <a:t>525</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33,3%</a:t>
                      </a:r>
                    </a:p>
                  </a:txBody>
                  <a:tcPr>
                    <a:lnL w="0"/>
                    <a:lnR w="0"/>
                    <a:lnT w="0"/>
                    <a:lnB w="0"/>
                  </a:tcPr>
                </a:tc>
                <a:tc>
                  <a:txBody>
                    <a:bodyPr/>
                    <a:lstStyle/>
                    <a:p>
                      <a:pPr>
                        <a:defRPr sz="1000"/>
                      </a:pPr>
                      <a:r>
                        <a:rPr/>
                        <a:t>6,7%</a:t>
                      </a:r>
                    </a:p>
                  </a:txBody>
                  <a:tcPr>
                    <a:lnL w="0"/>
                    <a:lnR w="0"/>
                    <a:lnT w="0"/>
                    <a:lnB w="0"/>
                  </a:tcPr>
                </a:tc>
                <a:tc>
                  <a:txBody>
                    <a:bodyPr/>
                    <a:lstStyle/>
                    <a:p>
                      <a:pPr>
                        <a:defRPr sz="1000"/>
                      </a:pPr>
                      <a:r>
                        <a:rPr/>
                        <a:t>23,3%</a:t>
                      </a:r>
                    </a:p>
                  </a:txBody>
                  <a:tcPr>
                    <a:lnL w="0"/>
                    <a:lnR w="0"/>
                    <a:lnT w="0"/>
                    <a:lnB w="0"/>
                  </a:tcPr>
                </a:tc>
                <a:tc>
                  <a:txBody>
                    <a:bodyPr/>
                    <a:lstStyle/>
                    <a:p>
                      <a:pPr>
                        <a:defRPr sz="1000"/>
                      </a:pPr>
                      <a:r>
                        <a:rPr/>
                        <a:t>16,7%</a:t>
                      </a:r>
                    </a:p>
                  </a:txBody>
                  <a:tcPr>
                    <a:lnL w="0"/>
                    <a:lnR w="0"/>
                    <a:lnT w="0"/>
                    <a:lnB w="0"/>
                  </a:tcPr>
                </a:tc>
                <a:tc>
                  <a:txBody>
                    <a:bodyPr/>
                    <a:lstStyle/>
                    <a:p>
                      <a:pPr>
                        <a:defRPr sz="1000"/>
                      </a:pPr>
                      <a:r>
                        <a:rPr/>
                        <a:t>13,3%</a:t>
                      </a:r>
                    </a:p>
                  </a:txBody>
                  <a:tcPr>
                    <a:lnL w="0"/>
                    <a:lnR w="0"/>
                    <a:lnT w="0"/>
                    <a:lnB w="0"/>
                  </a:tcPr>
                </a:tc>
                <a:tc>
                  <a:txBody>
                    <a:bodyPr/>
                    <a:lstStyle/>
                    <a:p>
                      <a:pPr>
                        <a:defRPr sz="1000"/>
                      </a:pPr>
                      <a:r>
                        <a:rPr/>
                        <a:t>6,7%</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19. Kompetanse er avgjørende for bedriftens utvikling. Hvor utfordrende er følgende i dagens situasjon? Vurder dem fra 1 (lite utfordrende) til 6 (svært utfordrende)</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19. Kompetanse er avgjørende for bedriftens utvikling. Hvor utfordrende er følgende i dagens situasjon? Vurder dem fra 1 (lite utfordrende) til 6 (svært utfordrende)</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5" cy="6583680"/>
        </p:xfrm>
        <a:graphic>
          <a:graphicData uri="http://schemas.openxmlformats.org/drawingml/2006/table">
            <a:tbl>
              <a:tblPr bandRow="1">
                <a:tableStyleId>{5C22544A-7EE6-4342-B048-85BDC9FD1C3A}</a:tableStyleId>
              </a:tblPr>
              <a:tblGrid>
                <a:gridCol w="746125"/>
                <a:gridCol w="746125"/>
                <a:gridCol w="746125"/>
                <a:gridCol w="746125"/>
                <a:gridCol w="746125"/>
                <a:gridCol w="746125"/>
                <a:gridCol w="746125"/>
                <a:gridCol w="746125"/>
                <a:gridCol w="746125"/>
                <a:gridCol w="746125"/>
                <a:gridCol w="746125"/>
              </a:tblGrid>
              <a:tr h="0">
                <a:tc>
                  <a:txBody>
                    <a:bodyPr/>
                    <a:lstStyle/>
                    <a:p>
                      <a:pPr>
                        <a:defRPr sz="1000"/>
                      </a:pPr>
                      <a:endParaRPr/>
                    </a:p>
                  </a:txBody>
                  <a:tcPr>
                    <a:lnL w="0"/>
                    <a:lnR w="0"/>
                    <a:lnT w="0"/>
                    <a:lnB w="0"/>
                    <a:solidFill>
                      <a:prstClr val="black">
                        <a:lumOff val="100000"/>
                        <a:lumOff val="100000"/>
                      </a:prstClr>
                    </a:solidFill>
                  </a:tcPr>
                </a:tc>
                <a:tc gridSpan="2">
                  <a:txBody>
                    <a:bodyPr/>
                    <a:lstStyle/>
                    <a:p>
                      <a:pPr>
                        <a:defRPr sz="1000"/>
                      </a:pPr>
                      <a:r>
                        <a:rPr b="1"/>
                        <a:t>Beholde kjernekompetanse</a:t>
                      </a:r>
                    </a:p>
                  </a:txBody>
                  <a:tcPr>
                    <a:lnL w="0"/>
                    <a:lnR w="0"/>
                    <a:lnT w="0"/>
                    <a:lnB w="0"/>
                    <a:solidFill>
                      <a:prstClr val="black">
                        <a:lumOff val="100000"/>
                        <a:lumOff val="100000"/>
                      </a:prstClr>
                    </a:solidFill>
                  </a:tcPr>
                </a:tc>
                <a:tc hMerge="1">
                  <a:txBody>
                    <a:bodyPr/>
                    <a:lstStyle/>
                    <a:p>
                      <a:pPr>
                        <a:defRPr sz="1000"/>
                      </a:pPr>
                      <a:endParaRPr/>
                    </a:p>
                  </a:txBody>
                  <a:tcPr/>
                </a:tc>
                <a:tc gridSpan="2">
                  <a:txBody>
                    <a:bodyPr/>
                    <a:lstStyle/>
                    <a:p>
                      <a:pPr>
                        <a:defRPr sz="1000"/>
                      </a:pPr>
                      <a:r>
                        <a:rPr b="1"/>
                        <a:t>Permisjonsreglene</a:t>
                      </a:r>
                    </a:p>
                  </a:txBody>
                  <a:tcPr>
                    <a:lnL w="0"/>
                    <a:lnR w="0"/>
                    <a:lnT w="0"/>
                    <a:lnB w="0"/>
                    <a:solidFill>
                      <a:prstClr val="black">
                        <a:lumOff val="100000"/>
                        <a:lumOff val="100000"/>
                      </a:prstClr>
                    </a:solidFill>
                  </a:tcPr>
                </a:tc>
                <a:tc hMerge="1">
                  <a:txBody>
                    <a:bodyPr/>
                    <a:lstStyle/>
                    <a:p>
                      <a:pPr>
                        <a:defRPr sz="1000"/>
                      </a:pPr>
                      <a:endParaRPr/>
                    </a:p>
                  </a:txBody>
                  <a:tcPr/>
                </a:tc>
                <a:tc gridSpan="2">
                  <a:txBody>
                    <a:bodyPr/>
                    <a:lstStyle/>
                    <a:p>
                      <a:pPr>
                        <a:defRPr sz="1000"/>
                      </a:pPr>
                      <a:r>
                        <a:rPr b="1"/>
                        <a:t>Ta inn lærlinger</a:t>
                      </a:r>
                    </a:p>
                  </a:txBody>
                  <a:tcPr>
                    <a:lnL w="0"/>
                    <a:lnR w="0"/>
                    <a:lnT w="0"/>
                    <a:lnB w="0"/>
                    <a:solidFill>
                      <a:prstClr val="black">
                        <a:lumOff val="100000"/>
                        <a:lumOff val="100000"/>
                      </a:prstClr>
                    </a:solidFill>
                  </a:tcPr>
                </a:tc>
                <a:tc hMerge="1">
                  <a:txBody>
                    <a:bodyPr/>
                    <a:lstStyle/>
                    <a:p>
                      <a:pPr>
                        <a:defRPr sz="1000"/>
                      </a:pPr>
                      <a:endParaRPr/>
                    </a:p>
                  </a:txBody>
                  <a:tcPr/>
                </a:tc>
                <a:tc gridSpan="2">
                  <a:txBody>
                    <a:bodyPr/>
                    <a:lstStyle/>
                    <a:p>
                      <a:pPr>
                        <a:defRPr sz="1000"/>
                      </a:pPr>
                      <a:r>
                        <a:rPr b="1"/>
                        <a:t>Ta inn traineer</a:t>
                      </a:r>
                    </a:p>
                  </a:txBody>
                  <a:tcPr>
                    <a:lnL w="0"/>
                    <a:lnR w="0"/>
                    <a:lnT w="0"/>
                    <a:lnB w="0"/>
                    <a:solidFill>
                      <a:prstClr val="black">
                        <a:lumOff val="100000"/>
                        <a:lumOff val="100000"/>
                      </a:prstClr>
                    </a:solidFill>
                  </a:tcPr>
                </a:tc>
                <a:tc hMerge="1">
                  <a:txBody>
                    <a:bodyPr/>
                    <a:lstStyle/>
                    <a:p>
                      <a:pPr>
                        <a:defRPr sz="1000"/>
                      </a:pPr>
                      <a:endParaRPr/>
                    </a:p>
                  </a:txBody>
                  <a:tcPr/>
                </a:tc>
                <a:tc gridSpan="2">
                  <a:txBody>
                    <a:bodyPr/>
                    <a:lstStyle/>
                    <a:p>
                      <a:pPr>
                        <a:defRPr sz="1000"/>
                      </a:pPr>
                      <a:r>
                        <a:rPr b="1"/>
                        <a:t>Ta inn nyansette</a:t>
                      </a:r>
                    </a:p>
                  </a:txBody>
                  <a:tcPr>
                    <a:lnL w="0"/>
                    <a:lnR w="0"/>
                    <a:lnT w="0"/>
                    <a:lnB w="0"/>
                    <a:solidFill>
                      <a:prstClr val="black">
                        <a:lumOff val="100000"/>
                        <a:lumOff val="100000"/>
                      </a:prstClr>
                    </a:solidFill>
                  </a:tcPr>
                </a:tc>
                <a:tc hMerge="1">
                  <a:txBody>
                    <a:bodyPr/>
                    <a:lstStyle/>
                    <a:p>
                      <a:pPr>
                        <a:defRPr sz="1000"/>
                      </a:pPr>
                      <a:endParaRPr/>
                    </a:p>
                  </a:txBody>
                  <a:tcPr/>
                </a:tc>
              </a:tr>
              <a:tr h="0">
                <a:tc>
                  <a:txBody>
                    <a:bodyPr/>
                    <a:lstStyle/>
                    <a:p>
                      <a:pPr>
                        <a:defRPr sz="1000"/>
                      </a:pPr>
                      <a:r>
                        <a:rPr b="1"/>
                        <a:t>Navn</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Kompetanse er avgjørende for bedriftens utvikling. Hvor utfordrende er følgende i dagens situasjon? Vurder dem fra 1 (lite utfordrende) til 6 (svært utfordrende)</a:t>
                      </a:r>
                    </a:p>
                  </a:txBody>
                  <a:tcPr>
                    <a:lnL w="0"/>
                    <a:lnR w="0"/>
                    <a:lnT w="12700">
                      <a:solidFill>
                        <a:srgbClr val="B4B4B4"/>
                      </a:solidFill>
                    </a:lnT>
                    <a:lnB w="0"/>
                  </a:tcPr>
                </a:tc>
                <a:tc>
                  <a:txBody>
                    <a:bodyPr/>
                    <a:lstStyle/>
                    <a:p>
                      <a:pPr>
                        <a:defRPr sz="1000"/>
                      </a:pPr>
                      <a:r>
                        <a:rPr/>
                        <a:t>3,33</a:t>
                      </a:r>
                    </a:p>
                  </a:txBody>
                  <a:tcPr>
                    <a:lnL w="0"/>
                    <a:lnR w="0"/>
                    <a:lnT w="12700">
                      <a:solidFill>
                        <a:srgbClr val="B4B4B4"/>
                      </a:solidFill>
                    </a:lnT>
                    <a:lnB w="0"/>
                  </a:tcPr>
                </a:tc>
                <a:tc>
                  <a:txBody>
                    <a:bodyPr/>
                    <a:lstStyle/>
                    <a:p>
                      <a:pPr>
                        <a:defRPr sz="1000"/>
                      </a:pPr>
                      <a:r>
                        <a:rPr/>
                        <a:t>941</a:t>
                      </a:r>
                    </a:p>
                  </a:txBody>
                  <a:tcPr>
                    <a:lnL w="0"/>
                    <a:lnR w="0"/>
                    <a:lnT w="12700">
                      <a:solidFill>
                        <a:srgbClr val="B4B4B4"/>
                      </a:solidFill>
                    </a:lnT>
                    <a:lnB w="0"/>
                  </a:tcPr>
                </a:tc>
                <a:tc>
                  <a:txBody>
                    <a:bodyPr/>
                    <a:lstStyle/>
                    <a:p>
                      <a:pPr>
                        <a:defRPr sz="1000"/>
                      </a:pPr>
                      <a:r>
                        <a:rPr/>
                        <a:t>3,06</a:t>
                      </a:r>
                    </a:p>
                  </a:txBody>
                  <a:tcPr>
                    <a:lnL w="0"/>
                    <a:lnR w="0"/>
                    <a:lnT w="12700">
                      <a:solidFill>
                        <a:srgbClr val="B4B4B4"/>
                      </a:solidFill>
                    </a:lnT>
                    <a:lnB w="0"/>
                  </a:tcPr>
                </a:tc>
                <a:tc>
                  <a:txBody>
                    <a:bodyPr/>
                    <a:lstStyle/>
                    <a:p>
                      <a:pPr>
                        <a:defRPr sz="1000"/>
                      </a:pPr>
                      <a:r>
                        <a:rPr/>
                        <a:t>935</a:t>
                      </a:r>
                    </a:p>
                  </a:txBody>
                  <a:tcPr>
                    <a:lnL w="0"/>
                    <a:lnR w="0"/>
                    <a:lnT w="12700">
                      <a:solidFill>
                        <a:srgbClr val="B4B4B4"/>
                      </a:solidFill>
                    </a:lnT>
                    <a:lnB w="0"/>
                  </a:tcPr>
                </a:tc>
                <a:tc>
                  <a:txBody>
                    <a:bodyPr/>
                    <a:lstStyle/>
                    <a:p>
                      <a:pPr>
                        <a:defRPr sz="1000"/>
                      </a:pPr>
                      <a:r>
                        <a:rPr/>
                        <a:t>2,55</a:t>
                      </a:r>
                    </a:p>
                  </a:txBody>
                  <a:tcPr>
                    <a:lnL w="0"/>
                    <a:lnR w="0"/>
                    <a:lnT w="12700">
                      <a:solidFill>
                        <a:srgbClr val="B4B4B4"/>
                      </a:solidFill>
                    </a:lnT>
                    <a:lnB w="0"/>
                  </a:tcPr>
                </a:tc>
                <a:tc>
                  <a:txBody>
                    <a:bodyPr/>
                    <a:lstStyle/>
                    <a:p>
                      <a:pPr>
                        <a:defRPr sz="1000"/>
                      </a:pPr>
                      <a:r>
                        <a:rPr/>
                        <a:t>917</a:t>
                      </a:r>
                    </a:p>
                  </a:txBody>
                  <a:tcPr>
                    <a:lnL w="0"/>
                    <a:lnR w="0"/>
                    <a:lnT w="12700">
                      <a:solidFill>
                        <a:srgbClr val="B4B4B4"/>
                      </a:solidFill>
                    </a:lnT>
                    <a:lnB w="0"/>
                  </a:tcPr>
                </a:tc>
                <a:tc>
                  <a:txBody>
                    <a:bodyPr/>
                    <a:lstStyle/>
                    <a:p>
                      <a:pPr>
                        <a:defRPr sz="1000"/>
                      </a:pPr>
                      <a:r>
                        <a:rPr/>
                        <a:t>2,60</a:t>
                      </a:r>
                    </a:p>
                  </a:txBody>
                  <a:tcPr>
                    <a:lnL w="0"/>
                    <a:lnR w="0"/>
                    <a:lnT w="12700">
                      <a:solidFill>
                        <a:srgbClr val="B4B4B4"/>
                      </a:solidFill>
                    </a:lnT>
                    <a:lnB w="0"/>
                  </a:tcPr>
                </a:tc>
                <a:tc>
                  <a:txBody>
                    <a:bodyPr/>
                    <a:lstStyle/>
                    <a:p>
                      <a:pPr>
                        <a:defRPr sz="1000"/>
                      </a:pPr>
                      <a:r>
                        <a:rPr/>
                        <a:t>912</a:t>
                      </a:r>
                    </a:p>
                  </a:txBody>
                  <a:tcPr>
                    <a:lnL w="0"/>
                    <a:lnR w="0"/>
                    <a:lnT w="12700">
                      <a:solidFill>
                        <a:srgbClr val="B4B4B4"/>
                      </a:solidFill>
                    </a:lnT>
                    <a:lnB w="0"/>
                  </a:tcPr>
                </a:tc>
                <a:tc>
                  <a:txBody>
                    <a:bodyPr/>
                    <a:lstStyle/>
                    <a:p>
                      <a:pPr>
                        <a:defRPr sz="1000"/>
                      </a:pPr>
                      <a:r>
                        <a:rPr/>
                        <a:t>3,23</a:t>
                      </a:r>
                    </a:p>
                  </a:txBody>
                  <a:tcPr>
                    <a:lnL w="0"/>
                    <a:lnR w="0"/>
                    <a:lnT w="12700">
                      <a:solidFill>
                        <a:srgbClr val="B4B4B4"/>
                      </a:solidFill>
                    </a:lnT>
                    <a:lnB w="0"/>
                  </a:tcPr>
                </a:tc>
                <a:tc>
                  <a:txBody>
                    <a:bodyPr/>
                    <a:lstStyle/>
                    <a:p>
                      <a:pPr>
                        <a:defRPr sz="1000"/>
                      </a:pPr>
                      <a:r>
                        <a:rPr/>
                        <a:t>931</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3,14</a:t>
                      </a:r>
                    </a:p>
                  </a:txBody>
                  <a:tcPr>
                    <a:lnL w="0"/>
                    <a:lnR w="0"/>
                    <a:lnT w="0"/>
                    <a:lnB w="0"/>
                  </a:tcPr>
                </a:tc>
                <a:tc>
                  <a:txBody>
                    <a:bodyPr/>
                    <a:lstStyle/>
                    <a:p>
                      <a:pPr>
                        <a:defRPr sz="1000"/>
                      </a:pPr>
                      <a:r>
                        <a:rPr/>
                        <a:t>111</a:t>
                      </a:r>
                    </a:p>
                  </a:txBody>
                  <a:tcPr>
                    <a:lnL w="0"/>
                    <a:lnR w="0"/>
                    <a:lnT w="0"/>
                    <a:lnB w="0"/>
                  </a:tcPr>
                </a:tc>
                <a:tc>
                  <a:txBody>
                    <a:bodyPr/>
                    <a:lstStyle/>
                    <a:p>
                      <a:pPr>
                        <a:defRPr sz="1000"/>
                      </a:pPr>
                      <a:r>
                        <a:rPr/>
                        <a:t>2,84</a:t>
                      </a:r>
                    </a:p>
                  </a:txBody>
                  <a:tcPr>
                    <a:lnL w="0"/>
                    <a:lnR w="0"/>
                    <a:lnT w="0"/>
                    <a:lnB w="0"/>
                  </a:tcPr>
                </a:tc>
                <a:tc>
                  <a:txBody>
                    <a:bodyPr/>
                    <a:lstStyle/>
                    <a:p>
                      <a:pPr>
                        <a:defRPr sz="1000"/>
                      </a:pPr>
                      <a:r>
                        <a:rPr/>
                        <a:t>111</a:t>
                      </a:r>
                    </a:p>
                  </a:txBody>
                  <a:tcPr>
                    <a:lnL w="0"/>
                    <a:lnR w="0"/>
                    <a:lnT w="0"/>
                    <a:lnB w="0"/>
                  </a:tcPr>
                </a:tc>
                <a:tc>
                  <a:txBody>
                    <a:bodyPr/>
                    <a:lstStyle/>
                    <a:p>
                      <a:pPr>
                        <a:defRPr sz="1000"/>
                      </a:pPr>
                      <a:r>
                        <a:rPr/>
                        <a:t>2,48</a:t>
                      </a:r>
                    </a:p>
                  </a:txBody>
                  <a:tcPr>
                    <a:lnL w="0"/>
                    <a:lnR w="0"/>
                    <a:lnT w="0"/>
                    <a:lnB w="0"/>
                  </a:tcPr>
                </a:tc>
                <a:tc>
                  <a:txBody>
                    <a:bodyPr/>
                    <a:lstStyle/>
                    <a:p>
                      <a:pPr>
                        <a:defRPr sz="1000"/>
                      </a:pPr>
                      <a:r>
                        <a:rPr/>
                        <a:t>110</a:t>
                      </a:r>
                    </a:p>
                  </a:txBody>
                  <a:tcPr>
                    <a:lnL w="0"/>
                    <a:lnR w="0"/>
                    <a:lnT w="0"/>
                    <a:lnB w="0"/>
                  </a:tcPr>
                </a:tc>
                <a:tc>
                  <a:txBody>
                    <a:bodyPr/>
                    <a:lstStyle/>
                    <a:p>
                      <a:pPr>
                        <a:defRPr sz="1000"/>
                      </a:pPr>
                      <a:r>
                        <a:rPr/>
                        <a:t>2,52</a:t>
                      </a:r>
                    </a:p>
                  </a:txBody>
                  <a:tcPr>
                    <a:lnL w="0"/>
                    <a:lnR w="0"/>
                    <a:lnT w="0"/>
                    <a:lnB w="0"/>
                  </a:tcPr>
                </a:tc>
                <a:tc>
                  <a:txBody>
                    <a:bodyPr/>
                    <a:lstStyle/>
                    <a:p>
                      <a:pPr>
                        <a:defRPr sz="1000"/>
                      </a:pPr>
                      <a:r>
                        <a:rPr/>
                        <a:t>110</a:t>
                      </a:r>
                    </a:p>
                  </a:txBody>
                  <a:tcPr>
                    <a:lnL w="0"/>
                    <a:lnR w="0"/>
                    <a:lnT w="0"/>
                    <a:lnB w="0"/>
                  </a:tcPr>
                </a:tc>
                <a:tc>
                  <a:txBody>
                    <a:bodyPr/>
                    <a:lstStyle/>
                    <a:p>
                      <a:pPr>
                        <a:defRPr sz="1000"/>
                      </a:pPr>
                      <a:r>
                        <a:rPr/>
                        <a:t>3,08</a:t>
                      </a:r>
                    </a:p>
                  </a:txBody>
                  <a:tcPr>
                    <a:lnL w="0"/>
                    <a:lnR w="0"/>
                    <a:lnT w="0"/>
                    <a:lnB w="0"/>
                  </a:tcPr>
                </a:tc>
                <a:tc>
                  <a:txBody>
                    <a:bodyPr/>
                    <a:lstStyle/>
                    <a:p>
                      <a:pPr>
                        <a:defRPr sz="1000"/>
                      </a:pPr>
                      <a:r>
                        <a:rPr/>
                        <a:t>111</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3,56</a:t>
                      </a:r>
                    </a:p>
                  </a:txBody>
                  <a:tcPr>
                    <a:lnL w="0"/>
                    <a:lnR w="0"/>
                    <a:lnT w="0"/>
                    <a:lnB w="0"/>
                  </a:tcPr>
                </a:tc>
                <a:tc>
                  <a:txBody>
                    <a:bodyPr/>
                    <a:lstStyle/>
                    <a:p>
                      <a:pPr>
                        <a:defRPr sz="1000"/>
                      </a:pPr>
                      <a:r>
                        <a:rPr/>
                        <a:t>304</a:t>
                      </a:r>
                    </a:p>
                  </a:txBody>
                  <a:tcPr>
                    <a:lnL w="0"/>
                    <a:lnR w="0"/>
                    <a:lnT w="0"/>
                    <a:lnB w="0"/>
                  </a:tcPr>
                </a:tc>
                <a:tc>
                  <a:txBody>
                    <a:bodyPr/>
                    <a:lstStyle/>
                    <a:p>
                      <a:pPr>
                        <a:defRPr sz="1000"/>
                      </a:pPr>
                      <a:r>
                        <a:rPr/>
                        <a:t>2,94</a:t>
                      </a:r>
                    </a:p>
                  </a:txBody>
                  <a:tcPr>
                    <a:lnL w="0"/>
                    <a:lnR w="0"/>
                    <a:lnT w="0"/>
                    <a:lnB w="0"/>
                  </a:tcPr>
                </a:tc>
                <a:tc>
                  <a:txBody>
                    <a:bodyPr/>
                    <a:lstStyle/>
                    <a:p>
                      <a:pPr>
                        <a:defRPr sz="1000"/>
                      </a:pPr>
                      <a:r>
                        <a:rPr/>
                        <a:t>301</a:t>
                      </a:r>
                    </a:p>
                  </a:txBody>
                  <a:tcPr>
                    <a:lnL w="0"/>
                    <a:lnR w="0"/>
                    <a:lnT w="0"/>
                    <a:lnB w="0"/>
                  </a:tcPr>
                </a:tc>
                <a:tc>
                  <a:txBody>
                    <a:bodyPr/>
                    <a:lstStyle/>
                    <a:p>
                      <a:pPr>
                        <a:defRPr sz="1000"/>
                      </a:pPr>
                      <a:r>
                        <a:rPr/>
                        <a:t>2,38</a:t>
                      </a:r>
                    </a:p>
                  </a:txBody>
                  <a:tcPr>
                    <a:lnL w="0"/>
                    <a:lnR w="0"/>
                    <a:lnT w="0"/>
                    <a:lnB w="0"/>
                  </a:tcPr>
                </a:tc>
                <a:tc>
                  <a:txBody>
                    <a:bodyPr/>
                    <a:lstStyle/>
                    <a:p>
                      <a:pPr>
                        <a:defRPr sz="1000"/>
                      </a:pPr>
                      <a:r>
                        <a:rPr/>
                        <a:t>298</a:t>
                      </a:r>
                    </a:p>
                  </a:txBody>
                  <a:tcPr>
                    <a:lnL w="0"/>
                    <a:lnR w="0"/>
                    <a:lnT w="0"/>
                    <a:lnB w="0"/>
                  </a:tcPr>
                </a:tc>
                <a:tc>
                  <a:txBody>
                    <a:bodyPr/>
                    <a:lstStyle/>
                    <a:p>
                      <a:pPr>
                        <a:defRPr sz="1000"/>
                      </a:pPr>
                      <a:r>
                        <a:rPr/>
                        <a:t>2,46</a:t>
                      </a:r>
                    </a:p>
                  </a:txBody>
                  <a:tcPr>
                    <a:lnL w="0"/>
                    <a:lnR w="0"/>
                    <a:lnT w="0"/>
                    <a:lnB w="0"/>
                  </a:tcPr>
                </a:tc>
                <a:tc>
                  <a:txBody>
                    <a:bodyPr/>
                    <a:lstStyle/>
                    <a:p>
                      <a:pPr>
                        <a:defRPr sz="1000"/>
                      </a:pPr>
                      <a:r>
                        <a:rPr/>
                        <a:t>293</a:t>
                      </a:r>
                    </a:p>
                  </a:txBody>
                  <a:tcPr>
                    <a:lnL w="0"/>
                    <a:lnR w="0"/>
                    <a:lnT w="0"/>
                    <a:lnB w="0"/>
                  </a:tcPr>
                </a:tc>
                <a:tc>
                  <a:txBody>
                    <a:bodyPr/>
                    <a:lstStyle/>
                    <a:p>
                      <a:pPr>
                        <a:defRPr sz="1000"/>
                      </a:pPr>
                      <a:r>
                        <a:rPr/>
                        <a:t>3,11</a:t>
                      </a:r>
                    </a:p>
                  </a:txBody>
                  <a:tcPr>
                    <a:lnL w="0"/>
                    <a:lnR w="0"/>
                    <a:lnT w="0"/>
                    <a:lnB w="0"/>
                  </a:tcPr>
                </a:tc>
                <a:tc>
                  <a:txBody>
                    <a:bodyPr/>
                    <a:lstStyle/>
                    <a:p>
                      <a:pPr>
                        <a:defRPr sz="1000"/>
                      </a:pPr>
                      <a:r>
                        <a:rPr/>
                        <a:t>301</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3,18</a:t>
                      </a:r>
                    </a:p>
                  </a:txBody>
                  <a:tcPr>
                    <a:lnL w="0"/>
                    <a:lnR w="0"/>
                    <a:lnT w="0"/>
                    <a:lnB w="0"/>
                  </a:tcPr>
                </a:tc>
                <a:tc>
                  <a:txBody>
                    <a:bodyPr/>
                    <a:lstStyle/>
                    <a:p>
                      <a:pPr>
                        <a:defRPr sz="1000"/>
                      </a:pPr>
                      <a:r>
                        <a:rPr/>
                        <a:t>534</a:t>
                      </a:r>
                    </a:p>
                  </a:txBody>
                  <a:tcPr>
                    <a:lnL w="0"/>
                    <a:lnR w="0"/>
                    <a:lnT w="0"/>
                    <a:lnB w="0"/>
                  </a:tcPr>
                </a:tc>
                <a:tc>
                  <a:txBody>
                    <a:bodyPr/>
                    <a:lstStyle/>
                    <a:p>
                      <a:pPr>
                        <a:defRPr sz="1000"/>
                      </a:pPr>
                      <a:r>
                        <a:rPr/>
                        <a:t>3,14</a:t>
                      </a:r>
                    </a:p>
                  </a:txBody>
                  <a:tcPr>
                    <a:lnL w="0"/>
                    <a:lnR w="0"/>
                    <a:lnT w="0"/>
                    <a:lnB w="0"/>
                  </a:tcPr>
                </a:tc>
                <a:tc>
                  <a:txBody>
                    <a:bodyPr/>
                    <a:lstStyle/>
                    <a:p>
                      <a:pPr>
                        <a:defRPr sz="1000"/>
                      </a:pPr>
                      <a:r>
                        <a:rPr/>
                        <a:t>531</a:t>
                      </a:r>
                    </a:p>
                  </a:txBody>
                  <a:tcPr>
                    <a:lnL w="0"/>
                    <a:lnR w="0"/>
                    <a:lnT w="0"/>
                    <a:lnB w="0"/>
                  </a:tcPr>
                </a:tc>
                <a:tc>
                  <a:txBody>
                    <a:bodyPr/>
                    <a:lstStyle/>
                    <a:p>
                      <a:pPr>
                        <a:defRPr sz="1000"/>
                      </a:pPr>
                      <a:r>
                        <a:rPr/>
                        <a:t>2,62</a:t>
                      </a:r>
                    </a:p>
                  </a:txBody>
                  <a:tcPr>
                    <a:lnL w="0"/>
                    <a:lnR w="0"/>
                    <a:lnT w="0"/>
                    <a:lnB w="0"/>
                  </a:tcPr>
                </a:tc>
                <a:tc>
                  <a:txBody>
                    <a:bodyPr/>
                    <a:lstStyle/>
                    <a:p>
                      <a:pPr>
                        <a:defRPr sz="1000"/>
                      </a:pPr>
                      <a:r>
                        <a:rPr/>
                        <a:t>518</a:t>
                      </a:r>
                    </a:p>
                  </a:txBody>
                  <a:tcPr>
                    <a:lnL w="0"/>
                    <a:lnR w="0"/>
                    <a:lnT w="0"/>
                    <a:lnB w="0"/>
                  </a:tcPr>
                </a:tc>
                <a:tc>
                  <a:txBody>
                    <a:bodyPr/>
                    <a:lstStyle/>
                    <a:p>
                      <a:pPr>
                        <a:defRPr sz="1000"/>
                      </a:pPr>
                      <a:r>
                        <a:rPr/>
                        <a:t>2,68</a:t>
                      </a:r>
                    </a:p>
                  </a:txBody>
                  <a:tcPr>
                    <a:lnL w="0"/>
                    <a:lnR w="0"/>
                    <a:lnT w="0"/>
                    <a:lnB w="0"/>
                  </a:tcPr>
                </a:tc>
                <a:tc>
                  <a:txBody>
                    <a:bodyPr/>
                    <a:lstStyle/>
                    <a:p>
                      <a:pPr>
                        <a:defRPr sz="1000"/>
                      </a:pPr>
                      <a:r>
                        <a:rPr/>
                        <a:t>517</a:t>
                      </a:r>
                    </a:p>
                  </a:txBody>
                  <a:tcPr>
                    <a:lnL w="0"/>
                    <a:lnR w="0"/>
                    <a:lnT w="0"/>
                    <a:lnB w="0"/>
                  </a:tcPr>
                </a:tc>
                <a:tc>
                  <a:txBody>
                    <a:bodyPr/>
                    <a:lstStyle/>
                    <a:p>
                      <a:pPr>
                        <a:defRPr sz="1000"/>
                      </a:pPr>
                      <a:r>
                        <a:rPr/>
                        <a:t>3,30</a:t>
                      </a:r>
                    </a:p>
                  </a:txBody>
                  <a:tcPr>
                    <a:lnL w="0"/>
                    <a:lnR w="0"/>
                    <a:lnT w="0"/>
                    <a:lnB w="0"/>
                  </a:tcPr>
                </a:tc>
                <a:tc>
                  <a:txBody>
                    <a:bodyPr/>
                    <a:lstStyle/>
                    <a:p>
                      <a:pPr>
                        <a:defRPr sz="1000"/>
                      </a:pPr>
                      <a:r>
                        <a:rPr/>
                        <a:t>527</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3,20</a:t>
                      </a:r>
                    </a:p>
                  </a:txBody>
                  <a:tcPr>
                    <a:lnL w="0"/>
                    <a:lnR w="0"/>
                    <a:lnT w="0"/>
                    <a:lnB w="0"/>
                  </a:tcPr>
                </a:tc>
                <a:tc>
                  <a:txBody>
                    <a:bodyPr/>
                    <a:lstStyle/>
                    <a:p>
                      <a:pPr>
                        <a:defRPr sz="1000"/>
                      </a:pPr>
                      <a:r>
                        <a:rPr/>
                        <a:t>30</a:t>
                      </a:r>
                    </a:p>
                  </a:txBody>
                  <a:tcPr>
                    <a:lnL w="0"/>
                    <a:lnR w="0"/>
                    <a:lnT w="0"/>
                    <a:lnB w="0"/>
                  </a:tcPr>
                </a:tc>
                <a:tc>
                  <a:txBody>
                    <a:bodyPr/>
                    <a:lstStyle/>
                    <a:p>
                      <a:pPr>
                        <a:defRPr sz="1000"/>
                      </a:pPr>
                      <a:r>
                        <a:rPr/>
                        <a:t>3,30</a:t>
                      </a:r>
                    </a:p>
                  </a:txBody>
                  <a:tcPr>
                    <a:lnL w="0"/>
                    <a:lnR w="0"/>
                    <a:lnT w="0"/>
                    <a:lnB w="0"/>
                  </a:tcPr>
                </a:tc>
                <a:tc>
                  <a:txBody>
                    <a:bodyPr/>
                    <a:lstStyle/>
                    <a:p>
                      <a:pPr>
                        <a:defRPr sz="1000"/>
                      </a:pPr>
                      <a:r>
                        <a:rPr/>
                        <a:t>30</a:t>
                      </a:r>
                    </a:p>
                  </a:txBody>
                  <a:tcPr>
                    <a:lnL w="0"/>
                    <a:lnR w="0"/>
                    <a:lnT w="0"/>
                    <a:lnB w="0"/>
                  </a:tcPr>
                </a:tc>
                <a:tc>
                  <a:txBody>
                    <a:bodyPr/>
                    <a:lstStyle/>
                    <a:p>
                      <a:pPr>
                        <a:defRPr sz="1000"/>
                      </a:pPr>
                      <a:r>
                        <a:rPr/>
                        <a:t>2,45</a:t>
                      </a:r>
                    </a:p>
                  </a:txBody>
                  <a:tcPr>
                    <a:lnL w="0"/>
                    <a:lnR w="0"/>
                    <a:lnT w="0"/>
                    <a:lnB w="0"/>
                  </a:tcPr>
                </a:tc>
                <a:tc>
                  <a:txBody>
                    <a:bodyPr/>
                    <a:lstStyle/>
                    <a:p>
                      <a:pPr>
                        <a:defRPr sz="1000"/>
                      </a:pPr>
                      <a:r>
                        <a:rPr/>
                        <a:t>29</a:t>
                      </a:r>
                    </a:p>
                  </a:txBody>
                  <a:tcPr>
                    <a:lnL w="0"/>
                    <a:lnR w="0"/>
                    <a:lnT w="0"/>
                    <a:lnB w="0"/>
                  </a:tcPr>
                </a:tc>
                <a:tc>
                  <a:txBody>
                    <a:bodyPr/>
                    <a:lstStyle/>
                    <a:p>
                      <a:pPr>
                        <a:defRPr sz="1000"/>
                      </a:pPr>
                      <a:r>
                        <a:rPr/>
                        <a:t>2,37</a:t>
                      </a:r>
                    </a:p>
                  </a:txBody>
                  <a:tcPr>
                    <a:lnL w="0"/>
                    <a:lnR w="0"/>
                    <a:lnT w="0"/>
                    <a:lnB w="0"/>
                  </a:tcPr>
                </a:tc>
                <a:tc>
                  <a:txBody>
                    <a:bodyPr/>
                    <a:lstStyle/>
                    <a:p>
                      <a:pPr>
                        <a:defRPr sz="1000"/>
                      </a:pPr>
                      <a:r>
                        <a:rPr/>
                        <a:t>30</a:t>
                      </a:r>
                    </a:p>
                  </a:txBody>
                  <a:tcPr>
                    <a:lnL w="0"/>
                    <a:lnR w="0"/>
                    <a:lnT w="0"/>
                    <a:lnB w="0"/>
                  </a:tcPr>
                </a:tc>
                <a:tc>
                  <a:txBody>
                    <a:bodyPr/>
                    <a:lstStyle/>
                    <a:p>
                      <a:pPr>
                        <a:defRPr sz="1000"/>
                      </a:pPr>
                      <a:r>
                        <a:rPr/>
                        <a:t>3,50</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20. Beholde kjernekompetanse</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20. Beholde kjernekompetanse</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29870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Beholde kjernekompetanse</a:t>
                      </a:r>
                    </a:p>
                  </a:txBody>
                  <a:tcPr>
                    <a:lnL w="0"/>
                    <a:lnR w="0"/>
                    <a:lnT w="12700">
                      <a:solidFill>
                        <a:srgbClr val="B4B4B4"/>
                      </a:solidFill>
                    </a:lnT>
                    <a:lnB w="0"/>
                  </a:tcPr>
                </a:tc>
                <a:tc>
                  <a:txBody>
                    <a:bodyPr/>
                    <a:lstStyle/>
                    <a:p>
                      <a:pPr>
                        <a:defRPr sz="1000"/>
                      </a:pPr>
                      <a:r>
                        <a:rPr/>
                        <a:t>16,4%</a:t>
                      </a:r>
                    </a:p>
                  </a:txBody>
                  <a:tcPr>
                    <a:lnL w="0"/>
                    <a:lnR w="0"/>
                    <a:lnT w="12700">
                      <a:solidFill>
                        <a:srgbClr val="B4B4B4"/>
                      </a:solidFill>
                    </a:lnT>
                    <a:lnB w="0"/>
                  </a:tcPr>
                </a:tc>
                <a:tc>
                  <a:txBody>
                    <a:bodyPr/>
                    <a:lstStyle/>
                    <a:p>
                      <a:pPr>
                        <a:defRPr sz="1000"/>
                      </a:pPr>
                      <a:r>
                        <a:rPr/>
                        <a:t>20,0%</a:t>
                      </a:r>
                    </a:p>
                  </a:txBody>
                  <a:tcPr>
                    <a:lnL w="0"/>
                    <a:lnR w="0"/>
                    <a:lnT w="12700">
                      <a:solidFill>
                        <a:srgbClr val="B4B4B4"/>
                      </a:solidFill>
                    </a:lnT>
                    <a:lnB w="0"/>
                  </a:tcPr>
                </a:tc>
                <a:tc>
                  <a:txBody>
                    <a:bodyPr/>
                    <a:lstStyle/>
                    <a:p>
                      <a:pPr>
                        <a:defRPr sz="1000"/>
                      </a:pPr>
                      <a:r>
                        <a:rPr/>
                        <a:t>17,5%</a:t>
                      </a:r>
                    </a:p>
                  </a:txBody>
                  <a:tcPr>
                    <a:lnL w="0"/>
                    <a:lnR w="0"/>
                    <a:lnT w="12700">
                      <a:solidFill>
                        <a:srgbClr val="B4B4B4"/>
                      </a:solidFill>
                    </a:lnT>
                    <a:lnB w="0"/>
                  </a:tcPr>
                </a:tc>
                <a:tc>
                  <a:txBody>
                    <a:bodyPr/>
                    <a:lstStyle/>
                    <a:p>
                      <a:pPr>
                        <a:defRPr sz="1000"/>
                      </a:pPr>
                      <a:r>
                        <a:rPr/>
                        <a:t>17,9%</a:t>
                      </a:r>
                    </a:p>
                  </a:txBody>
                  <a:tcPr>
                    <a:lnL w="0"/>
                    <a:lnR w="0"/>
                    <a:lnT w="12700">
                      <a:solidFill>
                        <a:srgbClr val="B4B4B4"/>
                      </a:solidFill>
                    </a:lnT>
                    <a:lnB w="0"/>
                  </a:tcPr>
                </a:tc>
                <a:tc>
                  <a:txBody>
                    <a:bodyPr/>
                    <a:lstStyle/>
                    <a:p>
                      <a:pPr>
                        <a:defRPr sz="1000"/>
                      </a:pPr>
                      <a:r>
                        <a:rPr/>
                        <a:t>17,2%</a:t>
                      </a:r>
                    </a:p>
                  </a:txBody>
                  <a:tcPr>
                    <a:lnL w="0"/>
                    <a:lnR w="0"/>
                    <a:lnT w="12700">
                      <a:solidFill>
                        <a:srgbClr val="B4B4B4"/>
                      </a:solidFill>
                    </a:lnT>
                    <a:lnB w="0"/>
                  </a:tcPr>
                </a:tc>
                <a:tc>
                  <a:txBody>
                    <a:bodyPr/>
                    <a:lstStyle/>
                    <a:p>
                      <a:pPr>
                        <a:defRPr sz="1000"/>
                      </a:pPr>
                      <a:r>
                        <a:rPr/>
                        <a:t>11,1%</a:t>
                      </a:r>
                    </a:p>
                  </a:txBody>
                  <a:tcPr>
                    <a:lnL w="0"/>
                    <a:lnR w="0"/>
                    <a:lnT w="12700">
                      <a:solidFill>
                        <a:srgbClr val="B4B4B4"/>
                      </a:solidFill>
                    </a:lnT>
                    <a:lnB w="0"/>
                  </a:tcPr>
                </a:tc>
                <a:tc>
                  <a:txBody>
                    <a:bodyPr/>
                    <a:lstStyle/>
                    <a:p>
                      <a:pPr>
                        <a:defRPr sz="1000"/>
                      </a:pPr>
                      <a:r>
                        <a:rPr/>
                        <a:t>941</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15,3%</a:t>
                      </a:r>
                    </a:p>
                  </a:txBody>
                  <a:tcPr>
                    <a:lnL w="0"/>
                    <a:lnR w="0"/>
                    <a:lnT w="0"/>
                    <a:lnB w="0"/>
                  </a:tcPr>
                </a:tc>
                <a:tc>
                  <a:txBody>
                    <a:bodyPr/>
                    <a:lstStyle/>
                    <a:p>
                      <a:pPr>
                        <a:defRPr sz="1000"/>
                      </a:pPr>
                      <a:r>
                        <a:rPr/>
                        <a:t>26,1%</a:t>
                      </a:r>
                    </a:p>
                  </a:txBody>
                  <a:tcPr>
                    <a:lnL w="0"/>
                    <a:lnR w="0"/>
                    <a:lnT w="0"/>
                    <a:lnB w="0"/>
                  </a:tcPr>
                </a:tc>
                <a:tc>
                  <a:txBody>
                    <a:bodyPr/>
                    <a:lstStyle/>
                    <a:p>
                      <a:pPr>
                        <a:defRPr sz="1000"/>
                      </a:pPr>
                      <a:r>
                        <a:rPr/>
                        <a:t>18,0%</a:t>
                      </a:r>
                    </a:p>
                  </a:txBody>
                  <a:tcPr>
                    <a:lnL w="0"/>
                    <a:lnR w="0"/>
                    <a:lnT w="0"/>
                    <a:lnB w="0"/>
                  </a:tcPr>
                </a:tc>
                <a:tc>
                  <a:txBody>
                    <a:bodyPr/>
                    <a:lstStyle/>
                    <a:p>
                      <a:pPr>
                        <a:defRPr sz="1000"/>
                      </a:pPr>
                      <a:r>
                        <a:rPr/>
                        <a:t>18,9%</a:t>
                      </a:r>
                    </a:p>
                  </a:txBody>
                  <a:tcPr>
                    <a:lnL w="0"/>
                    <a:lnR w="0"/>
                    <a:lnT w="0"/>
                    <a:lnB w="0"/>
                  </a:tcPr>
                </a:tc>
                <a:tc>
                  <a:txBody>
                    <a:bodyPr/>
                    <a:lstStyle/>
                    <a:p>
                      <a:pPr>
                        <a:defRPr sz="1000"/>
                      </a:pPr>
                      <a:r>
                        <a:rPr/>
                        <a:t>13,5%</a:t>
                      </a:r>
                    </a:p>
                  </a:txBody>
                  <a:tcPr>
                    <a:lnL w="0"/>
                    <a:lnR w="0"/>
                    <a:lnT w="0"/>
                    <a:lnB w="0"/>
                  </a:tcPr>
                </a:tc>
                <a:tc>
                  <a:txBody>
                    <a:bodyPr/>
                    <a:lstStyle/>
                    <a:p>
                      <a:pPr>
                        <a:defRPr sz="1000"/>
                      </a:pPr>
                      <a:r>
                        <a:rPr/>
                        <a:t>8,1%</a:t>
                      </a:r>
                    </a:p>
                  </a:txBody>
                  <a:tcPr>
                    <a:lnL w="0"/>
                    <a:lnR w="0"/>
                    <a:lnT w="0"/>
                    <a:lnB w="0"/>
                  </a:tcPr>
                </a:tc>
                <a:tc>
                  <a:txBody>
                    <a:bodyPr/>
                    <a:lstStyle/>
                    <a:p>
                      <a:pPr>
                        <a:defRPr sz="1000"/>
                      </a:pPr>
                      <a:r>
                        <a:rPr/>
                        <a:t>111</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11,5%</a:t>
                      </a:r>
                    </a:p>
                  </a:txBody>
                  <a:tcPr>
                    <a:lnL w="0"/>
                    <a:lnR w="0"/>
                    <a:lnT w="0"/>
                    <a:lnB w="0"/>
                  </a:tcPr>
                </a:tc>
                <a:tc>
                  <a:txBody>
                    <a:bodyPr/>
                    <a:lstStyle/>
                    <a:p>
                      <a:pPr>
                        <a:defRPr sz="1000"/>
                      </a:pPr>
                      <a:r>
                        <a:rPr/>
                        <a:t>16,4%</a:t>
                      </a:r>
                    </a:p>
                  </a:txBody>
                  <a:tcPr>
                    <a:lnL w="0"/>
                    <a:lnR w="0"/>
                    <a:lnT w="0"/>
                    <a:lnB w="0"/>
                  </a:tcPr>
                </a:tc>
                <a:tc>
                  <a:txBody>
                    <a:bodyPr/>
                    <a:lstStyle/>
                    <a:p>
                      <a:pPr>
                        <a:defRPr sz="1000"/>
                      </a:pPr>
                      <a:r>
                        <a:rPr/>
                        <a:t>20,7%</a:t>
                      </a:r>
                    </a:p>
                  </a:txBody>
                  <a:tcPr>
                    <a:lnL w="0"/>
                    <a:lnR w="0"/>
                    <a:lnT w="0"/>
                    <a:lnB w="0"/>
                  </a:tcPr>
                </a:tc>
                <a:tc>
                  <a:txBody>
                    <a:bodyPr/>
                    <a:lstStyle/>
                    <a:p>
                      <a:pPr>
                        <a:defRPr sz="1000"/>
                      </a:pPr>
                      <a:r>
                        <a:rPr/>
                        <a:t>20,1%</a:t>
                      </a:r>
                    </a:p>
                  </a:txBody>
                  <a:tcPr>
                    <a:lnL w="0"/>
                    <a:lnR w="0"/>
                    <a:lnT w="0"/>
                    <a:lnB w="0"/>
                  </a:tcPr>
                </a:tc>
                <a:tc>
                  <a:txBody>
                    <a:bodyPr/>
                    <a:lstStyle/>
                    <a:p>
                      <a:pPr>
                        <a:defRPr sz="1000"/>
                      </a:pPr>
                      <a:r>
                        <a:rPr/>
                        <a:t>18,8%</a:t>
                      </a:r>
                    </a:p>
                  </a:txBody>
                  <a:tcPr>
                    <a:lnL w="0"/>
                    <a:lnR w="0"/>
                    <a:lnT w="0"/>
                    <a:lnB w="0"/>
                  </a:tcPr>
                </a:tc>
                <a:tc>
                  <a:txBody>
                    <a:bodyPr/>
                    <a:lstStyle/>
                    <a:p>
                      <a:pPr>
                        <a:defRPr sz="1000"/>
                      </a:pPr>
                      <a:r>
                        <a:rPr/>
                        <a:t>12,5%</a:t>
                      </a:r>
                    </a:p>
                  </a:txBody>
                  <a:tcPr>
                    <a:lnL w="0"/>
                    <a:lnR w="0"/>
                    <a:lnT w="0"/>
                    <a:lnB w="0"/>
                  </a:tcPr>
                </a:tc>
                <a:tc>
                  <a:txBody>
                    <a:bodyPr/>
                    <a:lstStyle/>
                    <a:p>
                      <a:pPr>
                        <a:defRPr sz="1000"/>
                      </a:pPr>
                      <a:r>
                        <a:rPr/>
                        <a:t>304</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20,0%</a:t>
                      </a:r>
                    </a:p>
                  </a:txBody>
                  <a:tcPr>
                    <a:lnL w="0"/>
                    <a:lnR w="0"/>
                    <a:lnT w="0"/>
                    <a:lnB w="0"/>
                  </a:tcPr>
                </a:tc>
                <a:tc>
                  <a:txBody>
                    <a:bodyPr/>
                    <a:lstStyle/>
                    <a:p>
                      <a:pPr>
                        <a:defRPr sz="1000"/>
                      </a:pPr>
                      <a:r>
                        <a:rPr/>
                        <a:t>21,5%</a:t>
                      </a:r>
                    </a:p>
                  </a:txBody>
                  <a:tcPr>
                    <a:lnL w="0"/>
                    <a:lnR w="0"/>
                    <a:lnT w="0"/>
                    <a:lnB w="0"/>
                  </a:tcPr>
                </a:tc>
                <a:tc>
                  <a:txBody>
                    <a:bodyPr/>
                    <a:lstStyle/>
                    <a:p>
                      <a:pPr>
                        <a:defRPr sz="1000"/>
                      </a:pPr>
                      <a:r>
                        <a:rPr/>
                        <a:t>15,4%</a:t>
                      </a:r>
                    </a:p>
                  </a:txBody>
                  <a:tcPr>
                    <a:lnL w="0"/>
                    <a:lnR w="0"/>
                    <a:lnT w="0"/>
                    <a:lnB w="0"/>
                  </a:tcPr>
                </a:tc>
                <a:tc>
                  <a:txBody>
                    <a:bodyPr/>
                    <a:lstStyle/>
                    <a:p>
                      <a:pPr>
                        <a:defRPr sz="1000"/>
                      </a:pPr>
                      <a:r>
                        <a:rPr/>
                        <a:t>16,3%</a:t>
                      </a:r>
                    </a:p>
                  </a:txBody>
                  <a:tcPr>
                    <a:lnL w="0"/>
                    <a:lnR w="0"/>
                    <a:lnT w="0"/>
                    <a:lnB w="0"/>
                  </a:tcPr>
                </a:tc>
                <a:tc>
                  <a:txBody>
                    <a:bodyPr/>
                    <a:lstStyle/>
                    <a:p>
                      <a:pPr>
                        <a:defRPr sz="1000"/>
                      </a:pPr>
                      <a:r>
                        <a:rPr/>
                        <a:t>16,9%</a:t>
                      </a:r>
                    </a:p>
                  </a:txBody>
                  <a:tcPr>
                    <a:lnL w="0"/>
                    <a:lnR w="0"/>
                    <a:lnT w="0"/>
                    <a:lnB w="0"/>
                  </a:tcPr>
                </a:tc>
                <a:tc>
                  <a:txBody>
                    <a:bodyPr/>
                    <a:lstStyle/>
                    <a:p>
                      <a:pPr>
                        <a:defRPr sz="1000"/>
                      </a:pPr>
                      <a:r>
                        <a:rPr/>
                        <a:t>9,9%</a:t>
                      </a:r>
                    </a:p>
                  </a:txBody>
                  <a:tcPr>
                    <a:lnL w="0"/>
                    <a:lnR w="0"/>
                    <a:lnT w="0"/>
                    <a:lnB w="0"/>
                  </a:tcPr>
                </a:tc>
                <a:tc>
                  <a:txBody>
                    <a:bodyPr/>
                    <a:lstStyle/>
                    <a:p>
                      <a:pPr>
                        <a:defRPr sz="1000"/>
                      </a:pPr>
                      <a:r>
                        <a:rPr/>
                        <a:t>534</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13,3%</a:t>
                      </a:r>
                    </a:p>
                  </a:txBody>
                  <a:tcPr>
                    <a:lnL w="0"/>
                    <a:lnR w="0"/>
                    <a:lnT w="0"/>
                    <a:lnB w="0"/>
                  </a:tcPr>
                </a:tc>
                <a:tc>
                  <a:txBody>
                    <a:bodyPr/>
                    <a:lstStyle/>
                    <a:p>
                      <a:pPr>
                        <a:defRPr sz="1000"/>
                      </a:pPr>
                      <a:r>
                        <a:rPr/>
                        <a:t>30,0%</a:t>
                      </a:r>
                    </a:p>
                  </a:txBody>
                  <a:tcPr>
                    <a:lnL w="0"/>
                    <a:lnR w="0"/>
                    <a:lnT w="0"/>
                    <a:lnB w="0"/>
                  </a:tcPr>
                </a:tc>
                <a:tc>
                  <a:txBody>
                    <a:bodyPr/>
                    <a:lstStyle/>
                    <a:p>
                      <a:pPr>
                        <a:defRPr sz="1000"/>
                      </a:pPr>
                      <a:r>
                        <a:rPr/>
                        <a:t>16,7%</a:t>
                      </a:r>
                    </a:p>
                  </a:txBody>
                  <a:tcPr>
                    <a:lnL w="0"/>
                    <a:lnR w="0"/>
                    <a:lnT w="0"/>
                    <a:lnB w="0"/>
                  </a:tcPr>
                </a:tc>
                <a:tc>
                  <a:txBody>
                    <a:bodyPr/>
                    <a:lstStyle/>
                    <a:p>
                      <a:pPr>
                        <a:defRPr sz="1000"/>
                      </a:pPr>
                      <a:r>
                        <a:rPr/>
                        <a:t>16,7%</a:t>
                      </a:r>
                    </a:p>
                  </a:txBody>
                  <a:tcPr>
                    <a:lnL w="0"/>
                    <a:lnR w="0"/>
                    <a:lnT w="0"/>
                    <a:lnB w="0"/>
                  </a:tcPr>
                </a:tc>
                <a:tc>
                  <a:txBody>
                    <a:bodyPr/>
                    <a:lstStyle/>
                    <a:p>
                      <a:pPr>
                        <a:defRPr sz="1000"/>
                      </a:pPr>
                      <a:r>
                        <a:rPr/>
                        <a:t>10,0%</a:t>
                      </a:r>
                    </a:p>
                  </a:txBody>
                  <a:tcPr>
                    <a:lnL w="0"/>
                    <a:lnR w="0"/>
                    <a:lnT w="0"/>
                    <a:lnB w="0"/>
                  </a:tcPr>
                </a:tc>
                <a:tc>
                  <a:txBody>
                    <a:bodyPr/>
                    <a:lstStyle/>
                    <a:p>
                      <a:pPr>
                        <a:defRPr sz="1000"/>
                      </a:pPr>
                      <a:r>
                        <a:rPr/>
                        <a:t>13,3%</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21. Permisjonsreglene</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21. Permisjonsreglene</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28346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Permisjonsreglene</a:t>
                      </a:r>
                    </a:p>
                  </a:txBody>
                  <a:tcPr>
                    <a:lnL w="0"/>
                    <a:lnR w="0"/>
                    <a:lnT w="12700">
                      <a:solidFill>
                        <a:srgbClr val="B4B4B4"/>
                      </a:solidFill>
                    </a:lnT>
                    <a:lnB w="0"/>
                  </a:tcPr>
                </a:tc>
                <a:tc>
                  <a:txBody>
                    <a:bodyPr/>
                    <a:lstStyle/>
                    <a:p>
                      <a:pPr>
                        <a:defRPr sz="1000"/>
                      </a:pPr>
                      <a:r>
                        <a:rPr/>
                        <a:t>27,1%</a:t>
                      </a:r>
                    </a:p>
                  </a:txBody>
                  <a:tcPr>
                    <a:lnL w="0"/>
                    <a:lnR w="0"/>
                    <a:lnT w="12700">
                      <a:solidFill>
                        <a:srgbClr val="B4B4B4"/>
                      </a:solidFill>
                    </a:lnT>
                    <a:lnB w="0"/>
                  </a:tcPr>
                </a:tc>
                <a:tc>
                  <a:txBody>
                    <a:bodyPr/>
                    <a:lstStyle/>
                    <a:p>
                      <a:pPr>
                        <a:defRPr sz="1000"/>
                      </a:pPr>
                      <a:r>
                        <a:rPr/>
                        <a:t>17,5%</a:t>
                      </a:r>
                    </a:p>
                  </a:txBody>
                  <a:tcPr>
                    <a:lnL w="0"/>
                    <a:lnR w="0"/>
                    <a:lnT w="12700">
                      <a:solidFill>
                        <a:srgbClr val="B4B4B4"/>
                      </a:solidFill>
                    </a:lnT>
                    <a:lnB w="0"/>
                  </a:tcPr>
                </a:tc>
                <a:tc>
                  <a:txBody>
                    <a:bodyPr/>
                    <a:lstStyle/>
                    <a:p>
                      <a:pPr>
                        <a:defRPr sz="1000"/>
                      </a:pPr>
                      <a:r>
                        <a:rPr/>
                        <a:t>15,5%</a:t>
                      </a:r>
                    </a:p>
                  </a:txBody>
                  <a:tcPr>
                    <a:lnL w="0"/>
                    <a:lnR w="0"/>
                    <a:lnT w="12700">
                      <a:solidFill>
                        <a:srgbClr val="B4B4B4"/>
                      </a:solidFill>
                    </a:lnT>
                    <a:lnB w="0"/>
                  </a:tcPr>
                </a:tc>
                <a:tc>
                  <a:txBody>
                    <a:bodyPr/>
                    <a:lstStyle/>
                    <a:p>
                      <a:pPr>
                        <a:defRPr sz="1000"/>
                      </a:pPr>
                      <a:r>
                        <a:rPr/>
                        <a:t>14,8%</a:t>
                      </a:r>
                    </a:p>
                  </a:txBody>
                  <a:tcPr>
                    <a:lnL w="0"/>
                    <a:lnR w="0"/>
                    <a:lnT w="12700">
                      <a:solidFill>
                        <a:srgbClr val="B4B4B4"/>
                      </a:solidFill>
                    </a:lnT>
                    <a:lnB w="0"/>
                  </a:tcPr>
                </a:tc>
                <a:tc>
                  <a:txBody>
                    <a:bodyPr/>
                    <a:lstStyle/>
                    <a:p>
                      <a:pPr>
                        <a:defRPr sz="1000"/>
                      </a:pPr>
                      <a:r>
                        <a:rPr/>
                        <a:t>12,5%</a:t>
                      </a:r>
                    </a:p>
                  </a:txBody>
                  <a:tcPr>
                    <a:lnL w="0"/>
                    <a:lnR w="0"/>
                    <a:lnT w="12700">
                      <a:solidFill>
                        <a:srgbClr val="B4B4B4"/>
                      </a:solidFill>
                    </a:lnT>
                    <a:lnB w="0"/>
                  </a:tcPr>
                </a:tc>
                <a:tc>
                  <a:txBody>
                    <a:bodyPr/>
                    <a:lstStyle/>
                    <a:p>
                      <a:pPr>
                        <a:defRPr sz="1000"/>
                      </a:pPr>
                      <a:r>
                        <a:rPr/>
                        <a:t>12,6%</a:t>
                      </a:r>
                    </a:p>
                  </a:txBody>
                  <a:tcPr>
                    <a:lnL w="0"/>
                    <a:lnR w="0"/>
                    <a:lnT w="12700">
                      <a:solidFill>
                        <a:srgbClr val="B4B4B4"/>
                      </a:solidFill>
                    </a:lnT>
                    <a:lnB w="0"/>
                  </a:tcPr>
                </a:tc>
                <a:tc>
                  <a:txBody>
                    <a:bodyPr/>
                    <a:lstStyle/>
                    <a:p>
                      <a:pPr>
                        <a:defRPr sz="1000"/>
                      </a:pPr>
                      <a:r>
                        <a:rPr/>
                        <a:t>935</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30,6%</a:t>
                      </a:r>
                    </a:p>
                  </a:txBody>
                  <a:tcPr>
                    <a:lnL w="0"/>
                    <a:lnR w="0"/>
                    <a:lnT w="0"/>
                    <a:lnB w="0"/>
                  </a:tcPr>
                </a:tc>
                <a:tc>
                  <a:txBody>
                    <a:bodyPr/>
                    <a:lstStyle/>
                    <a:p>
                      <a:pPr>
                        <a:defRPr sz="1000"/>
                      </a:pPr>
                      <a:r>
                        <a:rPr/>
                        <a:t>18,0%</a:t>
                      </a:r>
                    </a:p>
                  </a:txBody>
                  <a:tcPr>
                    <a:lnL w="0"/>
                    <a:lnR w="0"/>
                    <a:lnT w="0"/>
                    <a:lnB w="0"/>
                  </a:tcPr>
                </a:tc>
                <a:tc>
                  <a:txBody>
                    <a:bodyPr/>
                    <a:lstStyle/>
                    <a:p>
                      <a:pPr>
                        <a:defRPr sz="1000"/>
                      </a:pPr>
                      <a:r>
                        <a:rPr/>
                        <a:t>17,1%</a:t>
                      </a:r>
                    </a:p>
                  </a:txBody>
                  <a:tcPr>
                    <a:lnL w="0"/>
                    <a:lnR w="0"/>
                    <a:lnT w="0"/>
                    <a:lnB w="0"/>
                  </a:tcPr>
                </a:tc>
                <a:tc>
                  <a:txBody>
                    <a:bodyPr/>
                    <a:lstStyle/>
                    <a:p>
                      <a:pPr>
                        <a:defRPr sz="1000"/>
                      </a:pPr>
                      <a:r>
                        <a:rPr/>
                        <a:t>13,5%</a:t>
                      </a:r>
                    </a:p>
                  </a:txBody>
                  <a:tcPr>
                    <a:lnL w="0"/>
                    <a:lnR w="0"/>
                    <a:lnT w="0"/>
                    <a:lnB w="0"/>
                  </a:tcPr>
                </a:tc>
                <a:tc>
                  <a:txBody>
                    <a:bodyPr/>
                    <a:lstStyle/>
                    <a:p>
                      <a:pPr>
                        <a:defRPr sz="1000"/>
                      </a:pPr>
                      <a:r>
                        <a:rPr/>
                        <a:t>12,6%</a:t>
                      </a:r>
                    </a:p>
                  </a:txBody>
                  <a:tcPr>
                    <a:lnL w="0"/>
                    <a:lnR w="0"/>
                    <a:lnT w="0"/>
                    <a:lnB w="0"/>
                  </a:tcPr>
                </a:tc>
                <a:tc>
                  <a:txBody>
                    <a:bodyPr/>
                    <a:lstStyle/>
                    <a:p>
                      <a:pPr>
                        <a:defRPr sz="1000"/>
                      </a:pPr>
                      <a:r>
                        <a:rPr/>
                        <a:t>8,1%</a:t>
                      </a:r>
                    </a:p>
                  </a:txBody>
                  <a:tcPr>
                    <a:lnL w="0"/>
                    <a:lnR w="0"/>
                    <a:lnT w="0"/>
                    <a:lnB w="0"/>
                  </a:tcPr>
                </a:tc>
                <a:tc>
                  <a:txBody>
                    <a:bodyPr/>
                    <a:lstStyle/>
                    <a:p>
                      <a:pPr>
                        <a:defRPr sz="1000"/>
                      </a:pPr>
                      <a:r>
                        <a:rPr/>
                        <a:t>111</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26,2%</a:t>
                      </a:r>
                    </a:p>
                  </a:txBody>
                  <a:tcPr>
                    <a:lnL w="0"/>
                    <a:lnR w="0"/>
                    <a:lnT w="0"/>
                    <a:lnB w="0"/>
                  </a:tcPr>
                </a:tc>
                <a:tc>
                  <a:txBody>
                    <a:bodyPr/>
                    <a:lstStyle/>
                    <a:p>
                      <a:pPr>
                        <a:defRPr sz="1000"/>
                      </a:pPr>
                      <a:r>
                        <a:rPr/>
                        <a:t>21,9%</a:t>
                      </a:r>
                    </a:p>
                  </a:txBody>
                  <a:tcPr>
                    <a:lnL w="0"/>
                    <a:lnR w="0"/>
                    <a:lnT w="0"/>
                    <a:lnB w="0"/>
                  </a:tcPr>
                </a:tc>
                <a:tc>
                  <a:txBody>
                    <a:bodyPr/>
                    <a:lstStyle/>
                    <a:p>
                      <a:pPr>
                        <a:defRPr sz="1000"/>
                      </a:pPr>
                      <a:r>
                        <a:rPr/>
                        <a:t>15,0%</a:t>
                      </a:r>
                    </a:p>
                  </a:txBody>
                  <a:tcPr>
                    <a:lnL w="0"/>
                    <a:lnR w="0"/>
                    <a:lnT w="0"/>
                    <a:lnB w="0"/>
                  </a:tcPr>
                </a:tc>
                <a:tc>
                  <a:txBody>
                    <a:bodyPr/>
                    <a:lstStyle/>
                    <a:p>
                      <a:pPr>
                        <a:defRPr sz="1000"/>
                      </a:pPr>
                      <a:r>
                        <a:rPr/>
                        <a:t>15,0%</a:t>
                      </a:r>
                    </a:p>
                  </a:txBody>
                  <a:tcPr>
                    <a:lnL w="0"/>
                    <a:lnR w="0"/>
                    <a:lnT w="0"/>
                    <a:lnB w="0"/>
                  </a:tcPr>
                </a:tc>
                <a:tc>
                  <a:txBody>
                    <a:bodyPr/>
                    <a:lstStyle/>
                    <a:p>
                      <a:pPr>
                        <a:defRPr sz="1000"/>
                      </a:pPr>
                      <a:r>
                        <a:rPr/>
                        <a:t>12,3%</a:t>
                      </a:r>
                    </a:p>
                  </a:txBody>
                  <a:tcPr>
                    <a:lnL w="0"/>
                    <a:lnR w="0"/>
                    <a:lnT w="0"/>
                    <a:lnB w="0"/>
                  </a:tcPr>
                </a:tc>
                <a:tc>
                  <a:txBody>
                    <a:bodyPr/>
                    <a:lstStyle/>
                    <a:p>
                      <a:pPr>
                        <a:defRPr sz="1000"/>
                      </a:pPr>
                      <a:r>
                        <a:rPr/>
                        <a:t>9,6%</a:t>
                      </a:r>
                    </a:p>
                  </a:txBody>
                  <a:tcPr>
                    <a:lnL w="0"/>
                    <a:lnR w="0"/>
                    <a:lnT w="0"/>
                    <a:lnB w="0"/>
                  </a:tcPr>
                </a:tc>
                <a:tc>
                  <a:txBody>
                    <a:bodyPr/>
                    <a:lstStyle/>
                    <a:p>
                      <a:pPr>
                        <a:defRPr sz="1000"/>
                      </a:pPr>
                      <a:r>
                        <a:rPr/>
                        <a:t>301</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27,9%</a:t>
                      </a:r>
                    </a:p>
                  </a:txBody>
                  <a:tcPr>
                    <a:lnL w="0"/>
                    <a:lnR w="0"/>
                    <a:lnT w="0"/>
                    <a:lnB w="0"/>
                  </a:tcPr>
                </a:tc>
                <a:tc>
                  <a:txBody>
                    <a:bodyPr/>
                    <a:lstStyle/>
                    <a:p>
                      <a:pPr>
                        <a:defRPr sz="1000"/>
                      </a:pPr>
                      <a:r>
                        <a:rPr/>
                        <a:t>14,3%</a:t>
                      </a:r>
                    </a:p>
                  </a:txBody>
                  <a:tcPr>
                    <a:lnL w="0"/>
                    <a:lnR w="0"/>
                    <a:lnT w="0"/>
                    <a:lnB w="0"/>
                  </a:tcPr>
                </a:tc>
                <a:tc>
                  <a:txBody>
                    <a:bodyPr/>
                    <a:lstStyle/>
                    <a:p>
                      <a:pPr>
                        <a:defRPr sz="1000"/>
                      </a:pPr>
                      <a:r>
                        <a:rPr/>
                        <a:t>14,9%</a:t>
                      </a:r>
                    </a:p>
                  </a:txBody>
                  <a:tcPr>
                    <a:lnL w="0"/>
                    <a:lnR w="0"/>
                    <a:lnT w="0"/>
                    <a:lnB w="0"/>
                  </a:tcPr>
                </a:tc>
                <a:tc>
                  <a:txBody>
                    <a:bodyPr/>
                    <a:lstStyle/>
                    <a:p>
                      <a:pPr>
                        <a:defRPr sz="1000"/>
                      </a:pPr>
                      <a:r>
                        <a:rPr/>
                        <a:t>15,4%</a:t>
                      </a:r>
                    </a:p>
                  </a:txBody>
                  <a:tcPr>
                    <a:lnL w="0"/>
                    <a:lnR w="0"/>
                    <a:lnT w="0"/>
                    <a:lnB w="0"/>
                  </a:tcPr>
                </a:tc>
                <a:tc>
                  <a:txBody>
                    <a:bodyPr/>
                    <a:lstStyle/>
                    <a:p>
                      <a:pPr>
                        <a:defRPr sz="1000"/>
                      </a:pPr>
                      <a:r>
                        <a:rPr/>
                        <a:t>13,7%</a:t>
                      </a:r>
                    </a:p>
                  </a:txBody>
                  <a:tcPr>
                    <a:lnL w="0"/>
                    <a:lnR w="0"/>
                    <a:lnT w="0"/>
                    <a:lnB w="0"/>
                  </a:tcPr>
                </a:tc>
                <a:tc>
                  <a:txBody>
                    <a:bodyPr/>
                    <a:lstStyle/>
                    <a:p>
                      <a:pPr>
                        <a:defRPr sz="1000"/>
                      </a:pPr>
                      <a:r>
                        <a:rPr/>
                        <a:t>13,7%</a:t>
                      </a:r>
                    </a:p>
                  </a:txBody>
                  <a:tcPr>
                    <a:lnL w="0"/>
                    <a:lnR w="0"/>
                    <a:lnT w="0"/>
                    <a:lnB w="0"/>
                  </a:tcPr>
                </a:tc>
                <a:tc>
                  <a:txBody>
                    <a:bodyPr/>
                    <a:lstStyle/>
                    <a:p>
                      <a:pPr>
                        <a:defRPr sz="1000"/>
                      </a:pPr>
                      <a:r>
                        <a:rPr/>
                        <a:t>531</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23,3%</a:t>
                      </a:r>
                    </a:p>
                  </a:txBody>
                  <a:tcPr>
                    <a:lnL w="0"/>
                    <a:lnR w="0"/>
                    <a:lnT w="0"/>
                    <a:lnB w="0"/>
                  </a:tcPr>
                </a:tc>
                <a:tc>
                  <a:txBody>
                    <a:bodyPr/>
                    <a:lstStyle/>
                    <a:p>
                      <a:pPr>
                        <a:defRPr sz="1000"/>
                      </a:pPr>
                      <a:r>
                        <a:rPr/>
                        <a:t>26,7%</a:t>
                      </a:r>
                    </a:p>
                  </a:txBody>
                  <a:tcPr>
                    <a:lnL w="0"/>
                    <a:lnR w="0"/>
                    <a:lnT w="0"/>
                    <a:lnB w="0"/>
                  </a:tcPr>
                </a:tc>
                <a:tc>
                  <a:txBody>
                    <a:bodyPr/>
                    <a:lstStyle/>
                    <a:p>
                      <a:pPr>
                        <a:defRPr sz="1000"/>
                      </a:pPr>
                      <a:r>
                        <a:rPr/>
                        <a:t>6,7%</a:t>
                      </a:r>
                    </a:p>
                  </a:txBody>
                  <a:tcPr>
                    <a:lnL w="0"/>
                    <a:lnR w="0"/>
                    <a:lnT w="0"/>
                    <a:lnB w="0"/>
                  </a:tcPr>
                </a:tc>
                <a:tc>
                  <a:txBody>
                    <a:bodyPr/>
                    <a:lstStyle/>
                    <a:p>
                      <a:pPr>
                        <a:defRPr sz="1000"/>
                      </a:pPr>
                      <a:r>
                        <a:rPr/>
                        <a:t>6,7%</a:t>
                      </a:r>
                    </a:p>
                  </a:txBody>
                  <a:tcPr>
                    <a:lnL w="0"/>
                    <a:lnR w="0"/>
                    <a:lnT w="0"/>
                    <a:lnB w="0"/>
                  </a:tcPr>
                </a:tc>
                <a:tc>
                  <a:txBody>
                    <a:bodyPr/>
                    <a:lstStyle/>
                    <a:p>
                      <a:pPr>
                        <a:defRPr sz="1000"/>
                      </a:pPr>
                      <a:r>
                        <a:rPr/>
                        <a:t>13,3%</a:t>
                      </a:r>
                    </a:p>
                  </a:txBody>
                  <a:tcPr>
                    <a:lnL w="0"/>
                    <a:lnR w="0"/>
                    <a:lnT w="0"/>
                    <a:lnB w="0"/>
                  </a:tcPr>
                </a:tc>
                <a:tc>
                  <a:txBody>
                    <a:bodyPr/>
                    <a:lstStyle/>
                    <a:p>
                      <a:pPr>
                        <a:defRPr sz="1000"/>
                      </a:pPr>
                      <a:r>
                        <a:rPr/>
                        <a:t>23,3%</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22. Ta inn lærlinger</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22. Ta inn lærlinger</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26822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Ta inn lærlinger</a:t>
                      </a:r>
                    </a:p>
                  </a:txBody>
                  <a:tcPr>
                    <a:lnL w="0"/>
                    <a:lnR w="0"/>
                    <a:lnT w="12700">
                      <a:solidFill>
                        <a:srgbClr val="B4B4B4"/>
                      </a:solidFill>
                    </a:lnT>
                    <a:lnB w="0"/>
                  </a:tcPr>
                </a:tc>
                <a:tc>
                  <a:txBody>
                    <a:bodyPr/>
                    <a:lstStyle/>
                    <a:p>
                      <a:pPr>
                        <a:defRPr sz="1000"/>
                      </a:pPr>
                      <a:r>
                        <a:rPr/>
                        <a:t>41,4%</a:t>
                      </a:r>
                    </a:p>
                  </a:txBody>
                  <a:tcPr>
                    <a:lnL w="0"/>
                    <a:lnR w="0"/>
                    <a:lnT w="12700">
                      <a:solidFill>
                        <a:srgbClr val="B4B4B4"/>
                      </a:solidFill>
                    </a:lnT>
                    <a:lnB w="0"/>
                  </a:tcPr>
                </a:tc>
                <a:tc>
                  <a:txBody>
                    <a:bodyPr/>
                    <a:lstStyle/>
                    <a:p>
                      <a:pPr>
                        <a:defRPr sz="1000"/>
                      </a:pPr>
                      <a:r>
                        <a:rPr/>
                        <a:t>16,6%</a:t>
                      </a:r>
                    </a:p>
                  </a:txBody>
                  <a:tcPr>
                    <a:lnL w="0"/>
                    <a:lnR w="0"/>
                    <a:lnT w="12700">
                      <a:solidFill>
                        <a:srgbClr val="B4B4B4"/>
                      </a:solidFill>
                    </a:lnT>
                    <a:lnB w="0"/>
                  </a:tcPr>
                </a:tc>
                <a:tc>
                  <a:txBody>
                    <a:bodyPr/>
                    <a:lstStyle/>
                    <a:p>
                      <a:pPr>
                        <a:defRPr sz="1000"/>
                      </a:pPr>
                      <a:r>
                        <a:rPr/>
                        <a:t>14,5%</a:t>
                      </a:r>
                    </a:p>
                  </a:txBody>
                  <a:tcPr>
                    <a:lnL w="0"/>
                    <a:lnR w="0"/>
                    <a:lnT w="12700">
                      <a:solidFill>
                        <a:srgbClr val="B4B4B4"/>
                      </a:solidFill>
                    </a:lnT>
                    <a:lnB w="0"/>
                  </a:tcPr>
                </a:tc>
                <a:tc>
                  <a:txBody>
                    <a:bodyPr/>
                    <a:lstStyle/>
                    <a:p>
                      <a:pPr>
                        <a:defRPr sz="1000"/>
                      </a:pPr>
                      <a:r>
                        <a:rPr/>
                        <a:t>9,9%</a:t>
                      </a:r>
                    </a:p>
                  </a:txBody>
                  <a:tcPr>
                    <a:lnL w="0"/>
                    <a:lnR w="0"/>
                    <a:lnT w="12700">
                      <a:solidFill>
                        <a:srgbClr val="B4B4B4"/>
                      </a:solidFill>
                    </a:lnT>
                    <a:lnB w="0"/>
                  </a:tcPr>
                </a:tc>
                <a:tc>
                  <a:txBody>
                    <a:bodyPr/>
                    <a:lstStyle/>
                    <a:p>
                      <a:pPr>
                        <a:defRPr sz="1000"/>
                      </a:pPr>
                      <a:r>
                        <a:rPr/>
                        <a:t>8,0%</a:t>
                      </a:r>
                    </a:p>
                  </a:txBody>
                  <a:tcPr>
                    <a:lnL w="0"/>
                    <a:lnR w="0"/>
                    <a:lnT w="12700">
                      <a:solidFill>
                        <a:srgbClr val="B4B4B4"/>
                      </a:solidFill>
                    </a:lnT>
                    <a:lnB w="0"/>
                  </a:tcPr>
                </a:tc>
                <a:tc>
                  <a:txBody>
                    <a:bodyPr/>
                    <a:lstStyle/>
                    <a:p>
                      <a:pPr>
                        <a:defRPr sz="1000"/>
                      </a:pPr>
                      <a:r>
                        <a:rPr/>
                        <a:t>9,6%</a:t>
                      </a:r>
                    </a:p>
                  </a:txBody>
                  <a:tcPr>
                    <a:lnL w="0"/>
                    <a:lnR w="0"/>
                    <a:lnT w="12700">
                      <a:solidFill>
                        <a:srgbClr val="B4B4B4"/>
                      </a:solidFill>
                    </a:lnT>
                    <a:lnB w="0"/>
                  </a:tcPr>
                </a:tc>
                <a:tc>
                  <a:txBody>
                    <a:bodyPr/>
                    <a:lstStyle/>
                    <a:p>
                      <a:pPr>
                        <a:defRPr sz="1000"/>
                      </a:pPr>
                      <a:r>
                        <a:rPr/>
                        <a:t>917</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40,9%</a:t>
                      </a:r>
                    </a:p>
                  </a:txBody>
                  <a:tcPr>
                    <a:lnL w="0"/>
                    <a:lnR w="0"/>
                    <a:lnT w="0"/>
                    <a:lnB w="0"/>
                  </a:tcPr>
                </a:tc>
                <a:tc>
                  <a:txBody>
                    <a:bodyPr/>
                    <a:lstStyle/>
                    <a:p>
                      <a:pPr>
                        <a:defRPr sz="1000"/>
                      </a:pPr>
                      <a:r>
                        <a:rPr/>
                        <a:t>18,2%</a:t>
                      </a:r>
                    </a:p>
                  </a:txBody>
                  <a:tcPr>
                    <a:lnL w="0"/>
                    <a:lnR w="0"/>
                    <a:lnT w="0"/>
                    <a:lnB w="0"/>
                  </a:tcPr>
                </a:tc>
                <a:tc>
                  <a:txBody>
                    <a:bodyPr/>
                    <a:lstStyle/>
                    <a:p>
                      <a:pPr>
                        <a:defRPr sz="1000"/>
                      </a:pPr>
                      <a:r>
                        <a:rPr/>
                        <a:t>16,4%</a:t>
                      </a:r>
                    </a:p>
                  </a:txBody>
                  <a:tcPr>
                    <a:lnL w="0"/>
                    <a:lnR w="0"/>
                    <a:lnT w="0"/>
                    <a:lnB w="0"/>
                  </a:tcPr>
                </a:tc>
                <a:tc>
                  <a:txBody>
                    <a:bodyPr/>
                    <a:lstStyle/>
                    <a:p>
                      <a:pPr>
                        <a:defRPr sz="1000"/>
                      </a:pPr>
                      <a:r>
                        <a:rPr/>
                        <a:t>9,1%</a:t>
                      </a:r>
                    </a:p>
                  </a:txBody>
                  <a:tcPr>
                    <a:lnL w="0"/>
                    <a:lnR w="0"/>
                    <a:lnT w="0"/>
                    <a:lnB w="0"/>
                  </a:tcPr>
                </a:tc>
                <a:tc>
                  <a:txBody>
                    <a:bodyPr/>
                    <a:lstStyle/>
                    <a:p>
                      <a:pPr>
                        <a:defRPr sz="1000"/>
                      </a:pPr>
                      <a:r>
                        <a:rPr/>
                        <a:t>7,3%</a:t>
                      </a:r>
                    </a:p>
                  </a:txBody>
                  <a:tcPr>
                    <a:lnL w="0"/>
                    <a:lnR w="0"/>
                    <a:lnT w="0"/>
                    <a:lnB w="0"/>
                  </a:tcPr>
                </a:tc>
                <a:tc>
                  <a:txBody>
                    <a:bodyPr/>
                    <a:lstStyle/>
                    <a:p>
                      <a:pPr>
                        <a:defRPr sz="1000"/>
                      </a:pPr>
                      <a:r>
                        <a:rPr/>
                        <a:t>8,2%</a:t>
                      </a:r>
                    </a:p>
                  </a:txBody>
                  <a:tcPr>
                    <a:lnL w="0"/>
                    <a:lnR w="0"/>
                    <a:lnT w="0"/>
                    <a:lnB w="0"/>
                  </a:tcPr>
                </a:tc>
                <a:tc>
                  <a:txBody>
                    <a:bodyPr/>
                    <a:lstStyle/>
                    <a:p>
                      <a:pPr>
                        <a:defRPr sz="1000"/>
                      </a:pPr>
                      <a:r>
                        <a:rPr/>
                        <a:t>110</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41,9%</a:t>
                      </a:r>
                    </a:p>
                  </a:txBody>
                  <a:tcPr>
                    <a:lnL w="0"/>
                    <a:lnR w="0"/>
                    <a:lnT w="0"/>
                    <a:lnB w="0"/>
                  </a:tcPr>
                </a:tc>
                <a:tc>
                  <a:txBody>
                    <a:bodyPr/>
                    <a:lstStyle/>
                    <a:p>
                      <a:pPr>
                        <a:defRPr sz="1000"/>
                      </a:pPr>
                      <a:r>
                        <a:rPr/>
                        <a:t>20,1%</a:t>
                      </a:r>
                    </a:p>
                  </a:txBody>
                  <a:tcPr>
                    <a:lnL w="0"/>
                    <a:lnR w="0"/>
                    <a:lnT w="0"/>
                    <a:lnB w="0"/>
                  </a:tcPr>
                </a:tc>
                <a:tc>
                  <a:txBody>
                    <a:bodyPr/>
                    <a:lstStyle/>
                    <a:p>
                      <a:pPr>
                        <a:defRPr sz="1000"/>
                      </a:pPr>
                      <a:r>
                        <a:rPr/>
                        <a:t>15,4%</a:t>
                      </a:r>
                    </a:p>
                  </a:txBody>
                  <a:tcPr>
                    <a:lnL w="0"/>
                    <a:lnR w="0"/>
                    <a:lnT w="0"/>
                    <a:lnB w="0"/>
                  </a:tcPr>
                </a:tc>
                <a:tc>
                  <a:txBody>
                    <a:bodyPr/>
                    <a:lstStyle/>
                    <a:p>
                      <a:pPr>
                        <a:defRPr sz="1000"/>
                      </a:pPr>
                      <a:r>
                        <a:rPr/>
                        <a:t>9,4%</a:t>
                      </a:r>
                    </a:p>
                  </a:txBody>
                  <a:tcPr>
                    <a:lnL w="0"/>
                    <a:lnR w="0"/>
                    <a:lnT w="0"/>
                    <a:lnB w="0"/>
                  </a:tcPr>
                </a:tc>
                <a:tc>
                  <a:txBody>
                    <a:bodyPr/>
                    <a:lstStyle/>
                    <a:p>
                      <a:pPr>
                        <a:defRPr sz="1000"/>
                      </a:pPr>
                      <a:r>
                        <a:rPr/>
                        <a:t>6,4%</a:t>
                      </a:r>
                    </a:p>
                  </a:txBody>
                  <a:tcPr>
                    <a:lnL w="0"/>
                    <a:lnR w="0"/>
                    <a:lnT w="0"/>
                    <a:lnB w="0"/>
                  </a:tcPr>
                </a:tc>
                <a:tc>
                  <a:txBody>
                    <a:bodyPr/>
                    <a:lstStyle/>
                    <a:p>
                      <a:pPr>
                        <a:defRPr sz="1000"/>
                      </a:pPr>
                      <a:r>
                        <a:rPr/>
                        <a:t>6,7%</a:t>
                      </a:r>
                    </a:p>
                  </a:txBody>
                  <a:tcPr>
                    <a:lnL w="0"/>
                    <a:lnR w="0"/>
                    <a:lnT w="0"/>
                    <a:lnB w="0"/>
                  </a:tcPr>
                </a:tc>
                <a:tc>
                  <a:txBody>
                    <a:bodyPr/>
                    <a:lstStyle/>
                    <a:p>
                      <a:pPr>
                        <a:defRPr sz="1000"/>
                      </a:pPr>
                      <a:r>
                        <a:rPr/>
                        <a:t>298</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41,7%</a:t>
                      </a:r>
                    </a:p>
                  </a:txBody>
                  <a:tcPr>
                    <a:lnL w="0"/>
                    <a:lnR w="0"/>
                    <a:lnT w="0"/>
                    <a:lnB w="0"/>
                  </a:tcPr>
                </a:tc>
                <a:tc>
                  <a:txBody>
                    <a:bodyPr/>
                    <a:lstStyle/>
                    <a:p>
                      <a:pPr>
                        <a:defRPr sz="1000"/>
                      </a:pPr>
                      <a:r>
                        <a:rPr/>
                        <a:t>14,7%</a:t>
                      </a:r>
                    </a:p>
                  </a:txBody>
                  <a:tcPr>
                    <a:lnL w="0"/>
                    <a:lnR w="0"/>
                    <a:lnT w="0"/>
                    <a:lnB w="0"/>
                  </a:tcPr>
                </a:tc>
                <a:tc>
                  <a:txBody>
                    <a:bodyPr/>
                    <a:lstStyle/>
                    <a:p>
                      <a:pPr>
                        <a:defRPr sz="1000"/>
                      </a:pPr>
                      <a:r>
                        <a:rPr/>
                        <a:t>14,1%</a:t>
                      </a:r>
                    </a:p>
                  </a:txBody>
                  <a:tcPr>
                    <a:lnL w="0"/>
                    <a:lnR w="0"/>
                    <a:lnT w="0"/>
                    <a:lnB w="0"/>
                  </a:tcPr>
                </a:tc>
                <a:tc>
                  <a:txBody>
                    <a:bodyPr/>
                    <a:lstStyle/>
                    <a:p>
                      <a:pPr>
                        <a:defRPr sz="1000"/>
                      </a:pPr>
                      <a:r>
                        <a:rPr/>
                        <a:t>10,2%</a:t>
                      </a:r>
                    </a:p>
                  </a:txBody>
                  <a:tcPr>
                    <a:lnL w="0"/>
                    <a:lnR w="0"/>
                    <a:lnT w="0"/>
                    <a:lnB w="0"/>
                  </a:tcPr>
                </a:tc>
                <a:tc>
                  <a:txBody>
                    <a:bodyPr/>
                    <a:lstStyle/>
                    <a:p>
                      <a:pPr>
                        <a:defRPr sz="1000"/>
                      </a:pPr>
                      <a:r>
                        <a:rPr/>
                        <a:t>8,1%</a:t>
                      </a:r>
                    </a:p>
                  </a:txBody>
                  <a:tcPr>
                    <a:lnL w="0"/>
                    <a:lnR w="0"/>
                    <a:lnT w="0"/>
                    <a:lnB w="0"/>
                  </a:tcPr>
                </a:tc>
                <a:tc>
                  <a:txBody>
                    <a:bodyPr/>
                    <a:lstStyle/>
                    <a:p>
                      <a:pPr>
                        <a:defRPr sz="1000"/>
                      </a:pPr>
                      <a:r>
                        <a:rPr/>
                        <a:t>11,2%</a:t>
                      </a:r>
                    </a:p>
                  </a:txBody>
                  <a:tcPr>
                    <a:lnL w="0"/>
                    <a:lnR w="0"/>
                    <a:lnT w="0"/>
                    <a:lnB w="0"/>
                  </a:tcPr>
                </a:tc>
                <a:tc>
                  <a:txBody>
                    <a:bodyPr/>
                    <a:lstStyle/>
                    <a:p>
                      <a:pPr>
                        <a:defRPr sz="1000"/>
                      </a:pPr>
                      <a:r>
                        <a:rPr/>
                        <a:t>518</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44,8%</a:t>
                      </a:r>
                    </a:p>
                  </a:txBody>
                  <a:tcPr>
                    <a:lnL w="0"/>
                    <a:lnR w="0"/>
                    <a:lnT w="0"/>
                    <a:lnB w="0"/>
                  </a:tcPr>
                </a:tc>
                <a:tc>
                  <a:txBody>
                    <a:bodyPr/>
                    <a:lstStyle/>
                    <a:p>
                      <a:pPr>
                        <a:defRPr sz="1000"/>
                      </a:pPr>
                      <a:r>
                        <a:rPr/>
                        <a:t>17,2%</a:t>
                      </a:r>
                    </a:p>
                  </a:txBody>
                  <a:tcPr>
                    <a:lnL w="0"/>
                    <a:lnR w="0"/>
                    <a:lnT w="0"/>
                    <a:lnB w="0"/>
                  </a:tcPr>
                </a:tc>
                <a:tc>
                  <a:txBody>
                    <a:bodyPr/>
                    <a:lstStyle/>
                    <a:p>
                      <a:pPr>
                        <a:defRPr sz="1000"/>
                      </a:pPr>
                      <a:r>
                        <a:rPr/>
                        <a:t>10,3%</a:t>
                      </a:r>
                    </a:p>
                  </a:txBody>
                  <a:tcPr>
                    <a:lnL w="0"/>
                    <a:lnR w="0"/>
                    <a:lnT w="0"/>
                    <a:lnB w="0"/>
                  </a:tcPr>
                </a:tc>
                <a:tc>
                  <a:txBody>
                    <a:bodyPr/>
                    <a:lstStyle/>
                    <a:p>
                      <a:pPr>
                        <a:defRPr sz="1000"/>
                      </a:pPr>
                      <a:r>
                        <a:rPr/>
                        <a:t>13,8%</a:t>
                      </a:r>
                    </a:p>
                  </a:txBody>
                  <a:tcPr>
                    <a:lnL w="0"/>
                    <a:lnR w="0"/>
                    <a:lnT w="0"/>
                    <a:lnB w="0"/>
                  </a:tcPr>
                </a:tc>
                <a:tc>
                  <a:txBody>
                    <a:bodyPr/>
                    <a:lstStyle/>
                    <a:p>
                      <a:pPr>
                        <a:defRPr sz="1000"/>
                      </a:pPr>
                      <a:r>
                        <a:rPr/>
                        <a:t>3,4%</a:t>
                      </a:r>
                    </a:p>
                  </a:txBody>
                  <a:tcPr>
                    <a:lnL w="0"/>
                    <a:lnR w="0"/>
                    <a:lnT w="0"/>
                    <a:lnB w="0"/>
                  </a:tcPr>
                </a:tc>
                <a:tc>
                  <a:txBody>
                    <a:bodyPr/>
                    <a:lstStyle/>
                    <a:p>
                      <a:pPr>
                        <a:defRPr sz="1000"/>
                      </a:pPr>
                      <a:r>
                        <a:rPr/>
                        <a:t>10,3%</a:t>
                      </a:r>
                    </a:p>
                  </a:txBody>
                  <a:tcPr>
                    <a:lnL w="0"/>
                    <a:lnR w="0"/>
                    <a:lnT w="0"/>
                    <a:lnB w="0"/>
                  </a:tcPr>
                </a:tc>
                <a:tc>
                  <a:txBody>
                    <a:bodyPr/>
                    <a:lstStyle/>
                    <a:p>
                      <a:pPr>
                        <a:defRPr sz="1000"/>
                      </a:pPr>
                      <a:r>
                        <a:rPr/>
                        <a:t>29</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23. Ta inn traineer</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23. Ta inn traineer</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26822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Ta inn traineer</a:t>
                      </a:r>
                    </a:p>
                  </a:txBody>
                  <a:tcPr>
                    <a:lnL w="0"/>
                    <a:lnR w="0"/>
                    <a:lnT w="12700">
                      <a:solidFill>
                        <a:srgbClr val="B4B4B4"/>
                      </a:solidFill>
                    </a:lnT>
                    <a:lnB w="0"/>
                  </a:tcPr>
                </a:tc>
                <a:tc>
                  <a:txBody>
                    <a:bodyPr/>
                    <a:lstStyle/>
                    <a:p>
                      <a:pPr>
                        <a:defRPr sz="1000"/>
                      </a:pPr>
                      <a:r>
                        <a:rPr/>
                        <a:t>38,9%</a:t>
                      </a:r>
                    </a:p>
                  </a:txBody>
                  <a:tcPr>
                    <a:lnL w="0"/>
                    <a:lnR w="0"/>
                    <a:lnT w="12700">
                      <a:solidFill>
                        <a:srgbClr val="B4B4B4"/>
                      </a:solidFill>
                    </a:lnT>
                    <a:lnB w="0"/>
                  </a:tcPr>
                </a:tc>
                <a:tc>
                  <a:txBody>
                    <a:bodyPr/>
                    <a:lstStyle/>
                    <a:p>
                      <a:pPr>
                        <a:defRPr sz="1000"/>
                      </a:pPr>
                      <a:r>
                        <a:rPr/>
                        <a:t>16,4%</a:t>
                      </a:r>
                    </a:p>
                  </a:txBody>
                  <a:tcPr>
                    <a:lnL w="0"/>
                    <a:lnR w="0"/>
                    <a:lnT w="12700">
                      <a:solidFill>
                        <a:srgbClr val="B4B4B4"/>
                      </a:solidFill>
                    </a:lnT>
                    <a:lnB w="0"/>
                  </a:tcPr>
                </a:tc>
                <a:tc>
                  <a:txBody>
                    <a:bodyPr/>
                    <a:lstStyle/>
                    <a:p>
                      <a:pPr>
                        <a:defRPr sz="1000"/>
                      </a:pPr>
                      <a:r>
                        <a:rPr/>
                        <a:t>17,0%</a:t>
                      </a:r>
                    </a:p>
                  </a:txBody>
                  <a:tcPr>
                    <a:lnL w="0"/>
                    <a:lnR w="0"/>
                    <a:lnT w="12700">
                      <a:solidFill>
                        <a:srgbClr val="B4B4B4"/>
                      </a:solidFill>
                    </a:lnT>
                    <a:lnB w="0"/>
                  </a:tcPr>
                </a:tc>
                <a:tc>
                  <a:txBody>
                    <a:bodyPr/>
                    <a:lstStyle/>
                    <a:p>
                      <a:pPr>
                        <a:defRPr sz="1000"/>
                      </a:pPr>
                      <a:r>
                        <a:rPr/>
                        <a:t>10,3%</a:t>
                      </a:r>
                    </a:p>
                  </a:txBody>
                  <a:tcPr>
                    <a:lnL w="0"/>
                    <a:lnR w="0"/>
                    <a:lnT w="12700">
                      <a:solidFill>
                        <a:srgbClr val="B4B4B4"/>
                      </a:solidFill>
                    </a:lnT>
                    <a:lnB w="0"/>
                  </a:tcPr>
                </a:tc>
                <a:tc>
                  <a:txBody>
                    <a:bodyPr/>
                    <a:lstStyle/>
                    <a:p>
                      <a:pPr>
                        <a:defRPr sz="1000"/>
                      </a:pPr>
                      <a:r>
                        <a:rPr/>
                        <a:t>8,0%</a:t>
                      </a:r>
                    </a:p>
                  </a:txBody>
                  <a:tcPr>
                    <a:lnL w="0"/>
                    <a:lnR w="0"/>
                    <a:lnT w="12700">
                      <a:solidFill>
                        <a:srgbClr val="B4B4B4"/>
                      </a:solidFill>
                    </a:lnT>
                    <a:lnB w="0"/>
                  </a:tcPr>
                </a:tc>
                <a:tc>
                  <a:txBody>
                    <a:bodyPr/>
                    <a:lstStyle/>
                    <a:p>
                      <a:pPr>
                        <a:defRPr sz="1000"/>
                      </a:pPr>
                      <a:r>
                        <a:rPr/>
                        <a:t>9,3%</a:t>
                      </a:r>
                    </a:p>
                  </a:txBody>
                  <a:tcPr>
                    <a:lnL w="0"/>
                    <a:lnR w="0"/>
                    <a:lnT w="12700">
                      <a:solidFill>
                        <a:srgbClr val="B4B4B4"/>
                      </a:solidFill>
                    </a:lnT>
                    <a:lnB w="0"/>
                  </a:tcPr>
                </a:tc>
                <a:tc>
                  <a:txBody>
                    <a:bodyPr/>
                    <a:lstStyle/>
                    <a:p>
                      <a:pPr>
                        <a:defRPr sz="1000"/>
                      </a:pPr>
                      <a:r>
                        <a:rPr/>
                        <a:t>912</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38,2%</a:t>
                      </a:r>
                    </a:p>
                  </a:txBody>
                  <a:tcPr>
                    <a:lnL w="0"/>
                    <a:lnR w="0"/>
                    <a:lnT w="0"/>
                    <a:lnB w="0"/>
                  </a:tcPr>
                </a:tc>
                <a:tc>
                  <a:txBody>
                    <a:bodyPr/>
                    <a:lstStyle/>
                    <a:p>
                      <a:pPr>
                        <a:defRPr sz="1000"/>
                      </a:pPr>
                      <a:r>
                        <a:rPr/>
                        <a:t>20,9%</a:t>
                      </a:r>
                    </a:p>
                  </a:txBody>
                  <a:tcPr>
                    <a:lnL w="0"/>
                    <a:lnR w="0"/>
                    <a:lnT w="0"/>
                    <a:lnB w="0"/>
                  </a:tcPr>
                </a:tc>
                <a:tc>
                  <a:txBody>
                    <a:bodyPr/>
                    <a:lstStyle/>
                    <a:p>
                      <a:pPr>
                        <a:defRPr sz="1000"/>
                      </a:pPr>
                      <a:r>
                        <a:rPr/>
                        <a:t>17,3%</a:t>
                      </a:r>
                    </a:p>
                  </a:txBody>
                  <a:tcPr>
                    <a:lnL w="0"/>
                    <a:lnR w="0"/>
                    <a:lnT w="0"/>
                    <a:lnB w="0"/>
                  </a:tcPr>
                </a:tc>
                <a:tc>
                  <a:txBody>
                    <a:bodyPr/>
                    <a:lstStyle/>
                    <a:p>
                      <a:pPr>
                        <a:defRPr sz="1000"/>
                      </a:pPr>
                      <a:r>
                        <a:rPr/>
                        <a:t>5,5%</a:t>
                      </a:r>
                    </a:p>
                  </a:txBody>
                  <a:tcPr>
                    <a:lnL w="0"/>
                    <a:lnR w="0"/>
                    <a:lnT w="0"/>
                    <a:lnB w="0"/>
                  </a:tcPr>
                </a:tc>
                <a:tc>
                  <a:txBody>
                    <a:bodyPr/>
                    <a:lstStyle/>
                    <a:p>
                      <a:pPr>
                        <a:defRPr sz="1000"/>
                      </a:pPr>
                      <a:r>
                        <a:rPr/>
                        <a:t>10,9%</a:t>
                      </a:r>
                    </a:p>
                  </a:txBody>
                  <a:tcPr>
                    <a:lnL w="0"/>
                    <a:lnR w="0"/>
                    <a:lnT w="0"/>
                    <a:lnB w="0"/>
                  </a:tcPr>
                </a:tc>
                <a:tc>
                  <a:txBody>
                    <a:bodyPr/>
                    <a:lstStyle/>
                    <a:p>
                      <a:pPr>
                        <a:defRPr sz="1000"/>
                      </a:pPr>
                      <a:r>
                        <a:rPr/>
                        <a:t>7,3%</a:t>
                      </a:r>
                    </a:p>
                  </a:txBody>
                  <a:tcPr>
                    <a:lnL w="0"/>
                    <a:lnR w="0"/>
                    <a:lnT w="0"/>
                    <a:lnB w="0"/>
                  </a:tcPr>
                </a:tc>
                <a:tc>
                  <a:txBody>
                    <a:bodyPr/>
                    <a:lstStyle/>
                    <a:p>
                      <a:pPr>
                        <a:defRPr sz="1000"/>
                      </a:pPr>
                      <a:r>
                        <a:rPr/>
                        <a:t>110</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37,2%</a:t>
                      </a:r>
                    </a:p>
                  </a:txBody>
                  <a:tcPr>
                    <a:lnL w="0"/>
                    <a:lnR w="0"/>
                    <a:lnT w="0"/>
                    <a:lnB w="0"/>
                  </a:tcPr>
                </a:tc>
                <a:tc>
                  <a:txBody>
                    <a:bodyPr/>
                    <a:lstStyle/>
                    <a:p>
                      <a:pPr>
                        <a:defRPr sz="1000"/>
                      </a:pPr>
                      <a:r>
                        <a:rPr/>
                        <a:t>20,1%</a:t>
                      </a:r>
                    </a:p>
                  </a:txBody>
                  <a:tcPr>
                    <a:lnL w="0"/>
                    <a:lnR w="0"/>
                    <a:lnT w="0"/>
                    <a:lnB w="0"/>
                  </a:tcPr>
                </a:tc>
                <a:tc>
                  <a:txBody>
                    <a:bodyPr/>
                    <a:lstStyle/>
                    <a:p>
                      <a:pPr>
                        <a:defRPr sz="1000"/>
                      </a:pPr>
                      <a:r>
                        <a:rPr/>
                        <a:t>19,1%</a:t>
                      </a:r>
                    </a:p>
                  </a:txBody>
                  <a:tcPr>
                    <a:lnL w="0"/>
                    <a:lnR w="0"/>
                    <a:lnT w="0"/>
                    <a:lnB w="0"/>
                  </a:tcPr>
                </a:tc>
                <a:tc>
                  <a:txBody>
                    <a:bodyPr/>
                    <a:lstStyle/>
                    <a:p>
                      <a:pPr>
                        <a:defRPr sz="1000"/>
                      </a:pPr>
                      <a:r>
                        <a:rPr/>
                        <a:t>11,9%</a:t>
                      </a:r>
                    </a:p>
                  </a:txBody>
                  <a:tcPr>
                    <a:lnL w="0"/>
                    <a:lnR w="0"/>
                    <a:lnT w="0"/>
                    <a:lnB w="0"/>
                  </a:tcPr>
                </a:tc>
                <a:tc>
                  <a:txBody>
                    <a:bodyPr/>
                    <a:lstStyle/>
                    <a:p>
                      <a:pPr>
                        <a:defRPr sz="1000"/>
                      </a:pPr>
                      <a:r>
                        <a:rPr/>
                        <a:t>6,1%</a:t>
                      </a:r>
                    </a:p>
                  </a:txBody>
                  <a:tcPr>
                    <a:lnL w="0"/>
                    <a:lnR w="0"/>
                    <a:lnT w="0"/>
                    <a:lnB w="0"/>
                  </a:tcPr>
                </a:tc>
                <a:tc>
                  <a:txBody>
                    <a:bodyPr/>
                    <a:lstStyle/>
                    <a:p>
                      <a:pPr>
                        <a:defRPr sz="1000"/>
                      </a:pPr>
                      <a:r>
                        <a:rPr/>
                        <a:t>5,5%</a:t>
                      </a:r>
                    </a:p>
                  </a:txBody>
                  <a:tcPr>
                    <a:lnL w="0"/>
                    <a:lnR w="0"/>
                    <a:lnT w="0"/>
                    <a:lnB w="0"/>
                  </a:tcPr>
                </a:tc>
                <a:tc>
                  <a:txBody>
                    <a:bodyPr/>
                    <a:lstStyle/>
                    <a:p>
                      <a:pPr>
                        <a:defRPr sz="1000"/>
                      </a:pPr>
                      <a:r>
                        <a:rPr/>
                        <a:t>293</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40,2%</a:t>
                      </a:r>
                    </a:p>
                  </a:txBody>
                  <a:tcPr>
                    <a:lnL w="0"/>
                    <a:lnR w="0"/>
                    <a:lnT w="0"/>
                    <a:lnB w="0"/>
                  </a:tcPr>
                </a:tc>
                <a:tc>
                  <a:txBody>
                    <a:bodyPr/>
                    <a:lstStyle/>
                    <a:p>
                      <a:pPr>
                        <a:defRPr sz="1000"/>
                      </a:pPr>
                      <a:r>
                        <a:rPr/>
                        <a:t>13,5%</a:t>
                      </a:r>
                    </a:p>
                  </a:txBody>
                  <a:tcPr>
                    <a:lnL w="0"/>
                    <a:lnR w="0"/>
                    <a:lnT w="0"/>
                    <a:lnB w="0"/>
                  </a:tcPr>
                </a:tc>
                <a:tc>
                  <a:txBody>
                    <a:bodyPr/>
                    <a:lstStyle/>
                    <a:p>
                      <a:pPr>
                        <a:defRPr sz="1000"/>
                      </a:pPr>
                      <a:r>
                        <a:rPr/>
                        <a:t>15,7%</a:t>
                      </a:r>
                    </a:p>
                  </a:txBody>
                  <a:tcPr>
                    <a:lnL w="0"/>
                    <a:lnR w="0"/>
                    <a:lnT w="0"/>
                    <a:lnB w="0"/>
                  </a:tcPr>
                </a:tc>
                <a:tc>
                  <a:txBody>
                    <a:bodyPr/>
                    <a:lstStyle/>
                    <a:p>
                      <a:pPr>
                        <a:defRPr sz="1000"/>
                      </a:pPr>
                      <a:r>
                        <a:rPr/>
                        <a:t>10,8%</a:t>
                      </a:r>
                    </a:p>
                  </a:txBody>
                  <a:tcPr>
                    <a:lnL w="0"/>
                    <a:lnR w="0"/>
                    <a:lnT w="0"/>
                    <a:lnB w="0"/>
                  </a:tcPr>
                </a:tc>
                <a:tc>
                  <a:txBody>
                    <a:bodyPr/>
                    <a:lstStyle/>
                    <a:p>
                      <a:pPr>
                        <a:defRPr sz="1000"/>
                      </a:pPr>
                      <a:r>
                        <a:rPr/>
                        <a:t>8,5%</a:t>
                      </a:r>
                    </a:p>
                  </a:txBody>
                  <a:tcPr>
                    <a:lnL w="0"/>
                    <a:lnR w="0"/>
                    <a:lnT w="0"/>
                    <a:lnB w="0"/>
                  </a:tcPr>
                </a:tc>
                <a:tc>
                  <a:txBody>
                    <a:bodyPr/>
                    <a:lstStyle/>
                    <a:p>
                      <a:pPr>
                        <a:defRPr sz="1000"/>
                      </a:pPr>
                      <a:r>
                        <a:rPr/>
                        <a:t>11,2%</a:t>
                      </a:r>
                    </a:p>
                  </a:txBody>
                  <a:tcPr>
                    <a:lnL w="0"/>
                    <a:lnR w="0"/>
                    <a:lnT w="0"/>
                    <a:lnB w="0"/>
                  </a:tcPr>
                </a:tc>
                <a:tc>
                  <a:txBody>
                    <a:bodyPr/>
                    <a:lstStyle/>
                    <a:p>
                      <a:pPr>
                        <a:defRPr sz="1000"/>
                      </a:pPr>
                      <a:r>
                        <a:rPr/>
                        <a:t>517</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50,0%</a:t>
                      </a:r>
                    </a:p>
                  </a:txBody>
                  <a:tcPr>
                    <a:lnL w="0"/>
                    <a:lnR w="0"/>
                    <a:lnT w="0"/>
                    <a:lnB w="0"/>
                  </a:tcPr>
                </a:tc>
                <a:tc>
                  <a:txBody>
                    <a:bodyPr/>
                    <a:lstStyle/>
                    <a:p>
                      <a:pPr>
                        <a:defRPr sz="1000"/>
                      </a:pPr>
                      <a:r>
                        <a:rPr/>
                        <a:t>20,0%</a:t>
                      </a:r>
                    </a:p>
                  </a:txBody>
                  <a:tcPr>
                    <a:lnL w="0"/>
                    <a:lnR w="0"/>
                    <a:lnT w="0"/>
                    <a:lnB w="0"/>
                  </a:tcPr>
                </a:tc>
                <a:tc>
                  <a:txBody>
                    <a:bodyPr/>
                    <a:lstStyle/>
                    <a:p>
                      <a:pPr>
                        <a:defRPr sz="1000"/>
                      </a:pPr>
                      <a:r>
                        <a:rPr/>
                        <a:t>6,7%</a:t>
                      </a:r>
                    </a:p>
                  </a:txBody>
                  <a:tcPr>
                    <a:lnL w="0"/>
                    <a:lnR w="0"/>
                    <a:lnT w="0"/>
                    <a:lnB w="0"/>
                  </a:tcPr>
                </a:tc>
                <a:tc>
                  <a:txBody>
                    <a:bodyPr/>
                    <a:lstStyle/>
                    <a:p>
                      <a:pPr>
                        <a:defRPr sz="1000"/>
                      </a:pPr>
                      <a:r>
                        <a:rPr/>
                        <a:t>3,3%</a:t>
                      </a:r>
                    </a:p>
                  </a:txBody>
                  <a:tcPr>
                    <a:lnL w="0"/>
                    <a:lnR w="0"/>
                    <a:lnT w="0"/>
                    <a:lnB w="0"/>
                  </a:tcPr>
                </a:tc>
                <a:tc>
                  <a:txBody>
                    <a:bodyPr/>
                    <a:lstStyle/>
                    <a:p>
                      <a:pPr>
                        <a:defRPr sz="1000"/>
                      </a:pPr>
                      <a:r>
                        <a:rPr/>
                        <a:t>6,7%</a:t>
                      </a:r>
                    </a:p>
                  </a:txBody>
                  <a:tcPr>
                    <a:lnL w="0"/>
                    <a:lnR w="0"/>
                    <a:lnT w="0"/>
                    <a:lnB w="0"/>
                  </a:tcPr>
                </a:tc>
                <a:tc>
                  <a:txBody>
                    <a:bodyPr/>
                    <a:lstStyle/>
                    <a:p>
                      <a:pPr>
                        <a:defRPr sz="1000"/>
                      </a:pPr>
                      <a:r>
                        <a:rPr/>
                        <a:t>13,3%</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24. Ta inn nyansette</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24. Ta inn nyansette</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28346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Ta inn nyansette</a:t>
                      </a:r>
                    </a:p>
                  </a:txBody>
                  <a:tcPr>
                    <a:lnL w="0"/>
                    <a:lnR w="0"/>
                    <a:lnT w="12700">
                      <a:solidFill>
                        <a:srgbClr val="B4B4B4"/>
                      </a:solidFill>
                    </a:lnT>
                    <a:lnB w="0"/>
                  </a:tcPr>
                </a:tc>
                <a:tc>
                  <a:txBody>
                    <a:bodyPr/>
                    <a:lstStyle/>
                    <a:p>
                      <a:pPr>
                        <a:defRPr sz="1000"/>
                      </a:pPr>
                      <a:r>
                        <a:rPr/>
                        <a:t>25,3%</a:t>
                      </a:r>
                    </a:p>
                  </a:txBody>
                  <a:tcPr>
                    <a:lnL w="0"/>
                    <a:lnR w="0"/>
                    <a:lnT w="12700">
                      <a:solidFill>
                        <a:srgbClr val="B4B4B4"/>
                      </a:solidFill>
                    </a:lnT>
                    <a:lnB w="0"/>
                  </a:tcPr>
                </a:tc>
                <a:tc>
                  <a:txBody>
                    <a:bodyPr/>
                    <a:lstStyle/>
                    <a:p>
                      <a:pPr>
                        <a:defRPr sz="1000"/>
                      </a:pPr>
                      <a:r>
                        <a:rPr/>
                        <a:t>13,5%</a:t>
                      </a:r>
                    </a:p>
                  </a:txBody>
                  <a:tcPr>
                    <a:lnL w="0"/>
                    <a:lnR w="0"/>
                    <a:lnT w="12700">
                      <a:solidFill>
                        <a:srgbClr val="B4B4B4"/>
                      </a:solidFill>
                    </a:lnT>
                    <a:lnB w="0"/>
                  </a:tcPr>
                </a:tc>
                <a:tc>
                  <a:txBody>
                    <a:bodyPr/>
                    <a:lstStyle/>
                    <a:p>
                      <a:pPr>
                        <a:defRPr sz="1000"/>
                      </a:pPr>
                      <a:r>
                        <a:rPr/>
                        <a:t>18,2%</a:t>
                      </a:r>
                    </a:p>
                  </a:txBody>
                  <a:tcPr>
                    <a:lnL w="0"/>
                    <a:lnR w="0"/>
                    <a:lnT w="12700">
                      <a:solidFill>
                        <a:srgbClr val="B4B4B4"/>
                      </a:solidFill>
                    </a:lnT>
                    <a:lnB w="0"/>
                  </a:tcPr>
                </a:tc>
                <a:tc>
                  <a:txBody>
                    <a:bodyPr/>
                    <a:lstStyle/>
                    <a:p>
                      <a:pPr>
                        <a:defRPr sz="1000"/>
                      </a:pPr>
                      <a:r>
                        <a:rPr/>
                        <a:t>13,1%</a:t>
                      </a:r>
                    </a:p>
                  </a:txBody>
                  <a:tcPr>
                    <a:lnL w="0"/>
                    <a:lnR w="0"/>
                    <a:lnT w="12700">
                      <a:solidFill>
                        <a:srgbClr val="B4B4B4"/>
                      </a:solidFill>
                    </a:lnT>
                    <a:lnB w="0"/>
                  </a:tcPr>
                </a:tc>
                <a:tc>
                  <a:txBody>
                    <a:bodyPr/>
                    <a:lstStyle/>
                    <a:p>
                      <a:pPr>
                        <a:defRPr sz="1000"/>
                      </a:pPr>
                      <a:r>
                        <a:rPr/>
                        <a:t>15,0%</a:t>
                      </a:r>
                    </a:p>
                  </a:txBody>
                  <a:tcPr>
                    <a:lnL w="0"/>
                    <a:lnR w="0"/>
                    <a:lnT w="12700">
                      <a:solidFill>
                        <a:srgbClr val="B4B4B4"/>
                      </a:solidFill>
                    </a:lnT>
                    <a:lnB w="0"/>
                  </a:tcPr>
                </a:tc>
                <a:tc>
                  <a:txBody>
                    <a:bodyPr/>
                    <a:lstStyle/>
                    <a:p>
                      <a:pPr>
                        <a:defRPr sz="1000"/>
                      </a:pPr>
                      <a:r>
                        <a:rPr/>
                        <a:t>14,8%</a:t>
                      </a:r>
                    </a:p>
                  </a:txBody>
                  <a:tcPr>
                    <a:lnL w="0"/>
                    <a:lnR w="0"/>
                    <a:lnT w="12700">
                      <a:solidFill>
                        <a:srgbClr val="B4B4B4"/>
                      </a:solidFill>
                    </a:lnT>
                    <a:lnB w="0"/>
                  </a:tcPr>
                </a:tc>
                <a:tc>
                  <a:txBody>
                    <a:bodyPr/>
                    <a:lstStyle/>
                    <a:p>
                      <a:pPr>
                        <a:defRPr sz="1000"/>
                      </a:pPr>
                      <a:r>
                        <a:rPr/>
                        <a:t>931</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27,0%</a:t>
                      </a:r>
                    </a:p>
                  </a:txBody>
                  <a:tcPr>
                    <a:lnL w="0"/>
                    <a:lnR w="0"/>
                    <a:lnT w="0"/>
                    <a:lnB w="0"/>
                  </a:tcPr>
                </a:tc>
                <a:tc>
                  <a:txBody>
                    <a:bodyPr/>
                    <a:lstStyle/>
                    <a:p>
                      <a:pPr>
                        <a:defRPr sz="1000"/>
                      </a:pPr>
                      <a:r>
                        <a:rPr/>
                        <a:t>18,0%</a:t>
                      </a:r>
                    </a:p>
                  </a:txBody>
                  <a:tcPr>
                    <a:lnL w="0"/>
                    <a:lnR w="0"/>
                    <a:lnT w="0"/>
                    <a:lnB w="0"/>
                  </a:tcPr>
                </a:tc>
                <a:tc>
                  <a:txBody>
                    <a:bodyPr/>
                    <a:lstStyle/>
                    <a:p>
                      <a:pPr>
                        <a:defRPr sz="1000"/>
                      </a:pPr>
                      <a:r>
                        <a:rPr/>
                        <a:t>16,2%</a:t>
                      </a:r>
                    </a:p>
                  </a:txBody>
                  <a:tcPr>
                    <a:lnL w="0"/>
                    <a:lnR w="0"/>
                    <a:lnT w="0"/>
                    <a:lnB w="0"/>
                  </a:tcPr>
                </a:tc>
                <a:tc>
                  <a:txBody>
                    <a:bodyPr/>
                    <a:lstStyle/>
                    <a:p>
                      <a:pPr>
                        <a:defRPr sz="1000"/>
                      </a:pPr>
                      <a:r>
                        <a:rPr/>
                        <a:t>10,8%</a:t>
                      </a:r>
                    </a:p>
                  </a:txBody>
                  <a:tcPr>
                    <a:lnL w="0"/>
                    <a:lnR w="0"/>
                    <a:lnT w="0"/>
                    <a:lnB w="0"/>
                  </a:tcPr>
                </a:tc>
                <a:tc>
                  <a:txBody>
                    <a:bodyPr/>
                    <a:lstStyle/>
                    <a:p>
                      <a:pPr>
                        <a:defRPr sz="1000"/>
                      </a:pPr>
                      <a:r>
                        <a:rPr/>
                        <a:t>14,4%</a:t>
                      </a:r>
                    </a:p>
                  </a:txBody>
                  <a:tcPr>
                    <a:lnL w="0"/>
                    <a:lnR w="0"/>
                    <a:lnT w="0"/>
                    <a:lnB w="0"/>
                  </a:tcPr>
                </a:tc>
                <a:tc>
                  <a:txBody>
                    <a:bodyPr/>
                    <a:lstStyle/>
                    <a:p>
                      <a:pPr>
                        <a:defRPr sz="1000"/>
                      </a:pPr>
                      <a:r>
                        <a:rPr/>
                        <a:t>13,5%</a:t>
                      </a:r>
                    </a:p>
                  </a:txBody>
                  <a:tcPr>
                    <a:lnL w="0"/>
                    <a:lnR w="0"/>
                    <a:lnT w="0"/>
                    <a:lnB w="0"/>
                  </a:tcPr>
                </a:tc>
                <a:tc>
                  <a:txBody>
                    <a:bodyPr/>
                    <a:lstStyle/>
                    <a:p>
                      <a:pPr>
                        <a:defRPr sz="1000"/>
                      </a:pPr>
                      <a:r>
                        <a:rPr/>
                        <a:t>111</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21,9%</a:t>
                      </a:r>
                    </a:p>
                  </a:txBody>
                  <a:tcPr>
                    <a:lnL w="0"/>
                    <a:lnR w="0"/>
                    <a:lnT w="0"/>
                    <a:lnB w="0"/>
                  </a:tcPr>
                </a:tc>
                <a:tc>
                  <a:txBody>
                    <a:bodyPr/>
                    <a:lstStyle/>
                    <a:p>
                      <a:pPr>
                        <a:defRPr sz="1000"/>
                      </a:pPr>
                      <a:r>
                        <a:rPr/>
                        <a:t>17,3%</a:t>
                      </a:r>
                    </a:p>
                  </a:txBody>
                  <a:tcPr>
                    <a:lnL w="0"/>
                    <a:lnR w="0"/>
                    <a:lnT w="0"/>
                    <a:lnB w="0"/>
                  </a:tcPr>
                </a:tc>
                <a:tc>
                  <a:txBody>
                    <a:bodyPr/>
                    <a:lstStyle/>
                    <a:p>
                      <a:pPr>
                        <a:defRPr sz="1000"/>
                      </a:pPr>
                      <a:r>
                        <a:rPr/>
                        <a:t>20,9%</a:t>
                      </a:r>
                    </a:p>
                  </a:txBody>
                  <a:tcPr>
                    <a:lnL w="0"/>
                    <a:lnR w="0"/>
                    <a:lnT w="0"/>
                    <a:lnB w="0"/>
                  </a:tcPr>
                </a:tc>
                <a:tc>
                  <a:txBody>
                    <a:bodyPr/>
                    <a:lstStyle/>
                    <a:p>
                      <a:pPr>
                        <a:defRPr sz="1000"/>
                      </a:pPr>
                      <a:r>
                        <a:rPr/>
                        <a:t>16,3%</a:t>
                      </a:r>
                    </a:p>
                  </a:txBody>
                  <a:tcPr>
                    <a:lnL w="0"/>
                    <a:lnR w="0"/>
                    <a:lnT w="0"/>
                    <a:lnB w="0"/>
                  </a:tcPr>
                </a:tc>
                <a:tc>
                  <a:txBody>
                    <a:bodyPr/>
                    <a:lstStyle/>
                    <a:p>
                      <a:pPr>
                        <a:defRPr sz="1000"/>
                      </a:pPr>
                      <a:r>
                        <a:rPr/>
                        <a:t>14,6%</a:t>
                      </a:r>
                    </a:p>
                  </a:txBody>
                  <a:tcPr>
                    <a:lnL w="0"/>
                    <a:lnR w="0"/>
                    <a:lnT w="0"/>
                    <a:lnB w="0"/>
                  </a:tcPr>
                </a:tc>
                <a:tc>
                  <a:txBody>
                    <a:bodyPr/>
                    <a:lstStyle/>
                    <a:p>
                      <a:pPr>
                        <a:defRPr sz="1000"/>
                      </a:pPr>
                      <a:r>
                        <a:rPr/>
                        <a:t>9,0%</a:t>
                      </a:r>
                    </a:p>
                  </a:txBody>
                  <a:tcPr>
                    <a:lnL w="0"/>
                    <a:lnR w="0"/>
                    <a:lnT w="0"/>
                    <a:lnB w="0"/>
                  </a:tcPr>
                </a:tc>
                <a:tc>
                  <a:txBody>
                    <a:bodyPr/>
                    <a:lstStyle/>
                    <a:p>
                      <a:pPr>
                        <a:defRPr sz="1000"/>
                      </a:pPr>
                      <a:r>
                        <a:rPr/>
                        <a:t>301</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27,3%</a:t>
                      </a:r>
                    </a:p>
                  </a:txBody>
                  <a:tcPr>
                    <a:lnL w="0"/>
                    <a:lnR w="0"/>
                    <a:lnT w="0"/>
                    <a:lnB w="0"/>
                  </a:tcPr>
                </a:tc>
                <a:tc>
                  <a:txBody>
                    <a:bodyPr/>
                    <a:lstStyle/>
                    <a:p>
                      <a:pPr>
                        <a:defRPr sz="1000"/>
                      </a:pPr>
                      <a:r>
                        <a:rPr/>
                        <a:t>11,0%</a:t>
                      </a:r>
                    </a:p>
                  </a:txBody>
                  <a:tcPr>
                    <a:lnL w="0"/>
                    <a:lnR w="0"/>
                    <a:lnT w="0"/>
                    <a:lnB w="0"/>
                  </a:tcPr>
                </a:tc>
                <a:tc>
                  <a:txBody>
                    <a:bodyPr/>
                    <a:lstStyle/>
                    <a:p>
                      <a:pPr>
                        <a:defRPr sz="1000"/>
                      </a:pPr>
                      <a:r>
                        <a:rPr/>
                        <a:t>17,3%</a:t>
                      </a:r>
                    </a:p>
                  </a:txBody>
                  <a:tcPr>
                    <a:lnL w="0"/>
                    <a:lnR w="0"/>
                    <a:lnT w="0"/>
                    <a:lnB w="0"/>
                  </a:tcPr>
                </a:tc>
                <a:tc>
                  <a:txBody>
                    <a:bodyPr/>
                    <a:lstStyle/>
                    <a:p>
                      <a:pPr>
                        <a:defRPr sz="1000"/>
                      </a:pPr>
                      <a:r>
                        <a:rPr/>
                        <a:t>11,2%</a:t>
                      </a:r>
                    </a:p>
                  </a:txBody>
                  <a:tcPr>
                    <a:lnL w="0"/>
                    <a:lnR w="0"/>
                    <a:lnT w="0"/>
                    <a:lnB w="0"/>
                  </a:tcPr>
                </a:tc>
                <a:tc>
                  <a:txBody>
                    <a:bodyPr/>
                    <a:lstStyle/>
                    <a:p>
                      <a:pPr>
                        <a:defRPr sz="1000"/>
                      </a:pPr>
                      <a:r>
                        <a:rPr/>
                        <a:t>15,6%</a:t>
                      </a:r>
                    </a:p>
                  </a:txBody>
                  <a:tcPr>
                    <a:lnL w="0"/>
                    <a:lnR w="0"/>
                    <a:lnT w="0"/>
                    <a:lnB w="0"/>
                  </a:tcPr>
                </a:tc>
                <a:tc>
                  <a:txBody>
                    <a:bodyPr/>
                    <a:lstStyle/>
                    <a:p>
                      <a:pPr>
                        <a:defRPr sz="1000"/>
                      </a:pPr>
                      <a:r>
                        <a:rPr/>
                        <a:t>17,6%</a:t>
                      </a:r>
                    </a:p>
                  </a:txBody>
                  <a:tcPr>
                    <a:lnL w="0"/>
                    <a:lnR w="0"/>
                    <a:lnT w="0"/>
                    <a:lnB w="0"/>
                  </a:tcPr>
                </a:tc>
                <a:tc>
                  <a:txBody>
                    <a:bodyPr/>
                    <a:lstStyle/>
                    <a:p>
                      <a:pPr>
                        <a:defRPr sz="1000"/>
                      </a:pPr>
                      <a:r>
                        <a:rPr/>
                        <a:t>527</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16,7%</a:t>
                      </a:r>
                    </a:p>
                  </a:txBody>
                  <a:tcPr>
                    <a:lnL w="0"/>
                    <a:lnR w="0"/>
                    <a:lnT w="0"/>
                    <a:lnB w="0"/>
                  </a:tcPr>
                </a:tc>
                <a:tc>
                  <a:txBody>
                    <a:bodyPr/>
                    <a:lstStyle/>
                    <a:p>
                      <a:pPr>
                        <a:defRPr sz="1000"/>
                      </a:pPr>
                      <a:r>
                        <a:rPr/>
                        <a:t>16,7%</a:t>
                      </a:r>
                    </a:p>
                  </a:txBody>
                  <a:tcPr>
                    <a:lnL w="0"/>
                    <a:lnR w="0"/>
                    <a:lnT w="0"/>
                    <a:lnB w="0"/>
                  </a:tcPr>
                </a:tc>
                <a:tc>
                  <a:txBody>
                    <a:bodyPr/>
                    <a:lstStyle/>
                    <a:p>
                      <a:pPr>
                        <a:defRPr sz="1000"/>
                      </a:pPr>
                      <a:r>
                        <a:rPr/>
                        <a:t>13,3%</a:t>
                      </a:r>
                    </a:p>
                  </a:txBody>
                  <a:tcPr>
                    <a:lnL w="0"/>
                    <a:lnR w="0"/>
                    <a:lnT w="0"/>
                    <a:lnB w="0"/>
                  </a:tcPr>
                </a:tc>
                <a:tc>
                  <a:txBody>
                    <a:bodyPr/>
                    <a:lstStyle/>
                    <a:p>
                      <a:pPr>
                        <a:defRPr sz="1000"/>
                      </a:pPr>
                      <a:r>
                        <a:rPr/>
                        <a:t>20,0%</a:t>
                      </a:r>
                    </a:p>
                  </a:txBody>
                  <a:tcPr>
                    <a:lnL w="0"/>
                    <a:lnR w="0"/>
                    <a:lnT w="0"/>
                    <a:lnB w="0"/>
                  </a:tcPr>
                </a:tc>
                <a:tc>
                  <a:txBody>
                    <a:bodyPr/>
                    <a:lstStyle/>
                    <a:p>
                      <a:pPr>
                        <a:defRPr sz="1000"/>
                      </a:pPr>
                      <a:r>
                        <a:rPr/>
                        <a:t>20,0%</a:t>
                      </a:r>
                    </a:p>
                  </a:txBody>
                  <a:tcPr>
                    <a:lnL w="0"/>
                    <a:lnR w="0"/>
                    <a:lnT w="0"/>
                    <a:lnB w="0"/>
                  </a:tcPr>
                </a:tc>
                <a:tc>
                  <a:txBody>
                    <a:bodyPr/>
                    <a:lstStyle/>
                    <a:p>
                      <a:pPr>
                        <a:defRPr sz="1000"/>
                      </a:pPr>
                      <a:r>
                        <a:rPr/>
                        <a:t>13,3%</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25. Hvor viktig vurderer du følgende tiltak?  Vurder fra 1 (lite viktig) til 6 (meget viktig)</a:t>
            </a:r>
          </a:p>
        </p:txBody>
      </p:sp>
      <p:sp>
        <p:nvSpPr>
          <p:cNvPr id="4" name="Pre"/>
          <p:cNvSpPr>
            <a:spLocks noGrp="1"/>
          </p:cNvSpPr>
          <p:nvPr>
            <p:ph sz="quarter" idx="14"/>
          </p:nvPr>
        </p:nvSpPr>
        <p:spPr/>
        <p:txBody>
          <a:bodyPr/>
          <a:lstStyle/>
          <a:p>
            <a:r>
              <a:rPr lang="en-US"/>
              <a:t>Regionalt prioriterte tiltak</a:t>
            </a:r>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ChartObject"/>
          <p:cNvGraphicFramePr>
            <a:graphicFrameLocks noGrp="1"/>
          </p:cNvGraphicFramePr>
          <p:nvPr>
            <p:ph sz="quarter" idx="15"/>
          </p:nvPr>
        </p:nvGraphicFramePr>
        <p:xfrm>
          <a:off x="467544" y="1556792"/>
          <a:ext cx="8207375" cy="482453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25. Hvor viktig vurderer du følgende tiltak?  Vurder fra 1 (lite viktig) til 6 (meget viktig)</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81" cy="5974080"/>
        </p:xfrm>
        <a:graphic>
          <a:graphicData uri="http://schemas.openxmlformats.org/drawingml/2006/table">
            <a:tbl>
              <a:tblPr bandRow="1">
                <a:tableStyleId>{5C22544A-7EE6-4342-B048-85BDC9FD1C3A}</a:tableStyleId>
              </a:tblPr>
              <a:tblGrid>
                <a:gridCol w="631337"/>
                <a:gridCol w="631337"/>
                <a:gridCol w="631337"/>
                <a:gridCol w="631337"/>
                <a:gridCol w="631337"/>
                <a:gridCol w="631337"/>
                <a:gridCol w="631337"/>
                <a:gridCol w="631337"/>
                <a:gridCol w="631337"/>
                <a:gridCol w="631337"/>
                <a:gridCol w="631337"/>
                <a:gridCol w="631337"/>
                <a:gridCol w="631337"/>
              </a:tblGrid>
              <a:tr h="0">
                <a:tc>
                  <a:txBody>
                    <a:bodyPr/>
                    <a:lstStyle/>
                    <a:p>
                      <a:pPr>
                        <a:defRPr sz="1000"/>
                      </a:pPr>
                      <a:endParaRPr/>
                    </a:p>
                  </a:txBody>
                  <a:tcPr>
                    <a:lnL w="0"/>
                    <a:lnR w="0"/>
                    <a:lnT w="0"/>
                    <a:lnB w="0"/>
                    <a:solidFill>
                      <a:prstClr val="black">
                        <a:lumOff val="100000"/>
                        <a:lumOff val="100000"/>
                      </a:prstClr>
                    </a:solidFill>
                  </a:tcPr>
                </a:tc>
                <a:tc gridSpan="2">
                  <a:txBody>
                    <a:bodyPr/>
                    <a:lstStyle/>
                    <a:p>
                      <a:pPr>
                        <a:defRPr sz="1000"/>
                      </a:pPr>
                      <a:r>
                        <a:rPr b="1"/>
                        <a:t>Etablere få og sterke kommuner i regionen</a:t>
                      </a:r>
                    </a:p>
                  </a:txBody>
                  <a:tcPr>
                    <a:lnL w="0"/>
                    <a:lnR w="0"/>
                    <a:lnT w="0"/>
                    <a:lnB w="0"/>
                    <a:solidFill>
                      <a:prstClr val="black">
                        <a:lumOff val="100000"/>
                        <a:lumOff val="100000"/>
                      </a:prstClr>
                    </a:solidFill>
                  </a:tcPr>
                </a:tc>
                <a:tc hMerge="1">
                  <a:txBody>
                    <a:bodyPr/>
                    <a:lstStyle/>
                    <a:p>
                      <a:pPr>
                        <a:defRPr sz="1000"/>
                      </a:pPr>
                      <a:endParaRPr/>
                    </a:p>
                  </a:txBody>
                  <a:tcPr/>
                </a:tc>
                <a:tc gridSpan="2">
                  <a:txBody>
                    <a:bodyPr/>
                    <a:lstStyle/>
                    <a:p>
                      <a:pPr>
                        <a:defRPr sz="1000"/>
                      </a:pPr>
                      <a:r>
                        <a:rPr b="1"/>
                        <a:t>Etablere EN vestlandsregion</a:t>
                      </a:r>
                    </a:p>
                  </a:txBody>
                  <a:tcPr>
                    <a:lnL w="0"/>
                    <a:lnR w="0"/>
                    <a:lnT w="0"/>
                    <a:lnB w="0"/>
                    <a:solidFill>
                      <a:prstClr val="black">
                        <a:lumOff val="100000"/>
                        <a:lumOff val="100000"/>
                      </a:prstClr>
                    </a:solidFill>
                  </a:tcPr>
                </a:tc>
                <a:tc hMerge="1">
                  <a:txBody>
                    <a:bodyPr/>
                    <a:lstStyle/>
                    <a:p>
                      <a:pPr>
                        <a:defRPr sz="1000"/>
                      </a:pPr>
                      <a:endParaRPr/>
                    </a:p>
                  </a:txBody>
                  <a:tcPr/>
                </a:tc>
                <a:tc gridSpan="2">
                  <a:txBody>
                    <a:bodyPr/>
                    <a:lstStyle/>
                    <a:p>
                      <a:pPr>
                        <a:defRPr sz="1000"/>
                      </a:pPr>
                      <a:r>
                        <a:rPr b="1"/>
                        <a:t>Etablere fiberkabel til UK/USA</a:t>
                      </a:r>
                    </a:p>
                  </a:txBody>
                  <a:tcPr>
                    <a:lnL w="0"/>
                    <a:lnR w="0"/>
                    <a:lnT w="0"/>
                    <a:lnB w="0"/>
                    <a:solidFill>
                      <a:prstClr val="black">
                        <a:lumOff val="100000"/>
                        <a:lumOff val="100000"/>
                      </a:prstClr>
                    </a:solidFill>
                  </a:tcPr>
                </a:tc>
                <a:tc hMerge="1">
                  <a:txBody>
                    <a:bodyPr/>
                    <a:lstStyle/>
                    <a:p>
                      <a:pPr>
                        <a:defRPr sz="1000"/>
                      </a:pPr>
                      <a:endParaRPr/>
                    </a:p>
                  </a:txBody>
                  <a:tcPr/>
                </a:tc>
                <a:tc gridSpan="2">
                  <a:txBody>
                    <a:bodyPr/>
                    <a:lstStyle/>
                    <a:p>
                      <a:pPr>
                        <a:defRPr sz="1000"/>
                      </a:pPr>
                      <a:r>
                        <a:rPr b="1"/>
                        <a:t>Etablere en sterkt kunnskapregion</a:t>
                      </a:r>
                    </a:p>
                  </a:txBody>
                  <a:tcPr>
                    <a:lnL w="0"/>
                    <a:lnR w="0"/>
                    <a:lnT w="0"/>
                    <a:lnB w="0"/>
                    <a:solidFill>
                      <a:prstClr val="black">
                        <a:lumOff val="100000"/>
                        <a:lumOff val="100000"/>
                      </a:prstClr>
                    </a:solidFill>
                  </a:tcPr>
                </a:tc>
                <a:tc hMerge="1">
                  <a:txBody>
                    <a:bodyPr/>
                    <a:lstStyle/>
                    <a:p>
                      <a:pPr>
                        <a:defRPr sz="1000"/>
                      </a:pPr>
                      <a:endParaRPr/>
                    </a:p>
                  </a:txBody>
                  <a:tcPr/>
                </a:tc>
                <a:tc gridSpan="2">
                  <a:txBody>
                    <a:bodyPr/>
                    <a:lstStyle/>
                    <a:p>
                      <a:pPr>
                        <a:defRPr sz="1000"/>
                      </a:pPr>
                      <a:r>
                        <a:rPr b="1"/>
                        <a:t>Egen tiltakspakke for Vestlandet</a:t>
                      </a:r>
                    </a:p>
                  </a:txBody>
                  <a:tcPr>
                    <a:lnL w="0"/>
                    <a:lnR w="0"/>
                    <a:lnT w="0"/>
                    <a:lnB w="0"/>
                    <a:solidFill>
                      <a:prstClr val="black">
                        <a:lumOff val="100000"/>
                        <a:lumOff val="100000"/>
                      </a:prstClr>
                    </a:solidFill>
                  </a:tcPr>
                </a:tc>
                <a:tc hMerge="1">
                  <a:txBody>
                    <a:bodyPr/>
                    <a:lstStyle/>
                    <a:p>
                      <a:pPr>
                        <a:defRPr sz="1000"/>
                      </a:pPr>
                      <a:endParaRPr/>
                    </a:p>
                  </a:txBody>
                  <a:tcPr/>
                </a:tc>
                <a:tc gridSpan="2">
                  <a:txBody>
                    <a:bodyPr/>
                    <a:lstStyle/>
                    <a:p>
                      <a:pPr>
                        <a:defRPr sz="1000"/>
                      </a:pPr>
                      <a:r>
                        <a:rPr b="1"/>
                        <a:t>Konkrete stimuleringstiltak i etablerte bedrifter</a:t>
                      </a:r>
                    </a:p>
                  </a:txBody>
                  <a:tcPr>
                    <a:lnL w="0"/>
                    <a:lnR w="0"/>
                    <a:lnT w="0"/>
                    <a:lnB w="0"/>
                    <a:solidFill>
                      <a:prstClr val="black">
                        <a:lumOff val="100000"/>
                        <a:lumOff val="100000"/>
                      </a:prstClr>
                    </a:solidFill>
                  </a:tcPr>
                </a:tc>
                <a:tc hMerge="1">
                  <a:txBody>
                    <a:bodyPr/>
                    <a:lstStyle/>
                    <a:p>
                      <a:pPr>
                        <a:defRPr sz="1000"/>
                      </a:pPr>
                      <a:endParaRPr/>
                    </a:p>
                  </a:txBody>
                  <a:tcPr/>
                </a:tc>
              </a:tr>
              <a:tr h="0">
                <a:tc>
                  <a:txBody>
                    <a:bodyPr/>
                    <a:lstStyle/>
                    <a:p>
                      <a:pPr>
                        <a:defRPr sz="1000"/>
                      </a:pPr>
                      <a:r>
                        <a:rPr b="1"/>
                        <a:t>Navn</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Hvor viktig vurderer du følgende tiltak?  Vurder fra 1 (lite viktig) til 6 (meget viktig)</a:t>
                      </a:r>
                    </a:p>
                  </a:txBody>
                  <a:tcPr>
                    <a:lnL w="0"/>
                    <a:lnR w="0"/>
                    <a:lnT w="12700">
                      <a:solidFill>
                        <a:srgbClr val="B4B4B4"/>
                      </a:solidFill>
                    </a:lnT>
                    <a:lnB w="0"/>
                  </a:tcPr>
                </a:tc>
                <a:tc>
                  <a:txBody>
                    <a:bodyPr/>
                    <a:lstStyle/>
                    <a:p>
                      <a:pPr>
                        <a:defRPr sz="1000"/>
                      </a:pPr>
                      <a:r>
                        <a:rPr/>
                        <a:t>4,02</a:t>
                      </a:r>
                    </a:p>
                  </a:txBody>
                  <a:tcPr>
                    <a:lnL w="0"/>
                    <a:lnR w="0"/>
                    <a:lnT w="12700">
                      <a:solidFill>
                        <a:srgbClr val="B4B4B4"/>
                      </a:solidFill>
                    </a:lnT>
                    <a:lnB w="0"/>
                  </a:tcPr>
                </a:tc>
                <a:tc>
                  <a:txBody>
                    <a:bodyPr/>
                    <a:lstStyle/>
                    <a:p>
                      <a:pPr>
                        <a:defRPr sz="1000"/>
                      </a:pPr>
                      <a:r>
                        <a:rPr/>
                        <a:t>943</a:t>
                      </a:r>
                    </a:p>
                  </a:txBody>
                  <a:tcPr>
                    <a:lnL w="0"/>
                    <a:lnR w="0"/>
                    <a:lnT w="12700">
                      <a:solidFill>
                        <a:srgbClr val="B4B4B4"/>
                      </a:solidFill>
                    </a:lnT>
                    <a:lnB w="0"/>
                  </a:tcPr>
                </a:tc>
                <a:tc>
                  <a:txBody>
                    <a:bodyPr/>
                    <a:lstStyle/>
                    <a:p>
                      <a:pPr>
                        <a:defRPr sz="1000"/>
                      </a:pPr>
                      <a:r>
                        <a:rPr/>
                        <a:t>3,51</a:t>
                      </a:r>
                    </a:p>
                  </a:txBody>
                  <a:tcPr>
                    <a:lnL w="0"/>
                    <a:lnR w="0"/>
                    <a:lnT w="12700">
                      <a:solidFill>
                        <a:srgbClr val="B4B4B4"/>
                      </a:solidFill>
                    </a:lnT>
                    <a:lnB w="0"/>
                  </a:tcPr>
                </a:tc>
                <a:tc>
                  <a:txBody>
                    <a:bodyPr/>
                    <a:lstStyle/>
                    <a:p>
                      <a:pPr>
                        <a:defRPr sz="1000"/>
                      </a:pPr>
                      <a:r>
                        <a:rPr/>
                        <a:t>938</a:t>
                      </a:r>
                    </a:p>
                  </a:txBody>
                  <a:tcPr>
                    <a:lnL w="0"/>
                    <a:lnR w="0"/>
                    <a:lnT w="12700">
                      <a:solidFill>
                        <a:srgbClr val="B4B4B4"/>
                      </a:solidFill>
                    </a:lnT>
                    <a:lnB w="0"/>
                  </a:tcPr>
                </a:tc>
                <a:tc>
                  <a:txBody>
                    <a:bodyPr/>
                    <a:lstStyle/>
                    <a:p>
                      <a:pPr>
                        <a:defRPr sz="1000"/>
                      </a:pPr>
                      <a:r>
                        <a:rPr/>
                        <a:t>2,43</a:t>
                      </a:r>
                    </a:p>
                  </a:txBody>
                  <a:tcPr>
                    <a:lnL w="0"/>
                    <a:lnR w="0"/>
                    <a:lnT w="12700">
                      <a:solidFill>
                        <a:srgbClr val="B4B4B4"/>
                      </a:solidFill>
                    </a:lnT>
                    <a:lnB w="0"/>
                  </a:tcPr>
                </a:tc>
                <a:tc>
                  <a:txBody>
                    <a:bodyPr/>
                    <a:lstStyle/>
                    <a:p>
                      <a:pPr>
                        <a:defRPr sz="1000"/>
                      </a:pPr>
                      <a:r>
                        <a:rPr/>
                        <a:t>927</a:t>
                      </a:r>
                    </a:p>
                  </a:txBody>
                  <a:tcPr>
                    <a:lnL w="0"/>
                    <a:lnR w="0"/>
                    <a:lnT w="12700">
                      <a:solidFill>
                        <a:srgbClr val="B4B4B4"/>
                      </a:solidFill>
                    </a:lnT>
                    <a:lnB w="0"/>
                  </a:tcPr>
                </a:tc>
                <a:tc>
                  <a:txBody>
                    <a:bodyPr/>
                    <a:lstStyle/>
                    <a:p>
                      <a:pPr>
                        <a:defRPr sz="1000"/>
                      </a:pPr>
                      <a:r>
                        <a:rPr/>
                        <a:t>4,49</a:t>
                      </a:r>
                    </a:p>
                  </a:txBody>
                  <a:tcPr>
                    <a:lnL w="0"/>
                    <a:lnR w="0"/>
                    <a:lnT w="12700">
                      <a:solidFill>
                        <a:srgbClr val="B4B4B4"/>
                      </a:solidFill>
                    </a:lnT>
                    <a:lnB w="0"/>
                  </a:tcPr>
                </a:tc>
                <a:tc>
                  <a:txBody>
                    <a:bodyPr/>
                    <a:lstStyle/>
                    <a:p>
                      <a:pPr>
                        <a:defRPr sz="1000"/>
                      </a:pPr>
                      <a:r>
                        <a:rPr/>
                        <a:t>934</a:t>
                      </a:r>
                    </a:p>
                  </a:txBody>
                  <a:tcPr>
                    <a:lnL w="0"/>
                    <a:lnR w="0"/>
                    <a:lnT w="12700">
                      <a:solidFill>
                        <a:srgbClr val="B4B4B4"/>
                      </a:solidFill>
                    </a:lnT>
                    <a:lnB w="0"/>
                  </a:tcPr>
                </a:tc>
                <a:tc>
                  <a:txBody>
                    <a:bodyPr/>
                    <a:lstStyle/>
                    <a:p>
                      <a:pPr>
                        <a:defRPr sz="1000"/>
                      </a:pPr>
                      <a:r>
                        <a:rPr/>
                        <a:t>4,46</a:t>
                      </a:r>
                    </a:p>
                  </a:txBody>
                  <a:tcPr>
                    <a:lnL w="0"/>
                    <a:lnR w="0"/>
                    <a:lnT w="12700">
                      <a:solidFill>
                        <a:srgbClr val="B4B4B4"/>
                      </a:solidFill>
                    </a:lnT>
                    <a:lnB w="0"/>
                  </a:tcPr>
                </a:tc>
                <a:tc>
                  <a:txBody>
                    <a:bodyPr/>
                    <a:lstStyle/>
                    <a:p>
                      <a:pPr>
                        <a:defRPr sz="1000"/>
                      </a:pPr>
                      <a:r>
                        <a:rPr/>
                        <a:t>936</a:t>
                      </a:r>
                    </a:p>
                  </a:txBody>
                  <a:tcPr>
                    <a:lnL w="0"/>
                    <a:lnR w="0"/>
                    <a:lnT w="12700">
                      <a:solidFill>
                        <a:srgbClr val="B4B4B4"/>
                      </a:solidFill>
                    </a:lnT>
                    <a:lnB w="0"/>
                  </a:tcPr>
                </a:tc>
                <a:tc>
                  <a:txBody>
                    <a:bodyPr/>
                    <a:lstStyle/>
                    <a:p>
                      <a:pPr>
                        <a:defRPr sz="1000"/>
                      </a:pPr>
                      <a:r>
                        <a:rPr/>
                        <a:t>4,08</a:t>
                      </a:r>
                    </a:p>
                  </a:txBody>
                  <a:tcPr>
                    <a:lnL w="0"/>
                    <a:lnR w="0"/>
                    <a:lnT w="12700">
                      <a:solidFill>
                        <a:srgbClr val="B4B4B4"/>
                      </a:solidFill>
                    </a:lnT>
                    <a:lnB w="0"/>
                  </a:tcPr>
                </a:tc>
                <a:tc>
                  <a:txBody>
                    <a:bodyPr/>
                    <a:lstStyle/>
                    <a:p>
                      <a:pPr>
                        <a:defRPr sz="1000"/>
                      </a:pPr>
                      <a:r>
                        <a:rPr/>
                        <a:t>926</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4,19</a:t>
                      </a:r>
                    </a:p>
                  </a:txBody>
                  <a:tcPr>
                    <a:lnL w="0"/>
                    <a:lnR w="0"/>
                    <a:lnT w="0"/>
                    <a:lnB w="0"/>
                  </a:tcPr>
                </a:tc>
                <a:tc>
                  <a:txBody>
                    <a:bodyPr/>
                    <a:lstStyle/>
                    <a:p>
                      <a:pPr>
                        <a:defRPr sz="1000"/>
                      </a:pPr>
                      <a:r>
                        <a:rPr/>
                        <a:t>111</a:t>
                      </a:r>
                    </a:p>
                  </a:txBody>
                  <a:tcPr>
                    <a:lnL w="0"/>
                    <a:lnR w="0"/>
                    <a:lnT w="0"/>
                    <a:lnB w="0"/>
                  </a:tcPr>
                </a:tc>
                <a:tc>
                  <a:txBody>
                    <a:bodyPr/>
                    <a:lstStyle/>
                    <a:p>
                      <a:pPr>
                        <a:defRPr sz="1000"/>
                      </a:pPr>
                      <a:r>
                        <a:rPr/>
                        <a:t>3,80</a:t>
                      </a:r>
                    </a:p>
                  </a:txBody>
                  <a:tcPr>
                    <a:lnL w="0"/>
                    <a:lnR w="0"/>
                    <a:lnT w="0"/>
                    <a:lnB w="0"/>
                  </a:tcPr>
                </a:tc>
                <a:tc>
                  <a:txBody>
                    <a:bodyPr/>
                    <a:lstStyle/>
                    <a:p>
                      <a:pPr>
                        <a:defRPr sz="1000"/>
                      </a:pPr>
                      <a:r>
                        <a:rPr/>
                        <a:t>111</a:t>
                      </a:r>
                    </a:p>
                  </a:txBody>
                  <a:tcPr>
                    <a:lnL w="0"/>
                    <a:lnR w="0"/>
                    <a:lnT w="0"/>
                    <a:lnB w="0"/>
                  </a:tcPr>
                </a:tc>
                <a:tc>
                  <a:txBody>
                    <a:bodyPr/>
                    <a:lstStyle/>
                    <a:p>
                      <a:pPr>
                        <a:defRPr sz="1000"/>
                      </a:pPr>
                      <a:r>
                        <a:rPr/>
                        <a:t>2,49</a:t>
                      </a:r>
                    </a:p>
                  </a:txBody>
                  <a:tcPr>
                    <a:lnL w="0"/>
                    <a:lnR w="0"/>
                    <a:lnT w="0"/>
                    <a:lnB w="0"/>
                  </a:tcPr>
                </a:tc>
                <a:tc>
                  <a:txBody>
                    <a:bodyPr/>
                    <a:lstStyle/>
                    <a:p>
                      <a:pPr>
                        <a:defRPr sz="1000"/>
                      </a:pPr>
                      <a:r>
                        <a:rPr/>
                        <a:t>110</a:t>
                      </a:r>
                    </a:p>
                  </a:txBody>
                  <a:tcPr>
                    <a:lnL w="0"/>
                    <a:lnR w="0"/>
                    <a:lnT w="0"/>
                    <a:lnB w="0"/>
                  </a:tcPr>
                </a:tc>
                <a:tc>
                  <a:txBody>
                    <a:bodyPr/>
                    <a:lstStyle/>
                    <a:p>
                      <a:pPr>
                        <a:defRPr sz="1000"/>
                      </a:pPr>
                      <a:r>
                        <a:rPr/>
                        <a:t>4,33</a:t>
                      </a:r>
                    </a:p>
                  </a:txBody>
                  <a:tcPr>
                    <a:lnL w="0"/>
                    <a:lnR w="0"/>
                    <a:lnT w="0"/>
                    <a:lnB w="0"/>
                  </a:tcPr>
                </a:tc>
                <a:tc>
                  <a:txBody>
                    <a:bodyPr/>
                    <a:lstStyle/>
                    <a:p>
                      <a:pPr>
                        <a:defRPr sz="1000"/>
                      </a:pPr>
                      <a:r>
                        <a:rPr/>
                        <a:t>110</a:t>
                      </a:r>
                    </a:p>
                  </a:txBody>
                  <a:tcPr>
                    <a:lnL w="0"/>
                    <a:lnR w="0"/>
                    <a:lnT w="0"/>
                    <a:lnB w="0"/>
                  </a:tcPr>
                </a:tc>
                <a:tc>
                  <a:txBody>
                    <a:bodyPr/>
                    <a:lstStyle/>
                    <a:p>
                      <a:pPr>
                        <a:defRPr sz="1000"/>
                      </a:pPr>
                      <a:r>
                        <a:rPr/>
                        <a:t>4,41</a:t>
                      </a:r>
                    </a:p>
                  </a:txBody>
                  <a:tcPr>
                    <a:lnL w="0"/>
                    <a:lnR w="0"/>
                    <a:lnT w="0"/>
                    <a:lnB w="0"/>
                  </a:tcPr>
                </a:tc>
                <a:tc>
                  <a:txBody>
                    <a:bodyPr/>
                    <a:lstStyle/>
                    <a:p>
                      <a:pPr>
                        <a:defRPr sz="1000"/>
                      </a:pPr>
                      <a:r>
                        <a:rPr/>
                        <a:t>111</a:t>
                      </a:r>
                    </a:p>
                  </a:txBody>
                  <a:tcPr>
                    <a:lnL w="0"/>
                    <a:lnR w="0"/>
                    <a:lnT w="0"/>
                    <a:lnB w="0"/>
                  </a:tcPr>
                </a:tc>
                <a:tc>
                  <a:txBody>
                    <a:bodyPr/>
                    <a:lstStyle/>
                    <a:p>
                      <a:pPr>
                        <a:defRPr sz="1000"/>
                      </a:pPr>
                      <a:r>
                        <a:rPr/>
                        <a:t>4,12</a:t>
                      </a:r>
                    </a:p>
                  </a:txBody>
                  <a:tcPr>
                    <a:lnL w="0"/>
                    <a:lnR w="0"/>
                    <a:lnT w="0"/>
                    <a:lnB w="0"/>
                  </a:tcPr>
                </a:tc>
                <a:tc>
                  <a:txBody>
                    <a:bodyPr/>
                    <a:lstStyle/>
                    <a:p>
                      <a:pPr>
                        <a:defRPr sz="1000"/>
                      </a:pPr>
                      <a:r>
                        <a:rPr/>
                        <a:t>108</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3,73</a:t>
                      </a:r>
                    </a:p>
                  </a:txBody>
                  <a:tcPr>
                    <a:lnL w="0"/>
                    <a:lnR w="0"/>
                    <a:lnT w="0"/>
                    <a:lnB w="0"/>
                  </a:tcPr>
                </a:tc>
                <a:tc>
                  <a:txBody>
                    <a:bodyPr/>
                    <a:lstStyle/>
                    <a:p>
                      <a:pPr>
                        <a:defRPr sz="1000"/>
                      </a:pPr>
                      <a:r>
                        <a:rPr/>
                        <a:t>302</a:t>
                      </a:r>
                    </a:p>
                  </a:txBody>
                  <a:tcPr>
                    <a:lnL w="0"/>
                    <a:lnR w="0"/>
                    <a:lnT w="0"/>
                    <a:lnB w="0"/>
                  </a:tcPr>
                </a:tc>
                <a:tc>
                  <a:txBody>
                    <a:bodyPr/>
                    <a:lstStyle/>
                    <a:p>
                      <a:pPr>
                        <a:defRPr sz="1000"/>
                      </a:pPr>
                      <a:r>
                        <a:rPr/>
                        <a:t>3,58</a:t>
                      </a:r>
                    </a:p>
                  </a:txBody>
                  <a:tcPr>
                    <a:lnL w="0"/>
                    <a:lnR w="0"/>
                    <a:lnT w="0"/>
                    <a:lnB w="0"/>
                  </a:tcPr>
                </a:tc>
                <a:tc>
                  <a:txBody>
                    <a:bodyPr/>
                    <a:lstStyle/>
                    <a:p>
                      <a:pPr>
                        <a:defRPr sz="1000"/>
                      </a:pPr>
                      <a:r>
                        <a:rPr/>
                        <a:t>304</a:t>
                      </a:r>
                    </a:p>
                  </a:txBody>
                  <a:tcPr>
                    <a:lnL w="0"/>
                    <a:lnR w="0"/>
                    <a:lnT w="0"/>
                    <a:lnB w="0"/>
                  </a:tcPr>
                </a:tc>
                <a:tc>
                  <a:txBody>
                    <a:bodyPr/>
                    <a:lstStyle/>
                    <a:p>
                      <a:pPr>
                        <a:defRPr sz="1000"/>
                      </a:pPr>
                      <a:r>
                        <a:rPr/>
                        <a:t>2,37</a:t>
                      </a:r>
                    </a:p>
                  </a:txBody>
                  <a:tcPr>
                    <a:lnL w="0"/>
                    <a:lnR w="0"/>
                    <a:lnT w="0"/>
                    <a:lnB w="0"/>
                  </a:tcPr>
                </a:tc>
                <a:tc>
                  <a:txBody>
                    <a:bodyPr/>
                    <a:lstStyle/>
                    <a:p>
                      <a:pPr>
                        <a:defRPr sz="1000"/>
                      </a:pPr>
                      <a:r>
                        <a:rPr/>
                        <a:t>300</a:t>
                      </a:r>
                    </a:p>
                  </a:txBody>
                  <a:tcPr>
                    <a:lnL w="0"/>
                    <a:lnR w="0"/>
                    <a:lnT w="0"/>
                    <a:lnB w="0"/>
                  </a:tcPr>
                </a:tc>
                <a:tc>
                  <a:txBody>
                    <a:bodyPr/>
                    <a:lstStyle/>
                    <a:p>
                      <a:pPr>
                        <a:defRPr sz="1000"/>
                      </a:pPr>
                      <a:r>
                        <a:rPr/>
                        <a:t>4,47</a:t>
                      </a:r>
                    </a:p>
                  </a:txBody>
                  <a:tcPr>
                    <a:lnL w="0"/>
                    <a:lnR w="0"/>
                    <a:lnT w="0"/>
                    <a:lnB w="0"/>
                  </a:tcPr>
                </a:tc>
                <a:tc>
                  <a:txBody>
                    <a:bodyPr/>
                    <a:lstStyle/>
                    <a:p>
                      <a:pPr>
                        <a:defRPr sz="1000"/>
                      </a:pPr>
                      <a:r>
                        <a:rPr/>
                        <a:t>297</a:t>
                      </a:r>
                    </a:p>
                  </a:txBody>
                  <a:tcPr>
                    <a:lnL w="0"/>
                    <a:lnR w="0"/>
                    <a:lnT w="0"/>
                    <a:lnB w="0"/>
                  </a:tcPr>
                </a:tc>
                <a:tc>
                  <a:txBody>
                    <a:bodyPr/>
                    <a:lstStyle/>
                    <a:p>
                      <a:pPr>
                        <a:defRPr sz="1000"/>
                      </a:pPr>
                      <a:r>
                        <a:rPr/>
                        <a:t>4,18</a:t>
                      </a:r>
                    </a:p>
                  </a:txBody>
                  <a:tcPr>
                    <a:lnL w="0"/>
                    <a:lnR w="0"/>
                    <a:lnT w="0"/>
                    <a:lnB w="0"/>
                  </a:tcPr>
                </a:tc>
                <a:tc>
                  <a:txBody>
                    <a:bodyPr/>
                    <a:lstStyle/>
                    <a:p>
                      <a:pPr>
                        <a:defRPr sz="1000"/>
                      </a:pPr>
                      <a:r>
                        <a:rPr/>
                        <a:t>300</a:t>
                      </a:r>
                    </a:p>
                  </a:txBody>
                  <a:tcPr>
                    <a:lnL w="0"/>
                    <a:lnR w="0"/>
                    <a:lnT w="0"/>
                    <a:lnB w="0"/>
                  </a:tcPr>
                </a:tc>
                <a:tc>
                  <a:txBody>
                    <a:bodyPr/>
                    <a:lstStyle/>
                    <a:p>
                      <a:pPr>
                        <a:defRPr sz="1000"/>
                      </a:pPr>
                      <a:r>
                        <a:rPr/>
                        <a:t>3,80</a:t>
                      </a:r>
                    </a:p>
                  </a:txBody>
                  <a:tcPr>
                    <a:lnL w="0"/>
                    <a:lnR w="0"/>
                    <a:lnT w="0"/>
                    <a:lnB w="0"/>
                  </a:tcPr>
                </a:tc>
                <a:tc>
                  <a:txBody>
                    <a:bodyPr/>
                    <a:lstStyle/>
                    <a:p>
                      <a:pPr>
                        <a:defRPr sz="1000"/>
                      </a:pPr>
                      <a:r>
                        <a:rPr/>
                        <a:t>295</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4,10</a:t>
                      </a:r>
                    </a:p>
                  </a:txBody>
                  <a:tcPr>
                    <a:lnL w="0"/>
                    <a:lnR w="0"/>
                    <a:lnT w="0"/>
                    <a:lnB w="0"/>
                  </a:tcPr>
                </a:tc>
                <a:tc>
                  <a:txBody>
                    <a:bodyPr/>
                    <a:lstStyle/>
                    <a:p>
                      <a:pPr>
                        <a:defRPr sz="1000"/>
                      </a:pPr>
                      <a:r>
                        <a:rPr/>
                        <a:t>538</a:t>
                      </a:r>
                    </a:p>
                  </a:txBody>
                  <a:tcPr>
                    <a:lnL w="0"/>
                    <a:lnR w="0"/>
                    <a:lnT w="0"/>
                    <a:lnB w="0"/>
                  </a:tcPr>
                </a:tc>
                <a:tc>
                  <a:txBody>
                    <a:bodyPr/>
                    <a:lstStyle/>
                    <a:p>
                      <a:pPr>
                        <a:defRPr sz="1000"/>
                      </a:pPr>
                      <a:r>
                        <a:rPr/>
                        <a:t>3,39</a:t>
                      </a:r>
                    </a:p>
                  </a:txBody>
                  <a:tcPr>
                    <a:lnL w="0"/>
                    <a:lnR w="0"/>
                    <a:lnT w="0"/>
                    <a:lnB w="0"/>
                  </a:tcPr>
                </a:tc>
                <a:tc>
                  <a:txBody>
                    <a:bodyPr/>
                    <a:lstStyle/>
                    <a:p>
                      <a:pPr>
                        <a:defRPr sz="1000"/>
                      </a:pPr>
                      <a:r>
                        <a:rPr/>
                        <a:t>531</a:t>
                      </a:r>
                    </a:p>
                  </a:txBody>
                  <a:tcPr>
                    <a:lnL w="0"/>
                    <a:lnR w="0"/>
                    <a:lnT w="0"/>
                    <a:lnB w="0"/>
                  </a:tcPr>
                </a:tc>
                <a:tc>
                  <a:txBody>
                    <a:bodyPr/>
                    <a:lstStyle/>
                    <a:p>
                      <a:pPr>
                        <a:defRPr sz="1000"/>
                      </a:pPr>
                      <a:r>
                        <a:rPr/>
                        <a:t>2,48</a:t>
                      </a:r>
                    </a:p>
                  </a:txBody>
                  <a:tcPr>
                    <a:lnL w="0"/>
                    <a:lnR w="0"/>
                    <a:lnT w="0"/>
                    <a:lnB w="0"/>
                  </a:tcPr>
                </a:tc>
                <a:tc>
                  <a:txBody>
                    <a:bodyPr/>
                    <a:lstStyle/>
                    <a:p>
                      <a:pPr>
                        <a:defRPr sz="1000"/>
                      </a:pPr>
                      <a:r>
                        <a:rPr/>
                        <a:t>526</a:t>
                      </a:r>
                    </a:p>
                  </a:txBody>
                  <a:tcPr>
                    <a:lnL w="0"/>
                    <a:lnR w="0"/>
                    <a:lnT w="0"/>
                    <a:lnB w="0"/>
                  </a:tcPr>
                </a:tc>
                <a:tc>
                  <a:txBody>
                    <a:bodyPr/>
                    <a:lstStyle/>
                    <a:p>
                      <a:pPr>
                        <a:defRPr sz="1000"/>
                      </a:pPr>
                      <a:r>
                        <a:rPr/>
                        <a:t>4,54</a:t>
                      </a:r>
                    </a:p>
                  </a:txBody>
                  <a:tcPr>
                    <a:lnL w="0"/>
                    <a:lnR w="0"/>
                    <a:lnT w="0"/>
                    <a:lnB w="0"/>
                  </a:tcPr>
                </a:tc>
                <a:tc>
                  <a:txBody>
                    <a:bodyPr/>
                    <a:lstStyle/>
                    <a:p>
                      <a:pPr>
                        <a:defRPr sz="1000"/>
                      </a:pPr>
                      <a:r>
                        <a:rPr/>
                        <a:t>534</a:t>
                      </a:r>
                    </a:p>
                  </a:txBody>
                  <a:tcPr>
                    <a:lnL w="0"/>
                    <a:lnR w="0"/>
                    <a:lnT w="0"/>
                    <a:lnB w="0"/>
                  </a:tcPr>
                </a:tc>
                <a:tc>
                  <a:txBody>
                    <a:bodyPr/>
                    <a:lstStyle/>
                    <a:p>
                      <a:pPr>
                        <a:defRPr sz="1000"/>
                      </a:pPr>
                      <a:r>
                        <a:rPr/>
                        <a:t>4,58</a:t>
                      </a:r>
                    </a:p>
                  </a:txBody>
                  <a:tcPr>
                    <a:lnL w="0"/>
                    <a:lnR w="0"/>
                    <a:lnT w="0"/>
                    <a:lnB w="0"/>
                  </a:tcPr>
                </a:tc>
                <a:tc>
                  <a:txBody>
                    <a:bodyPr/>
                    <a:lstStyle/>
                    <a:p>
                      <a:pPr>
                        <a:defRPr sz="1000"/>
                      </a:pPr>
                      <a:r>
                        <a:rPr/>
                        <a:t>532</a:t>
                      </a:r>
                    </a:p>
                  </a:txBody>
                  <a:tcPr>
                    <a:lnL w="0"/>
                    <a:lnR w="0"/>
                    <a:lnT w="0"/>
                    <a:lnB w="0"/>
                  </a:tcPr>
                </a:tc>
                <a:tc>
                  <a:txBody>
                    <a:bodyPr/>
                    <a:lstStyle/>
                    <a:p>
                      <a:pPr>
                        <a:defRPr sz="1000"/>
                      </a:pPr>
                      <a:r>
                        <a:rPr/>
                        <a:t>4,16</a:t>
                      </a:r>
                    </a:p>
                  </a:txBody>
                  <a:tcPr>
                    <a:lnL w="0"/>
                    <a:lnR w="0"/>
                    <a:lnT w="0"/>
                    <a:lnB w="0"/>
                  </a:tcPr>
                </a:tc>
                <a:tc>
                  <a:txBody>
                    <a:bodyPr/>
                    <a:lstStyle/>
                    <a:p>
                      <a:pPr>
                        <a:defRPr sz="1000"/>
                      </a:pPr>
                      <a:r>
                        <a:rPr/>
                        <a:t>532</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4,13</a:t>
                      </a:r>
                    </a:p>
                  </a:txBody>
                  <a:tcPr>
                    <a:lnL w="0"/>
                    <a:lnR w="0"/>
                    <a:lnT w="0"/>
                    <a:lnB w="0"/>
                  </a:tcPr>
                </a:tc>
                <a:tc>
                  <a:txBody>
                    <a:bodyPr/>
                    <a:lstStyle/>
                    <a:p>
                      <a:pPr>
                        <a:defRPr sz="1000"/>
                      </a:pPr>
                      <a:r>
                        <a:rPr/>
                        <a:t>30</a:t>
                      </a:r>
                    </a:p>
                  </a:txBody>
                  <a:tcPr>
                    <a:lnL w="0"/>
                    <a:lnR w="0"/>
                    <a:lnT w="0"/>
                    <a:lnB w="0"/>
                  </a:tcPr>
                </a:tc>
                <a:tc>
                  <a:txBody>
                    <a:bodyPr/>
                    <a:lstStyle/>
                    <a:p>
                      <a:pPr>
                        <a:defRPr sz="1000"/>
                      </a:pPr>
                      <a:r>
                        <a:rPr/>
                        <a:t>3,60</a:t>
                      </a:r>
                    </a:p>
                  </a:txBody>
                  <a:tcPr>
                    <a:lnL w="0"/>
                    <a:lnR w="0"/>
                    <a:lnT w="0"/>
                    <a:lnB w="0"/>
                  </a:tcPr>
                </a:tc>
                <a:tc>
                  <a:txBody>
                    <a:bodyPr/>
                    <a:lstStyle/>
                    <a:p>
                      <a:pPr>
                        <a:defRPr sz="1000"/>
                      </a:pPr>
                      <a:r>
                        <a:rPr/>
                        <a:t>30</a:t>
                      </a:r>
                    </a:p>
                  </a:txBody>
                  <a:tcPr>
                    <a:lnL w="0"/>
                    <a:lnR w="0"/>
                    <a:lnT w="0"/>
                    <a:lnB w="0"/>
                  </a:tcPr>
                </a:tc>
                <a:tc>
                  <a:txBody>
                    <a:bodyPr/>
                    <a:lstStyle/>
                    <a:p>
                      <a:pPr>
                        <a:defRPr sz="1000"/>
                      </a:pPr>
                      <a:r>
                        <a:rPr/>
                        <a:t>2,00</a:t>
                      </a:r>
                    </a:p>
                  </a:txBody>
                  <a:tcPr>
                    <a:lnL w="0"/>
                    <a:lnR w="0"/>
                    <a:lnT w="0"/>
                    <a:lnB w="0"/>
                  </a:tcPr>
                </a:tc>
                <a:tc>
                  <a:txBody>
                    <a:bodyPr/>
                    <a:lstStyle/>
                    <a:p>
                      <a:pPr>
                        <a:defRPr sz="1000"/>
                      </a:pPr>
                      <a:r>
                        <a:rPr/>
                        <a:t>30</a:t>
                      </a:r>
                    </a:p>
                  </a:txBody>
                  <a:tcPr>
                    <a:lnL w="0"/>
                    <a:lnR w="0"/>
                    <a:lnT w="0"/>
                    <a:lnB w="0"/>
                  </a:tcPr>
                </a:tc>
                <a:tc>
                  <a:txBody>
                    <a:bodyPr/>
                    <a:lstStyle/>
                    <a:p>
                      <a:pPr>
                        <a:defRPr sz="1000"/>
                      </a:pPr>
                      <a:r>
                        <a:rPr/>
                        <a:t>4,38</a:t>
                      </a:r>
                    </a:p>
                  </a:txBody>
                  <a:tcPr>
                    <a:lnL w="0"/>
                    <a:lnR w="0"/>
                    <a:lnT w="0"/>
                    <a:lnB w="0"/>
                  </a:tcPr>
                </a:tc>
                <a:tc>
                  <a:txBody>
                    <a:bodyPr/>
                    <a:lstStyle/>
                    <a:p>
                      <a:pPr>
                        <a:defRPr sz="1000"/>
                      </a:pPr>
                      <a:r>
                        <a:rPr/>
                        <a:t>29</a:t>
                      </a:r>
                    </a:p>
                  </a:txBody>
                  <a:tcPr>
                    <a:lnL w="0"/>
                    <a:lnR w="0"/>
                    <a:lnT w="0"/>
                    <a:lnB w="0"/>
                  </a:tcPr>
                </a:tc>
                <a:tc>
                  <a:txBody>
                    <a:bodyPr/>
                    <a:lstStyle/>
                    <a:p>
                      <a:pPr>
                        <a:defRPr sz="1000"/>
                      </a:pPr>
                      <a:r>
                        <a:rPr/>
                        <a:t>4,57</a:t>
                      </a:r>
                    </a:p>
                  </a:txBody>
                  <a:tcPr>
                    <a:lnL w="0"/>
                    <a:lnR w="0"/>
                    <a:lnT w="0"/>
                    <a:lnB w="0"/>
                  </a:tcPr>
                </a:tc>
                <a:tc>
                  <a:txBody>
                    <a:bodyPr/>
                    <a:lstStyle/>
                    <a:p>
                      <a:pPr>
                        <a:defRPr sz="1000"/>
                      </a:pPr>
                      <a:r>
                        <a:rPr/>
                        <a:t>30</a:t>
                      </a:r>
                    </a:p>
                  </a:txBody>
                  <a:tcPr>
                    <a:lnL w="0"/>
                    <a:lnR w="0"/>
                    <a:lnT w="0"/>
                    <a:lnB w="0"/>
                  </a:tcPr>
                </a:tc>
                <a:tc>
                  <a:txBody>
                    <a:bodyPr/>
                    <a:lstStyle/>
                    <a:p>
                      <a:pPr>
                        <a:defRPr sz="1000"/>
                      </a:pPr>
                      <a:r>
                        <a:rPr/>
                        <a:t>4,36</a:t>
                      </a:r>
                    </a:p>
                  </a:txBody>
                  <a:tcPr>
                    <a:lnL w="0"/>
                    <a:lnR w="0"/>
                    <a:lnT w="0"/>
                    <a:lnB w="0"/>
                  </a:tcPr>
                </a:tc>
                <a:tc>
                  <a:txBody>
                    <a:bodyPr/>
                    <a:lstStyle/>
                    <a:p>
                      <a:pPr>
                        <a:defRPr sz="1000"/>
                      </a:pPr>
                      <a:r>
                        <a:rPr/>
                        <a:t>28</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Etablere få og sterke kommuner i regionen</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Etablere få og sterke kommuner i regionen</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31394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Etablere få og sterke kommuner i regionen</a:t>
                      </a:r>
                    </a:p>
                  </a:txBody>
                  <a:tcPr>
                    <a:lnL w="0"/>
                    <a:lnR w="0"/>
                    <a:lnT w="12700">
                      <a:solidFill>
                        <a:srgbClr val="B4B4B4"/>
                      </a:solidFill>
                    </a:lnT>
                    <a:lnB w="0"/>
                  </a:tcPr>
                </a:tc>
                <a:tc>
                  <a:txBody>
                    <a:bodyPr/>
                    <a:lstStyle/>
                    <a:p>
                      <a:pPr>
                        <a:defRPr sz="1000"/>
                      </a:pPr>
                      <a:r>
                        <a:rPr/>
                        <a:t>12,5%</a:t>
                      </a:r>
                    </a:p>
                  </a:txBody>
                  <a:tcPr>
                    <a:lnL w="0"/>
                    <a:lnR w="0"/>
                    <a:lnT w="12700">
                      <a:solidFill>
                        <a:srgbClr val="B4B4B4"/>
                      </a:solidFill>
                    </a:lnT>
                    <a:lnB w="0"/>
                  </a:tcPr>
                </a:tc>
                <a:tc>
                  <a:txBody>
                    <a:bodyPr/>
                    <a:lstStyle/>
                    <a:p>
                      <a:pPr>
                        <a:defRPr sz="1000"/>
                      </a:pPr>
                      <a:r>
                        <a:rPr/>
                        <a:t>8,7%</a:t>
                      </a:r>
                    </a:p>
                  </a:txBody>
                  <a:tcPr>
                    <a:lnL w="0"/>
                    <a:lnR w="0"/>
                    <a:lnT w="12700">
                      <a:solidFill>
                        <a:srgbClr val="B4B4B4"/>
                      </a:solidFill>
                    </a:lnT>
                    <a:lnB w="0"/>
                  </a:tcPr>
                </a:tc>
                <a:tc>
                  <a:txBody>
                    <a:bodyPr/>
                    <a:lstStyle/>
                    <a:p>
                      <a:pPr>
                        <a:defRPr sz="1000"/>
                      </a:pPr>
                      <a:r>
                        <a:rPr/>
                        <a:t>15,1%</a:t>
                      </a:r>
                    </a:p>
                  </a:txBody>
                  <a:tcPr>
                    <a:lnL w="0"/>
                    <a:lnR w="0"/>
                    <a:lnT w="12700">
                      <a:solidFill>
                        <a:srgbClr val="B4B4B4"/>
                      </a:solidFill>
                    </a:lnT>
                    <a:lnB w="0"/>
                  </a:tcPr>
                </a:tc>
                <a:tc>
                  <a:txBody>
                    <a:bodyPr/>
                    <a:lstStyle/>
                    <a:p>
                      <a:pPr>
                        <a:defRPr sz="1000"/>
                      </a:pPr>
                      <a:r>
                        <a:rPr/>
                        <a:t>17,8%</a:t>
                      </a:r>
                    </a:p>
                  </a:txBody>
                  <a:tcPr>
                    <a:lnL w="0"/>
                    <a:lnR w="0"/>
                    <a:lnT w="12700">
                      <a:solidFill>
                        <a:srgbClr val="B4B4B4"/>
                      </a:solidFill>
                    </a:lnT>
                    <a:lnB w="0"/>
                  </a:tcPr>
                </a:tc>
                <a:tc>
                  <a:txBody>
                    <a:bodyPr/>
                    <a:lstStyle/>
                    <a:p>
                      <a:pPr>
                        <a:defRPr sz="1000"/>
                      </a:pPr>
                      <a:r>
                        <a:rPr/>
                        <a:t>20,3%</a:t>
                      </a:r>
                    </a:p>
                  </a:txBody>
                  <a:tcPr>
                    <a:lnL w="0"/>
                    <a:lnR w="0"/>
                    <a:lnT w="12700">
                      <a:solidFill>
                        <a:srgbClr val="B4B4B4"/>
                      </a:solidFill>
                    </a:lnT>
                    <a:lnB w="0"/>
                  </a:tcPr>
                </a:tc>
                <a:tc>
                  <a:txBody>
                    <a:bodyPr/>
                    <a:lstStyle/>
                    <a:p>
                      <a:pPr>
                        <a:defRPr sz="1000"/>
                      </a:pPr>
                      <a:r>
                        <a:rPr/>
                        <a:t>25,7%</a:t>
                      </a:r>
                    </a:p>
                  </a:txBody>
                  <a:tcPr>
                    <a:lnL w="0"/>
                    <a:lnR w="0"/>
                    <a:lnT w="12700">
                      <a:solidFill>
                        <a:srgbClr val="B4B4B4"/>
                      </a:solidFill>
                    </a:lnT>
                    <a:lnB w="0"/>
                  </a:tcPr>
                </a:tc>
                <a:tc>
                  <a:txBody>
                    <a:bodyPr/>
                    <a:lstStyle/>
                    <a:p>
                      <a:pPr>
                        <a:defRPr sz="1000"/>
                      </a:pPr>
                      <a:r>
                        <a:rPr/>
                        <a:t>943</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12,6%</a:t>
                      </a:r>
                    </a:p>
                  </a:txBody>
                  <a:tcPr>
                    <a:lnL w="0"/>
                    <a:lnR w="0"/>
                    <a:lnT w="0"/>
                    <a:lnB w="0"/>
                  </a:tcPr>
                </a:tc>
                <a:tc>
                  <a:txBody>
                    <a:bodyPr/>
                    <a:lstStyle/>
                    <a:p>
                      <a:pPr>
                        <a:defRPr sz="1000"/>
                      </a:pPr>
                      <a:r>
                        <a:rPr/>
                        <a:t>9,9%</a:t>
                      </a:r>
                    </a:p>
                  </a:txBody>
                  <a:tcPr>
                    <a:lnL w="0"/>
                    <a:lnR w="0"/>
                    <a:lnT w="0"/>
                    <a:lnB w="0"/>
                  </a:tcPr>
                </a:tc>
                <a:tc>
                  <a:txBody>
                    <a:bodyPr/>
                    <a:lstStyle/>
                    <a:p>
                      <a:pPr>
                        <a:defRPr sz="1000"/>
                      </a:pPr>
                      <a:r>
                        <a:rPr/>
                        <a:t>11,7%</a:t>
                      </a:r>
                    </a:p>
                  </a:txBody>
                  <a:tcPr>
                    <a:lnL w="0"/>
                    <a:lnR w="0"/>
                    <a:lnT w="0"/>
                    <a:lnB w="0"/>
                  </a:tcPr>
                </a:tc>
                <a:tc>
                  <a:txBody>
                    <a:bodyPr/>
                    <a:lstStyle/>
                    <a:p>
                      <a:pPr>
                        <a:defRPr sz="1000"/>
                      </a:pPr>
                      <a:r>
                        <a:rPr/>
                        <a:t>11,7%</a:t>
                      </a:r>
                    </a:p>
                  </a:txBody>
                  <a:tcPr>
                    <a:lnL w="0"/>
                    <a:lnR w="0"/>
                    <a:lnT w="0"/>
                    <a:lnB w="0"/>
                  </a:tcPr>
                </a:tc>
                <a:tc>
                  <a:txBody>
                    <a:bodyPr/>
                    <a:lstStyle/>
                    <a:p>
                      <a:pPr>
                        <a:defRPr sz="1000"/>
                      </a:pPr>
                      <a:r>
                        <a:rPr/>
                        <a:t>19,8%</a:t>
                      </a:r>
                    </a:p>
                  </a:txBody>
                  <a:tcPr>
                    <a:lnL w="0"/>
                    <a:lnR w="0"/>
                    <a:lnT w="0"/>
                    <a:lnB w="0"/>
                  </a:tcPr>
                </a:tc>
                <a:tc>
                  <a:txBody>
                    <a:bodyPr/>
                    <a:lstStyle/>
                    <a:p>
                      <a:pPr>
                        <a:defRPr sz="1000"/>
                      </a:pPr>
                      <a:r>
                        <a:rPr/>
                        <a:t>34,2%</a:t>
                      </a:r>
                    </a:p>
                  </a:txBody>
                  <a:tcPr>
                    <a:lnL w="0"/>
                    <a:lnR w="0"/>
                    <a:lnT w="0"/>
                    <a:lnB w="0"/>
                  </a:tcPr>
                </a:tc>
                <a:tc>
                  <a:txBody>
                    <a:bodyPr/>
                    <a:lstStyle/>
                    <a:p>
                      <a:pPr>
                        <a:defRPr sz="1000"/>
                      </a:pPr>
                      <a:r>
                        <a:rPr/>
                        <a:t>111</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12,3%</a:t>
                      </a:r>
                    </a:p>
                  </a:txBody>
                  <a:tcPr>
                    <a:lnL w="0"/>
                    <a:lnR w="0"/>
                    <a:lnT w="0"/>
                    <a:lnB w="0"/>
                  </a:tcPr>
                </a:tc>
                <a:tc>
                  <a:txBody>
                    <a:bodyPr/>
                    <a:lstStyle/>
                    <a:p>
                      <a:pPr>
                        <a:defRPr sz="1000"/>
                      </a:pPr>
                      <a:r>
                        <a:rPr/>
                        <a:t>10,9%</a:t>
                      </a:r>
                    </a:p>
                  </a:txBody>
                  <a:tcPr>
                    <a:lnL w="0"/>
                    <a:lnR w="0"/>
                    <a:lnT w="0"/>
                    <a:lnB w="0"/>
                  </a:tcPr>
                </a:tc>
                <a:tc>
                  <a:txBody>
                    <a:bodyPr/>
                    <a:lstStyle/>
                    <a:p>
                      <a:pPr>
                        <a:defRPr sz="1000"/>
                      </a:pPr>
                      <a:r>
                        <a:rPr/>
                        <a:t>17,2%</a:t>
                      </a:r>
                    </a:p>
                  </a:txBody>
                  <a:tcPr>
                    <a:lnL w="0"/>
                    <a:lnR w="0"/>
                    <a:lnT w="0"/>
                    <a:lnB w="0"/>
                  </a:tcPr>
                </a:tc>
                <a:tc>
                  <a:txBody>
                    <a:bodyPr/>
                    <a:lstStyle/>
                    <a:p>
                      <a:pPr>
                        <a:defRPr sz="1000"/>
                      </a:pPr>
                      <a:r>
                        <a:rPr/>
                        <a:t>26,5%</a:t>
                      </a:r>
                    </a:p>
                  </a:txBody>
                  <a:tcPr>
                    <a:lnL w="0"/>
                    <a:lnR w="0"/>
                    <a:lnT w="0"/>
                    <a:lnB w="0"/>
                  </a:tcPr>
                </a:tc>
                <a:tc>
                  <a:txBody>
                    <a:bodyPr/>
                    <a:lstStyle/>
                    <a:p>
                      <a:pPr>
                        <a:defRPr sz="1000"/>
                      </a:pPr>
                      <a:r>
                        <a:rPr/>
                        <a:t>17,9%</a:t>
                      </a:r>
                    </a:p>
                  </a:txBody>
                  <a:tcPr>
                    <a:lnL w="0"/>
                    <a:lnR w="0"/>
                    <a:lnT w="0"/>
                    <a:lnB w="0"/>
                  </a:tcPr>
                </a:tc>
                <a:tc>
                  <a:txBody>
                    <a:bodyPr/>
                    <a:lstStyle/>
                    <a:p>
                      <a:pPr>
                        <a:defRPr sz="1000"/>
                      </a:pPr>
                      <a:r>
                        <a:rPr/>
                        <a:t>15,2%</a:t>
                      </a:r>
                    </a:p>
                  </a:txBody>
                  <a:tcPr>
                    <a:lnL w="0"/>
                    <a:lnR w="0"/>
                    <a:lnT w="0"/>
                    <a:lnB w="0"/>
                  </a:tcPr>
                </a:tc>
                <a:tc>
                  <a:txBody>
                    <a:bodyPr/>
                    <a:lstStyle/>
                    <a:p>
                      <a:pPr>
                        <a:defRPr sz="1000"/>
                      </a:pPr>
                      <a:r>
                        <a:rPr/>
                        <a:t>302</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13,2%</a:t>
                      </a:r>
                    </a:p>
                  </a:txBody>
                  <a:tcPr>
                    <a:lnL w="0"/>
                    <a:lnR w="0"/>
                    <a:lnT w="0"/>
                    <a:lnB w="0"/>
                  </a:tcPr>
                </a:tc>
                <a:tc>
                  <a:txBody>
                    <a:bodyPr/>
                    <a:lstStyle/>
                    <a:p>
                      <a:pPr>
                        <a:defRPr sz="1000"/>
                      </a:pPr>
                      <a:r>
                        <a:rPr/>
                        <a:t>7,4%</a:t>
                      </a:r>
                    </a:p>
                  </a:txBody>
                  <a:tcPr>
                    <a:lnL w="0"/>
                    <a:lnR w="0"/>
                    <a:lnT w="0"/>
                    <a:lnB w="0"/>
                  </a:tcPr>
                </a:tc>
                <a:tc>
                  <a:txBody>
                    <a:bodyPr/>
                    <a:lstStyle/>
                    <a:p>
                      <a:pPr>
                        <a:defRPr sz="1000"/>
                      </a:pPr>
                      <a:r>
                        <a:rPr/>
                        <a:t>14,7%</a:t>
                      </a:r>
                    </a:p>
                  </a:txBody>
                  <a:tcPr>
                    <a:lnL w="0"/>
                    <a:lnR w="0"/>
                    <a:lnT w="0"/>
                    <a:lnB w="0"/>
                  </a:tcPr>
                </a:tc>
                <a:tc>
                  <a:txBody>
                    <a:bodyPr/>
                    <a:lstStyle/>
                    <a:p>
                      <a:pPr>
                        <a:defRPr sz="1000"/>
                      </a:pPr>
                      <a:r>
                        <a:rPr/>
                        <a:t>14,7%</a:t>
                      </a:r>
                    </a:p>
                  </a:txBody>
                  <a:tcPr>
                    <a:lnL w="0"/>
                    <a:lnR w="0"/>
                    <a:lnT w="0"/>
                    <a:lnB w="0"/>
                  </a:tcPr>
                </a:tc>
                <a:tc>
                  <a:txBody>
                    <a:bodyPr/>
                    <a:lstStyle/>
                    <a:p>
                      <a:pPr>
                        <a:defRPr sz="1000"/>
                      </a:pPr>
                      <a:r>
                        <a:rPr/>
                        <a:t>21,2%</a:t>
                      </a:r>
                    </a:p>
                  </a:txBody>
                  <a:tcPr>
                    <a:lnL w="0"/>
                    <a:lnR w="0"/>
                    <a:lnT w="0"/>
                    <a:lnB w="0"/>
                  </a:tcPr>
                </a:tc>
                <a:tc>
                  <a:txBody>
                    <a:bodyPr/>
                    <a:lstStyle/>
                    <a:p>
                      <a:pPr>
                        <a:defRPr sz="1000"/>
                      </a:pPr>
                      <a:r>
                        <a:rPr/>
                        <a:t>28,8%</a:t>
                      </a:r>
                    </a:p>
                  </a:txBody>
                  <a:tcPr>
                    <a:lnL w="0"/>
                    <a:lnR w="0"/>
                    <a:lnT w="0"/>
                    <a:lnB w="0"/>
                  </a:tcPr>
                </a:tc>
                <a:tc>
                  <a:txBody>
                    <a:bodyPr/>
                    <a:lstStyle/>
                    <a:p>
                      <a:pPr>
                        <a:defRPr sz="1000"/>
                      </a:pPr>
                      <a:r>
                        <a:rPr/>
                        <a:t>538</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10,0%</a:t>
                      </a:r>
                    </a:p>
                  </a:txBody>
                  <a:tcPr>
                    <a:lnL w="0"/>
                    <a:lnR w="0"/>
                    <a:lnT w="0"/>
                    <a:lnB w="0"/>
                  </a:tcPr>
                </a:tc>
                <a:tc>
                  <a:txBody>
                    <a:bodyPr/>
                    <a:lstStyle/>
                    <a:p>
                      <a:pPr>
                        <a:defRPr sz="1000"/>
                      </a:pPr>
                      <a:r>
                        <a:rPr/>
                        <a:t>10,0%</a:t>
                      </a:r>
                    </a:p>
                  </a:txBody>
                  <a:tcPr>
                    <a:lnL w="0"/>
                    <a:lnR w="0"/>
                    <a:lnT w="0"/>
                    <a:lnB w="0"/>
                  </a:tcPr>
                </a:tc>
                <a:tc>
                  <a:txBody>
                    <a:bodyPr/>
                    <a:lstStyle/>
                    <a:p>
                      <a:pPr>
                        <a:defRPr sz="1000"/>
                      </a:pPr>
                      <a:r>
                        <a:rPr/>
                        <a:t>13,3%</a:t>
                      </a:r>
                    </a:p>
                  </a:txBody>
                  <a:tcPr>
                    <a:lnL w="0"/>
                    <a:lnR w="0"/>
                    <a:lnT w="0"/>
                    <a:lnB w="0"/>
                  </a:tcPr>
                </a:tc>
                <a:tc>
                  <a:txBody>
                    <a:bodyPr/>
                    <a:lstStyle/>
                    <a:p>
                      <a:pPr>
                        <a:defRPr sz="1000"/>
                      </a:pPr>
                      <a:r>
                        <a:rPr/>
                        <a:t>16,7%</a:t>
                      </a:r>
                    </a:p>
                  </a:txBody>
                  <a:tcPr>
                    <a:lnL w="0"/>
                    <a:lnR w="0"/>
                    <a:lnT w="0"/>
                    <a:lnB w="0"/>
                  </a:tcPr>
                </a:tc>
                <a:tc>
                  <a:txBody>
                    <a:bodyPr/>
                    <a:lstStyle/>
                    <a:p>
                      <a:pPr>
                        <a:defRPr sz="1000"/>
                      </a:pPr>
                      <a:r>
                        <a:rPr/>
                        <a:t>23,3%</a:t>
                      </a:r>
                    </a:p>
                  </a:txBody>
                  <a:tcPr>
                    <a:lnL w="0"/>
                    <a:lnR w="0"/>
                    <a:lnT w="0"/>
                    <a:lnB w="0"/>
                  </a:tcPr>
                </a:tc>
                <a:tc>
                  <a:txBody>
                    <a:bodyPr/>
                    <a:lstStyle/>
                    <a:p>
                      <a:pPr>
                        <a:defRPr sz="1000"/>
                      </a:pPr>
                      <a:r>
                        <a:rPr/>
                        <a:t>26,7%</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27. Etablere EN vestlandsregion</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27. Etablere EN vestlandsregion</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28346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Etablere EN vestlandsregion</a:t>
                      </a:r>
                    </a:p>
                  </a:txBody>
                  <a:tcPr>
                    <a:lnL w="0"/>
                    <a:lnR w="0"/>
                    <a:lnT w="12700">
                      <a:solidFill>
                        <a:srgbClr val="B4B4B4"/>
                      </a:solidFill>
                    </a:lnT>
                    <a:lnB w="0"/>
                  </a:tcPr>
                </a:tc>
                <a:tc>
                  <a:txBody>
                    <a:bodyPr/>
                    <a:lstStyle/>
                    <a:p>
                      <a:pPr>
                        <a:defRPr sz="1000"/>
                      </a:pPr>
                      <a:r>
                        <a:rPr/>
                        <a:t>17,1%</a:t>
                      </a:r>
                    </a:p>
                  </a:txBody>
                  <a:tcPr>
                    <a:lnL w="0"/>
                    <a:lnR w="0"/>
                    <a:lnT w="12700">
                      <a:solidFill>
                        <a:srgbClr val="B4B4B4"/>
                      </a:solidFill>
                    </a:lnT>
                    <a:lnB w="0"/>
                  </a:tcPr>
                </a:tc>
                <a:tc>
                  <a:txBody>
                    <a:bodyPr/>
                    <a:lstStyle/>
                    <a:p>
                      <a:pPr>
                        <a:defRPr sz="1000"/>
                      </a:pPr>
                      <a:r>
                        <a:rPr/>
                        <a:t>12,4%</a:t>
                      </a:r>
                    </a:p>
                  </a:txBody>
                  <a:tcPr>
                    <a:lnL w="0"/>
                    <a:lnR w="0"/>
                    <a:lnT w="12700">
                      <a:solidFill>
                        <a:srgbClr val="B4B4B4"/>
                      </a:solidFill>
                    </a:lnT>
                    <a:lnB w="0"/>
                  </a:tcPr>
                </a:tc>
                <a:tc>
                  <a:txBody>
                    <a:bodyPr/>
                    <a:lstStyle/>
                    <a:p>
                      <a:pPr>
                        <a:defRPr sz="1000"/>
                      </a:pPr>
                      <a:r>
                        <a:rPr/>
                        <a:t>19,1%</a:t>
                      </a:r>
                    </a:p>
                  </a:txBody>
                  <a:tcPr>
                    <a:lnL w="0"/>
                    <a:lnR w="0"/>
                    <a:lnT w="12700">
                      <a:solidFill>
                        <a:srgbClr val="B4B4B4"/>
                      </a:solidFill>
                    </a:lnT>
                    <a:lnB w="0"/>
                  </a:tcPr>
                </a:tc>
                <a:tc>
                  <a:txBody>
                    <a:bodyPr/>
                    <a:lstStyle/>
                    <a:p>
                      <a:pPr>
                        <a:defRPr sz="1000"/>
                      </a:pPr>
                      <a:r>
                        <a:rPr/>
                        <a:t>19,0%</a:t>
                      </a:r>
                    </a:p>
                  </a:txBody>
                  <a:tcPr>
                    <a:lnL w="0"/>
                    <a:lnR w="0"/>
                    <a:lnT w="12700">
                      <a:solidFill>
                        <a:srgbClr val="B4B4B4"/>
                      </a:solidFill>
                    </a:lnT>
                    <a:lnB w="0"/>
                  </a:tcPr>
                </a:tc>
                <a:tc>
                  <a:txBody>
                    <a:bodyPr/>
                    <a:lstStyle/>
                    <a:p>
                      <a:pPr>
                        <a:defRPr sz="1000"/>
                      </a:pPr>
                      <a:r>
                        <a:rPr/>
                        <a:t>18,6%</a:t>
                      </a:r>
                    </a:p>
                  </a:txBody>
                  <a:tcPr>
                    <a:lnL w="0"/>
                    <a:lnR w="0"/>
                    <a:lnT w="12700">
                      <a:solidFill>
                        <a:srgbClr val="B4B4B4"/>
                      </a:solidFill>
                    </a:lnT>
                    <a:lnB w="0"/>
                  </a:tcPr>
                </a:tc>
                <a:tc>
                  <a:txBody>
                    <a:bodyPr/>
                    <a:lstStyle/>
                    <a:p>
                      <a:pPr>
                        <a:defRPr sz="1000"/>
                      </a:pPr>
                      <a:r>
                        <a:rPr/>
                        <a:t>14,0%</a:t>
                      </a:r>
                    </a:p>
                  </a:txBody>
                  <a:tcPr>
                    <a:lnL w="0"/>
                    <a:lnR w="0"/>
                    <a:lnT w="12700">
                      <a:solidFill>
                        <a:srgbClr val="B4B4B4"/>
                      </a:solidFill>
                    </a:lnT>
                    <a:lnB w="0"/>
                  </a:tcPr>
                </a:tc>
                <a:tc>
                  <a:txBody>
                    <a:bodyPr/>
                    <a:lstStyle/>
                    <a:p>
                      <a:pPr>
                        <a:defRPr sz="1000"/>
                      </a:pPr>
                      <a:r>
                        <a:rPr/>
                        <a:t>938</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15,3%</a:t>
                      </a:r>
                    </a:p>
                  </a:txBody>
                  <a:tcPr>
                    <a:lnL w="0"/>
                    <a:lnR w="0"/>
                    <a:lnT w="0"/>
                    <a:lnB w="0"/>
                  </a:tcPr>
                </a:tc>
                <a:tc>
                  <a:txBody>
                    <a:bodyPr/>
                    <a:lstStyle/>
                    <a:p>
                      <a:pPr>
                        <a:defRPr sz="1000"/>
                      </a:pPr>
                      <a:r>
                        <a:rPr/>
                        <a:t>12,6%</a:t>
                      </a:r>
                    </a:p>
                  </a:txBody>
                  <a:tcPr>
                    <a:lnL w="0"/>
                    <a:lnR w="0"/>
                    <a:lnT w="0"/>
                    <a:lnB w="0"/>
                  </a:tcPr>
                </a:tc>
                <a:tc>
                  <a:txBody>
                    <a:bodyPr/>
                    <a:lstStyle/>
                    <a:p>
                      <a:pPr>
                        <a:defRPr sz="1000"/>
                      </a:pPr>
                      <a:r>
                        <a:rPr/>
                        <a:t>11,7%</a:t>
                      </a:r>
                    </a:p>
                  </a:txBody>
                  <a:tcPr>
                    <a:lnL w="0"/>
                    <a:lnR w="0"/>
                    <a:lnT w="0"/>
                    <a:lnB w="0"/>
                  </a:tcPr>
                </a:tc>
                <a:tc>
                  <a:txBody>
                    <a:bodyPr/>
                    <a:lstStyle/>
                    <a:p>
                      <a:pPr>
                        <a:defRPr sz="1000"/>
                      </a:pPr>
                      <a:r>
                        <a:rPr/>
                        <a:t>15,3%</a:t>
                      </a:r>
                    </a:p>
                  </a:txBody>
                  <a:tcPr>
                    <a:lnL w="0"/>
                    <a:lnR w="0"/>
                    <a:lnT w="0"/>
                    <a:lnB w="0"/>
                  </a:tcPr>
                </a:tc>
                <a:tc>
                  <a:txBody>
                    <a:bodyPr/>
                    <a:lstStyle/>
                    <a:p>
                      <a:pPr>
                        <a:defRPr sz="1000"/>
                      </a:pPr>
                      <a:r>
                        <a:rPr/>
                        <a:t>27,0%</a:t>
                      </a:r>
                    </a:p>
                  </a:txBody>
                  <a:tcPr>
                    <a:lnL w="0"/>
                    <a:lnR w="0"/>
                    <a:lnT w="0"/>
                    <a:lnB w="0"/>
                  </a:tcPr>
                </a:tc>
                <a:tc>
                  <a:txBody>
                    <a:bodyPr/>
                    <a:lstStyle/>
                    <a:p>
                      <a:pPr>
                        <a:defRPr sz="1000"/>
                      </a:pPr>
                      <a:r>
                        <a:rPr/>
                        <a:t>18,0%</a:t>
                      </a:r>
                    </a:p>
                  </a:txBody>
                  <a:tcPr>
                    <a:lnL w="0"/>
                    <a:lnR w="0"/>
                    <a:lnT w="0"/>
                    <a:lnB w="0"/>
                  </a:tcPr>
                </a:tc>
                <a:tc>
                  <a:txBody>
                    <a:bodyPr/>
                    <a:lstStyle/>
                    <a:p>
                      <a:pPr>
                        <a:defRPr sz="1000"/>
                      </a:pPr>
                      <a:r>
                        <a:rPr/>
                        <a:t>111</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15,1%</a:t>
                      </a:r>
                    </a:p>
                  </a:txBody>
                  <a:tcPr>
                    <a:lnL w="0"/>
                    <a:lnR w="0"/>
                    <a:lnT w="0"/>
                    <a:lnB w="0"/>
                  </a:tcPr>
                </a:tc>
                <a:tc>
                  <a:txBody>
                    <a:bodyPr/>
                    <a:lstStyle/>
                    <a:p>
                      <a:pPr>
                        <a:defRPr sz="1000"/>
                      </a:pPr>
                      <a:r>
                        <a:rPr/>
                        <a:t>10,2%</a:t>
                      </a:r>
                    </a:p>
                  </a:txBody>
                  <a:tcPr>
                    <a:lnL w="0"/>
                    <a:lnR w="0"/>
                    <a:lnT w="0"/>
                    <a:lnB w="0"/>
                  </a:tcPr>
                </a:tc>
                <a:tc>
                  <a:txBody>
                    <a:bodyPr/>
                    <a:lstStyle/>
                    <a:p>
                      <a:pPr>
                        <a:defRPr sz="1000"/>
                      </a:pPr>
                      <a:r>
                        <a:rPr/>
                        <a:t>19,1%</a:t>
                      </a:r>
                    </a:p>
                  </a:txBody>
                  <a:tcPr>
                    <a:lnL w="0"/>
                    <a:lnR w="0"/>
                    <a:lnT w="0"/>
                    <a:lnB w="0"/>
                  </a:tcPr>
                </a:tc>
                <a:tc>
                  <a:txBody>
                    <a:bodyPr/>
                    <a:lstStyle/>
                    <a:p>
                      <a:pPr>
                        <a:defRPr sz="1000"/>
                      </a:pPr>
                      <a:r>
                        <a:rPr/>
                        <a:t>24,3%</a:t>
                      </a:r>
                    </a:p>
                  </a:txBody>
                  <a:tcPr>
                    <a:lnL w="0"/>
                    <a:lnR w="0"/>
                    <a:lnT w="0"/>
                    <a:lnB w="0"/>
                  </a:tcPr>
                </a:tc>
                <a:tc>
                  <a:txBody>
                    <a:bodyPr/>
                    <a:lstStyle/>
                    <a:p>
                      <a:pPr>
                        <a:defRPr sz="1000"/>
                      </a:pPr>
                      <a:r>
                        <a:rPr/>
                        <a:t>19,7%</a:t>
                      </a:r>
                    </a:p>
                  </a:txBody>
                  <a:tcPr>
                    <a:lnL w="0"/>
                    <a:lnR w="0"/>
                    <a:lnT w="0"/>
                    <a:lnB w="0"/>
                  </a:tcPr>
                </a:tc>
                <a:tc>
                  <a:txBody>
                    <a:bodyPr/>
                    <a:lstStyle/>
                    <a:p>
                      <a:pPr>
                        <a:defRPr sz="1000"/>
                      </a:pPr>
                      <a:r>
                        <a:rPr/>
                        <a:t>11,5%</a:t>
                      </a:r>
                    </a:p>
                  </a:txBody>
                  <a:tcPr>
                    <a:lnL w="0"/>
                    <a:lnR w="0"/>
                    <a:lnT w="0"/>
                    <a:lnB w="0"/>
                  </a:tcPr>
                </a:tc>
                <a:tc>
                  <a:txBody>
                    <a:bodyPr/>
                    <a:lstStyle/>
                    <a:p>
                      <a:pPr>
                        <a:defRPr sz="1000"/>
                      </a:pPr>
                      <a:r>
                        <a:rPr/>
                        <a:t>304</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19,0%</a:t>
                      </a:r>
                    </a:p>
                  </a:txBody>
                  <a:tcPr>
                    <a:lnL w="0"/>
                    <a:lnR w="0"/>
                    <a:lnT w="0"/>
                    <a:lnB w="0"/>
                  </a:tcPr>
                </a:tc>
                <a:tc>
                  <a:txBody>
                    <a:bodyPr/>
                    <a:lstStyle/>
                    <a:p>
                      <a:pPr>
                        <a:defRPr sz="1000"/>
                      </a:pPr>
                      <a:r>
                        <a:rPr/>
                        <a:t>14,5%</a:t>
                      </a:r>
                    </a:p>
                  </a:txBody>
                  <a:tcPr>
                    <a:lnL w="0"/>
                    <a:lnR w="0"/>
                    <a:lnT w="0"/>
                    <a:lnB w="0"/>
                  </a:tcPr>
                </a:tc>
                <a:tc>
                  <a:txBody>
                    <a:bodyPr/>
                    <a:lstStyle/>
                    <a:p>
                      <a:pPr>
                        <a:defRPr sz="1000"/>
                      </a:pPr>
                      <a:r>
                        <a:rPr/>
                        <a:t>19,6%</a:t>
                      </a:r>
                    </a:p>
                  </a:txBody>
                  <a:tcPr>
                    <a:lnL w="0"/>
                    <a:lnR w="0"/>
                    <a:lnT w="0"/>
                    <a:lnB w="0"/>
                  </a:tcPr>
                </a:tc>
                <a:tc>
                  <a:txBody>
                    <a:bodyPr/>
                    <a:lstStyle/>
                    <a:p>
                      <a:pPr>
                        <a:defRPr sz="1000"/>
                      </a:pPr>
                      <a:r>
                        <a:rPr/>
                        <a:t>16,2%</a:t>
                      </a:r>
                    </a:p>
                  </a:txBody>
                  <a:tcPr>
                    <a:lnL w="0"/>
                    <a:lnR w="0"/>
                    <a:lnT w="0"/>
                    <a:lnB w="0"/>
                  </a:tcPr>
                </a:tc>
                <a:tc>
                  <a:txBody>
                    <a:bodyPr/>
                    <a:lstStyle/>
                    <a:p>
                      <a:pPr>
                        <a:defRPr sz="1000"/>
                      </a:pPr>
                      <a:r>
                        <a:rPr/>
                        <a:t>17,1%</a:t>
                      </a:r>
                    </a:p>
                  </a:txBody>
                  <a:tcPr>
                    <a:lnL w="0"/>
                    <a:lnR w="0"/>
                    <a:lnT w="0"/>
                    <a:lnB w="0"/>
                  </a:tcPr>
                </a:tc>
                <a:tc>
                  <a:txBody>
                    <a:bodyPr/>
                    <a:lstStyle/>
                    <a:p>
                      <a:pPr>
                        <a:defRPr sz="1000"/>
                      </a:pPr>
                      <a:r>
                        <a:rPr/>
                        <a:t>13,6%</a:t>
                      </a:r>
                    </a:p>
                  </a:txBody>
                  <a:tcPr>
                    <a:lnL w="0"/>
                    <a:lnR w="0"/>
                    <a:lnT w="0"/>
                    <a:lnB w="0"/>
                  </a:tcPr>
                </a:tc>
                <a:tc>
                  <a:txBody>
                    <a:bodyPr/>
                    <a:lstStyle/>
                    <a:p>
                      <a:pPr>
                        <a:defRPr sz="1000"/>
                      </a:pPr>
                      <a:r>
                        <a:rPr/>
                        <a:t>531</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16,7%</a:t>
                      </a:r>
                    </a:p>
                  </a:txBody>
                  <a:tcPr>
                    <a:lnL w="0"/>
                    <a:lnR w="0"/>
                    <a:lnT w="0"/>
                    <a:lnB w="0"/>
                  </a:tcPr>
                </a:tc>
                <a:tc>
                  <a:txBody>
                    <a:bodyPr/>
                    <a:lstStyle/>
                    <a:p>
                      <a:pPr>
                        <a:defRPr sz="1000"/>
                      </a:pPr>
                      <a:r>
                        <a:rPr/>
                        <a:t>13,3%</a:t>
                      </a:r>
                    </a:p>
                  </a:txBody>
                  <a:tcPr>
                    <a:lnL w="0"/>
                    <a:lnR w="0"/>
                    <a:lnT w="0"/>
                    <a:lnB w="0"/>
                  </a:tcPr>
                </a:tc>
                <a:tc>
                  <a:txBody>
                    <a:bodyPr/>
                    <a:lstStyle/>
                    <a:p>
                      <a:pPr>
                        <a:defRPr sz="1000"/>
                      </a:pPr>
                      <a:r>
                        <a:rPr/>
                        <a:t>16,7%</a:t>
                      </a:r>
                    </a:p>
                  </a:txBody>
                  <a:tcPr>
                    <a:lnL w="0"/>
                    <a:lnR w="0"/>
                    <a:lnT w="0"/>
                    <a:lnB w="0"/>
                  </a:tcPr>
                </a:tc>
                <a:tc>
                  <a:txBody>
                    <a:bodyPr/>
                    <a:lstStyle/>
                    <a:p>
                      <a:pPr>
                        <a:defRPr sz="1000"/>
                      </a:pPr>
                      <a:r>
                        <a:rPr/>
                        <a:t>16,7%</a:t>
                      </a:r>
                    </a:p>
                  </a:txBody>
                  <a:tcPr>
                    <a:lnL w="0"/>
                    <a:lnR w="0"/>
                    <a:lnT w="0"/>
                    <a:lnB w="0"/>
                  </a:tcPr>
                </a:tc>
                <a:tc>
                  <a:txBody>
                    <a:bodyPr/>
                    <a:lstStyle/>
                    <a:p>
                      <a:pPr>
                        <a:defRPr sz="1000"/>
                      </a:pPr>
                      <a:r>
                        <a:rPr/>
                        <a:t>20,0%</a:t>
                      </a:r>
                    </a:p>
                  </a:txBody>
                  <a:tcPr>
                    <a:lnL w="0"/>
                    <a:lnR w="0"/>
                    <a:lnT w="0"/>
                    <a:lnB w="0"/>
                  </a:tcPr>
                </a:tc>
                <a:tc>
                  <a:txBody>
                    <a:bodyPr/>
                    <a:lstStyle/>
                    <a:p>
                      <a:pPr>
                        <a:defRPr sz="1000"/>
                      </a:pPr>
                      <a:r>
                        <a:rPr/>
                        <a:t>16,7%</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28. Etablere fiberkabel til UK/USA</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28. Etablere fiberkabel til UK/USA</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29870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Etablere fiberkabel til UK/USA</a:t>
                      </a:r>
                    </a:p>
                  </a:txBody>
                  <a:tcPr>
                    <a:lnL w="0"/>
                    <a:lnR w="0"/>
                    <a:lnT w="12700">
                      <a:solidFill>
                        <a:srgbClr val="B4B4B4"/>
                      </a:solidFill>
                    </a:lnT>
                    <a:lnB w="0"/>
                  </a:tcPr>
                </a:tc>
                <a:tc>
                  <a:txBody>
                    <a:bodyPr/>
                    <a:lstStyle/>
                    <a:p>
                      <a:pPr>
                        <a:defRPr sz="1000"/>
                      </a:pPr>
                      <a:r>
                        <a:rPr/>
                        <a:t>37,3%</a:t>
                      </a:r>
                    </a:p>
                  </a:txBody>
                  <a:tcPr>
                    <a:lnL w="0"/>
                    <a:lnR w="0"/>
                    <a:lnT w="12700">
                      <a:solidFill>
                        <a:srgbClr val="B4B4B4"/>
                      </a:solidFill>
                    </a:lnT>
                    <a:lnB w="0"/>
                  </a:tcPr>
                </a:tc>
                <a:tc>
                  <a:txBody>
                    <a:bodyPr/>
                    <a:lstStyle/>
                    <a:p>
                      <a:pPr>
                        <a:defRPr sz="1000"/>
                      </a:pPr>
                      <a:r>
                        <a:rPr/>
                        <a:t>18,4%</a:t>
                      </a:r>
                    </a:p>
                  </a:txBody>
                  <a:tcPr>
                    <a:lnL w="0"/>
                    <a:lnR w="0"/>
                    <a:lnT w="12700">
                      <a:solidFill>
                        <a:srgbClr val="B4B4B4"/>
                      </a:solidFill>
                    </a:lnT>
                    <a:lnB w="0"/>
                  </a:tcPr>
                </a:tc>
                <a:tc>
                  <a:txBody>
                    <a:bodyPr/>
                    <a:lstStyle/>
                    <a:p>
                      <a:pPr>
                        <a:defRPr sz="1000"/>
                      </a:pPr>
                      <a:r>
                        <a:rPr/>
                        <a:t>22,9%</a:t>
                      </a:r>
                    </a:p>
                  </a:txBody>
                  <a:tcPr>
                    <a:lnL w="0"/>
                    <a:lnR w="0"/>
                    <a:lnT w="12700">
                      <a:solidFill>
                        <a:srgbClr val="B4B4B4"/>
                      </a:solidFill>
                    </a:lnT>
                    <a:lnB w="0"/>
                  </a:tcPr>
                </a:tc>
                <a:tc>
                  <a:txBody>
                    <a:bodyPr/>
                    <a:lstStyle/>
                    <a:p>
                      <a:pPr>
                        <a:defRPr sz="1000"/>
                      </a:pPr>
                      <a:r>
                        <a:rPr/>
                        <a:t>11,2%</a:t>
                      </a:r>
                    </a:p>
                  </a:txBody>
                  <a:tcPr>
                    <a:lnL w="0"/>
                    <a:lnR w="0"/>
                    <a:lnT w="12700">
                      <a:solidFill>
                        <a:srgbClr val="B4B4B4"/>
                      </a:solidFill>
                    </a:lnT>
                    <a:lnB w="0"/>
                  </a:tcPr>
                </a:tc>
                <a:tc>
                  <a:txBody>
                    <a:bodyPr/>
                    <a:lstStyle/>
                    <a:p>
                      <a:pPr>
                        <a:defRPr sz="1000"/>
                      </a:pPr>
                      <a:r>
                        <a:rPr/>
                        <a:t>5,5%</a:t>
                      </a:r>
                    </a:p>
                  </a:txBody>
                  <a:tcPr>
                    <a:lnL w="0"/>
                    <a:lnR w="0"/>
                    <a:lnT w="12700">
                      <a:solidFill>
                        <a:srgbClr val="B4B4B4"/>
                      </a:solidFill>
                    </a:lnT>
                    <a:lnB w="0"/>
                  </a:tcPr>
                </a:tc>
                <a:tc>
                  <a:txBody>
                    <a:bodyPr/>
                    <a:lstStyle/>
                    <a:p>
                      <a:pPr>
                        <a:defRPr sz="1000"/>
                      </a:pPr>
                      <a:r>
                        <a:rPr/>
                        <a:t>4,6%</a:t>
                      </a:r>
                    </a:p>
                  </a:txBody>
                  <a:tcPr>
                    <a:lnL w="0"/>
                    <a:lnR w="0"/>
                    <a:lnT w="12700">
                      <a:solidFill>
                        <a:srgbClr val="B4B4B4"/>
                      </a:solidFill>
                    </a:lnT>
                    <a:lnB w="0"/>
                  </a:tcPr>
                </a:tc>
                <a:tc>
                  <a:txBody>
                    <a:bodyPr/>
                    <a:lstStyle/>
                    <a:p>
                      <a:pPr>
                        <a:defRPr sz="1000"/>
                      </a:pPr>
                      <a:r>
                        <a:rPr/>
                        <a:t>927</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39,1%</a:t>
                      </a:r>
                    </a:p>
                  </a:txBody>
                  <a:tcPr>
                    <a:lnL w="0"/>
                    <a:lnR w="0"/>
                    <a:lnT w="0"/>
                    <a:lnB w="0"/>
                  </a:tcPr>
                </a:tc>
                <a:tc>
                  <a:txBody>
                    <a:bodyPr/>
                    <a:lstStyle/>
                    <a:p>
                      <a:pPr>
                        <a:defRPr sz="1000"/>
                      </a:pPr>
                      <a:r>
                        <a:rPr/>
                        <a:t>16,4%</a:t>
                      </a:r>
                    </a:p>
                  </a:txBody>
                  <a:tcPr>
                    <a:lnL w="0"/>
                    <a:lnR w="0"/>
                    <a:lnT w="0"/>
                    <a:lnB w="0"/>
                  </a:tcPr>
                </a:tc>
                <a:tc>
                  <a:txBody>
                    <a:bodyPr/>
                    <a:lstStyle/>
                    <a:p>
                      <a:pPr>
                        <a:defRPr sz="1000"/>
                      </a:pPr>
                      <a:r>
                        <a:rPr/>
                        <a:t>18,2%</a:t>
                      </a:r>
                    </a:p>
                  </a:txBody>
                  <a:tcPr>
                    <a:lnL w="0"/>
                    <a:lnR w="0"/>
                    <a:lnT w="0"/>
                    <a:lnB w="0"/>
                  </a:tcPr>
                </a:tc>
                <a:tc>
                  <a:txBody>
                    <a:bodyPr/>
                    <a:lstStyle/>
                    <a:p>
                      <a:pPr>
                        <a:defRPr sz="1000"/>
                      </a:pPr>
                      <a:r>
                        <a:rPr/>
                        <a:t>14,5%</a:t>
                      </a:r>
                    </a:p>
                  </a:txBody>
                  <a:tcPr>
                    <a:lnL w="0"/>
                    <a:lnR w="0"/>
                    <a:lnT w="0"/>
                    <a:lnB w="0"/>
                  </a:tcPr>
                </a:tc>
                <a:tc>
                  <a:txBody>
                    <a:bodyPr/>
                    <a:lstStyle/>
                    <a:p>
                      <a:pPr>
                        <a:defRPr sz="1000"/>
                      </a:pPr>
                      <a:r>
                        <a:rPr/>
                        <a:t>6,4%</a:t>
                      </a:r>
                    </a:p>
                  </a:txBody>
                  <a:tcPr>
                    <a:lnL w="0"/>
                    <a:lnR w="0"/>
                    <a:lnT w="0"/>
                    <a:lnB w="0"/>
                  </a:tcPr>
                </a:tc>
                <a:tc>
                  <a:txBody>
                    <a:bodyPr/>
                    <a:lstStyle/>
                    <a:p>
                      <a:pPr>
                        <a:defRPr sz="1000"/>
                      </a:pPr>
                      <a:r>
                        <a:rPr/>
                        <a:t>5,5%</a:t>
                      </a:r>
                    </a:p>
                  </a:txBody>
                  <a:tcPr>
                    <a:lnL w="0"/>
                    <a:lnR w="0"/>
                    <a:lnT w="0"/>
                    <a:lnB w="0"/>
                  </a:tcPr>
                </a:tc>
                <a:tc>
                  <a:txBody>
                    <a:bodyPr/>
                    <a:lstStyle/>
                    <a:p>
                      <a:pPr>
                        <a:defRPr sz="1000"/>
                      </a:pPr>
                      <a:r>
                        <a:rPr/>
                        <a:t>110</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38,0%</a:t>
                      </a:r>
                    </a:p>
                  </a:txBody>
                  <a:tcPr>
                    <a:lnL w="0"/>
                    <a:lnR w="0"/>
                    <a:lnT w="0"/>
                    <a:lnB w="0"/>
                  </a:tcPr>
                </a:tc>
                <a:tc>
                  <a:txBody>
                    <a:bodyPr/>
                    <a:lstStyle/>
                    <a:p>
                      <a:pPr>
                        <a:defRPr sz="1000"/>
                      </a:pPr>
                      <a:r>
                        <a:rPr/>
                        <a:t>18,7%</a:t>
                      </a:r>
                    </a:p>
                  </a:txBody>
                  <a:tcPr>
                    <a:lnL w="0"/>
                    <a:lnR w="0"/>
                    <a:lnT w="0"/>
                    <a:lnB w="0"/>
                  </a:tcPr>
                </a:tc>
                <a:tc>
                  <a:txBody>
                    <a:bodyPr/>
                    <a:lstStyle/>
                    <a:p>
                      <a:pPr>
                        <a:defRPr sz="1000"/>
                      </a:pPr>
                      <a:r>
                        <a:rPr/>
                        <a:t>23,3%</a:t>
                      </a:r>
                    </a:p>
                  </a:txBody>
                  <a:tcPr>
                    <a:lnL w="0"/>
                    <a:lnR w="0"/>
                    <a:lnT w="0"/>
                    <a:lnB w="0"/>
                  </a:tcPr>
                </a:tc>
                <a:tc>
                  <a:txBody>
                    <a:bodyPr/>
                    <a:lstStyle/>
                    <a:p>
                      <a:pPr>
                        <a:defRPr sz="1000"/>
                      </a:pPr>
                      <a:r>
                        <a:rPr/>
                        <a:t>12,0%</a:t>
                      </a:r>
                    </a:p>
                  </a:txBody>
                  <a:tcPr>
                    <a:lnL w="0"/>
                    <a:lnR w="0"/>
                    <a:lnT w="0"/>
                    <a:lnB w="0"/>
                  </a:tcPr>
                </a:tc>
                <a:tc>
                  <a:txBody>
                    <a:bodyPr/>
                    <a:lstStyle/>
                    <a:p>
                      <a:pPr>
                        <a:defRPr sz="1000"/>
                      </a:pPr>
                      <a:r>
                        <a:rPr/>
                        <a:t>4,0%</a:t>
                      </a:r>
                    </a:p>
                  </a:txBody>
                  <a:tcPr>
                    <a:lnL w="0"/>
                    <a:lnR w="0"/>
                    <a:lnT w="0"/>
                    <a:lnB w="0"/>
                  </a:tcPr>
                </a:tc>
                <a:tc>
                  <a:txBody>
                    <a:bodyPr/>
                    <a:lstStyle/>
                    <a:p>
                      <a:pPr>
                        <a:defRPr sz="1000"/>
                      </a:pPr>
                      <a:r>
                        <a:rPr/>
                        <a:t>4,0%</a:t>
                      </a:r>
                    </a:p>
                  </a:txBody>
                  <a:tcPr>
                    <a:lnL w="0"/>
                    <a:lnR w="0"/>
                    <a:lnT w="0"/>
                    <a:lnB w="0"/>
                  </a:tcPr>
                </a:tc>
                <a:tc>
                  <a:txBody>
                    <a:bodyPr/>
                    <a:lstStyle/>
                    <a:p>
                      <a:pPr>
                        <a:defRPr sz="1000"/>
                      </a:pPr>
                      <a:r>
                        <a:rPr/>
                        <a:t>300</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36,1%</a:t>
                      </a:r>
                    </a:p>
                  </a:txBody>
                  <a:tcPr>
                    <a:lnL w="0"/>
                    <a:lnR w="0"/>
                    <a:lnT w="0"/>
                    <a:lnB w="0"/>
                  </a:tcPr>
                </a:tc>
                <a:tc>
                  <a:txBody>
                    <a:bodyPr/>
                    <a:lstStyle/>
                    <a:p>
                      <a:pPr>
                        <a:defRPr sz="1000"/>
                      </a:pPr>
                      <a:r>
                        <a:rPr/>
                        <a:t>18,6%</a:t>
                      </a:r>
                    </a:p>
                  </a:txBody>
                  <a:tcPr>
                    <a:lnL w="0"/>
                    <a:lnR w="0"/>
                    <a:lnT w="0"/>
                    <a:lnB w="0"/>
                  </a:tcPr>
                </a:tc>
                <a:tc>
                  <a:txBody>
                    <a:bodyPr/>
                    <a:lstStyle/>
                    <a:p>
                      <a:pPr>
                        <a:defRPr sz="1000"/>
                      </a:pPr>
                      <a:r>
                        <a:rPr/>
                        <a:t>23,2%</a:t>
                      </a:r>
                    </a:p>
                  </a:txBody>
                  <a:tcPr>
                    <a:lnL w="0"/>
                    <a:lnR w="0"/>
                    <a:lnT w="0"/>
                    <a:lnB w="0"/>
                  </a:tcPr>
                </a:tc>
                <a:tc>
                  <a:txBody>
                    <a:bodyPr/>
                    <a:lstStyle/>
                    <a:p>
                      <a:pPr>
                        <a:defRPr sz="1000"/>
                      </a:pPr>
                      <a:r>
                        <a:rPr/>
                        <a:t>10,5%</a:t>
                      </a:r>
                    </a:p>
                  </a:txBody>
                  <a:tcPr>
                    <a:lnL w="0"/>
                    <a:lnR w="0"/>
                    <a:lnT w="0"/>
                    <a:lnB w="0"/>
                  </a:tcPr>
                </a:tc>
                <a:tc>
                  <a:txBody>
                    <a:bodyPr/>
                    <a:lstStyle/>
                    <a:p>
                      <a:pPr>
                        <a:defRPr sz="1000"/>
                      </a:pPr>
                      <a:r>
                        <a:rPr/>
                        <a:t>6,7%</a:t>
                      </a:r>
                    </a:p>
                  </a:txBody>
                  <a:tcPr>
                    <a:lnL w="0"/>
                    <a:lnR w="0"/>
                    <a:lnT w="0"/>
                    <a:lnB w="0"/>
                  </a:tcPr>
                </a:tc>
                <a:tc>
                  <a:txBody>
                    <a:bodyPr/>
                    <a:lstStyle/>
                    <a:p>
                      <a:pPr>
                        <a:defRPr sz="1000"/>
                      </a:pPr>
                      <a:r>
                        <a:rPr/>
                        <a:t>4,9%</a:t>
                      </a:r>
                    </a:p>
                  </a:txBody>
                  <a:tcPr>
                    <a:lnL w="0"/>
                    <a:lnR w="0"/>
                    <a:lnT w="0"/>
                    <a:lnB w="0"/>
                  </a:tcPr>
                </a:tc>
                <a:tc>
                  <a:txBody>
                    <a:bodyPr/>
                    <a:lstStyle/>
                    <a:p>
                      <a:pPr>
                        <a:defRPr sz="1000"/>
                      </a:pPr>
                      <a:r>
                        <a:rPr/>
                        <a:t>526</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56,7%</a:t>
                      </a:r>
                    </a:p>
                  </a:txBody>
                  <a:tcPr>
                    <a:lnL w="0"/>
                    <a:lnR w="0"/>
                    <a:lnT w="0"/>
                    <a:lnB w="0"/>
                  </a:tcPr>
                </a:tc>
                <a:tc>
                  <a:txBody>
                    <a:bodyPr/>
                    <a:lstStyle/>
                    <a:p>
                      <a:pPr>
                        <a:defRPr sz="1000"/>
                      </a:pPr>
                      <a:r>
                        <a:rPr/>
                        <a:t>10,0%</a:t>
                      </a:r>
                    </a:p>
                  </a:txBody>
                  <a:tcPr>
                    <a:lnL w="0"/>
                    <a:lnR w="0"/>
                    <a:lnT w="0"/>
                    <a:lnB w="0"/>
                  </a:tcPr>
                </a:tc>
                <a:tc>
                  <a:txBody>
                    <a:bodyPr/>
                    <a:lstStyle/>
                    <a:p>
                      <a:pPr>
                        <a:defRPr sz="1000"/>
                      </a:pPr>
                      <a:r>
                        <a:rPr/>
                        <a:t>16,7%</a:t>
                      </a:r>
                    </a:p>
                  </a:txBody>
                  <a:tcPr>
                    <a:lnL w="0"/>
                    <a:lnR w="0"/>
                    <a:lnT w="0"/>
                    <a:lnB w="0"/>
                  </a:tcPr>
                </a:tc>
                <a:tc>
                  <a:txBody>
                    <a:bodyPr/>
                    <a:lstStyle/>
                    <a:p>
                      <a:pPr>
                        <a:defRPr sz="1000"/>
                      </a:pPr>
                      <a:r>
                        <a:rPr/>
                        <a:t>13,3%</a:t>
                      </a:r>
                    </a:p>
                  </a:txBody>
                  <a:tcPr>
                    <a:lnL w="0"/>
                    <a:lnR w="0"/>
                    <a:lnT w="0"/>
                    <a:lnB w="0"/>
                  </a:tcPr>
                </a:tc>
                <a:tc>
                  <a:txBody>
                    <a:bodyPr/>
                    <a:lstStyle/>
                    <a:p>
                      <a:pPr>
                        <a:defRPr sz="1000"/>
                      </a:pPr>
                      <a:r>
                        <a:rPr/>
                        <a:t>0,0%</a:t>
                      </a:r>
                    </a:p>
                  </a:txBody>
                  <a:tcPr>
                    <a:lnL w="0"/>
                    <a:lnR w="0"/>
                    <a:lnT w="0"/>
                    <a:lnB w="0"/>
                  </a:tcPr>
                </a:tc>
                <a:tc>
                  <a:txBody>
                    <a:bodyPr/>
                    <a:lstStyle/>
                    <a:p>
                      <a:pPr>
                        <a:defRPr sz="1000"/>
                      </a:pPr>
                      <a:r>
                        <a:rPr/>
                        <a:t>3,3%</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29. Etablere en sterkt kunnskapregion</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29. Etablere en sterkt kunnskapregion</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31394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Etablere en sterkt kunnskapregion</a:t>
                      </a:r>
                    </a:p>
                  </a:txBody>
                  <a:tcPr>
                    <a:lnL w="0"/>
                    <a:lnR w="0"/>
                    <a:lnT w="12700">
                      <a:solidFill>
                        <a:srgbClr val="B4B4B4"/>
                      </a:solidFill>
                    </a:lnT>
                    <a:lnB w="0"/>
                  </a:tcPr>
                </a:tc>
                <a:tc>
                  <a:txBody>
                    <a:bodyPr/>
                    <a:lstStyle/>
                    <a:p>
                      <a:pPr>
                        <a:defRPr sz="1000"/>
                      </a:pPr>
                      <a:r>
                        <a:rPr/>
                        <a:t>3,5%</a:t>
                      </a:r>
                    </a:p>
                  </a:txBody>
                  <a:tcPr>
                    <a:lnL w="0"/>
                    <a:lnR w="0"/>
                    <a:lnT w="12700">
                      <a:solidFill>
                        <a:srgbClr val="B4B4B4"/>
                      </a:solidFill>
                    </a:lnT>
                    <a:lnB w="0"/>
                  </a:tcPr>
                </a:tc>
                <a:tc>
                  <a:txBody>
                    <a:bodyPr/>
                    <a:lstStyle/>
                    <a:p>
                      <a:pPr>
                        <a:defRPr sz="1000"/>
                      </a:pPr>
                      <a:r>
                        <a:rPr/>
                        <a:t>4,4%</a:t>
                      </a:r>
                    </a:p>
                  </a:txBody>
                  <a:tcPr>
                    <a:lnL w="0"/>
                    <a:lnR w="0"/>
                    <a:lnT w="12700">
                      <a:solidFill>
                        <a:srgbClr val="B4B4B4"/>
                      </a:solidFill>
                    </a:lnT>
                    <a:lnB w="0"/>
                  </a:tcPr>
                </a:tc>
                <a:tc>
                  <a:txBody>
                    <a:bodyPr/>
                    <a:lstStyle/>
                    <a:p>
                      <a:pPr>
                        <a:defRPr sz="1000"/>
                      </a:pPr>
                      <a:r>
                        <a:rPr/>
                        <a:t>13,4%</a:t>
                      </a:r>
                    </a:p>
                  </a:txBody>
                  <a:tcPr>
                    <a:lnL w="0"/>
                    <a:lnR w="0"/>
                    <a:lnT w="12700">
                      <a:solidFill>
                        <a:srgbClr val="B4B4B4"/>
                      </a:solidFill>
                    </a:lnT>
                    <a:lnB w="0"/>
                  </a:tcPr>
                </a:tc>
                <a:tc>
                  <a:txBody>
                    <a:bodyPr/>
                    <a:lstStyle/>
                    <a:p>
                      <a:pPr>
                        <a:defRPr sz="1000"/>
                      </a:pPr>
                      <a:r>
                        <a:rPr/>
                        <a:t>22,6%</a:t>
                      </a:r>
                    </a:p>
                  </a:txBody>
                  <a:tcPr>
                    <a:lnL w="0"/>
                    <a:lnR w="0"/>
                    <a:lnT w="12700">
                      <a:solidFill>
                        <a:srgbClr val="B4B4B4"/>
                      </a:solidFill>
                    </a:lnT>
                    <a:lnB w="0"/>
                  </a:tcPr>
                </a:tc>
                <a:tc>
                  <a:txBody>
                    <a:bodyPr/>
                    <a:lstStyle/>
                    <a:p>
                      <a:pPr>
                        <a:defRPr sz="1000"/>
                      </a:pPr>
                      <a:r>
                        <a:rPr/>
                        <a:t>30,3%</a:t>
                      </a:r>
                    </a:p>
                  </a:txBody>
                  <a:tcPr>
                    <a:lnL w="0"/>
                    <a:lnR w="0"/>
                    <a:lnT w="12700">
                      <a:solidFill>
                        <a:srgbClr val="B4B4B4"/>
                      </a:solidFill>
                    </a:lnT>
                    <a:lnB w="0"/>
                  </a:tcPr>
                </a:tc>
                <a:tc>
                  <a:txBody>
                    <a:bodyPr/>
                    <a:lstStyle/>
                    <a:p>
                      <a:pPr>
                        <a:defRPr sz="1000"/>
                      </a:pPr>
                      <a:r>
                        <a:rPr/>
                        <a:t>25,8%</a:t>
                      </a:r>
                    </a:p>
                  </a:txBody>
                  <a:tcPr>
                    <a:lnL w="0"/>
                    <a:lnR w="0"/>
                    <a:lnT w="12700">
                      <a:solidFill>
                        <a:srgbClr val="B4B4B4"/>
                      </a:solidFill>
                    </a:lnT>
                    <a:lnB w="0"/>
                  </a:tcPr>
                </a:tc>
                <a:tc>
                  <a:txBody>
                    <a:bodyPr/>
                    <a:lstStyle/>
                    <a:p>
                      <a:pPr>
                        <a:defRPr sz="1000"/>
                      </a:pPr>
                      <a:r>
                        <a:rPr/>
                        <a:t>934</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5,5%</a:t>
                      </a:r>
                    </a:p>
                  </a:txBody>
                  <a:tcPr>
                    <a:lnL w="0"/>
                    <a:lnR w="0"/>
                    <a:lnT w="0"/>
                    <a:lnB w="0"/>
                  </a:tcPr>
                </a:tc>
                <a:tc>
                  <a:txBody>
                    <a:bodyPr/>
                    <a:lstStyle/>
                    <a:p>
                      <a:pPr>
                        <a:defRPr sz="1000"/>
                      </a:pPr>
                      <a:r>
                        <a:rPr/>
                        <a:t>6,4%</a:t>
                      </a:r>
                    </a:p>
                  </a:txBody>
                  <a:tcPr>
                    <a:lnL w="0"/>
                    <a:lnR w="0"/>
                    <a:lnT w="0"/>
                    <a:lnB w="0"/>
                  </a:tcPr>
                </a:tc>
                <a:tc>
                  <a:txBody>
                    <a:bodyPr/>
                    <a:lstStyle/>
                    <a:p>
                      <a:pPr>
                        <a:defRPr sz="1000"/>
                      </a:pPr>
                      <a:r>
                        <a:rPr/>
                        <a:t>11,8%</a:t>
                      </a:r>
                    </a:p>
                  </a:txBody>
                  <a:tcPr>
                    <a:lnL w="0"/>
                    <a:lnR w="0"/>
                    <a:lnT w="0"/>
                    <a:lnB w="0"/>
                  </a:tcPr>
                </a:tc>
                <a:tc>
                  <a:txBody>
                    <a:bodyPr/>
                    <a:lstStyle/>
                    <a:p>
                      <a:pPr>
                        <a:defRPr sz="1000"/>
                      </a:pPr>
                      <a:r>
                        <a:rPr/>
                        <a:t>24,5%</a:t>
                      </a:r>
                    </a:p>
                  </a:txBody>
                  <a:tcPr>
                    <a:lnL w="0"/>
                    <a:lnR w="0"/>
                    <a:lnT w="0"/>
                    <a:lnB w="0"/>
                  </a:tcPr>
                </a:tc>
                <a:tc>
                  <a:txBody>
                    <a:bodyPr/>
                    <a:lstStyle/>
                    <a:p>
                      <a:pPr>
                        <a:defRPr sz="1000"/>
                      </a:pPr>
                      <a:r>
                        <a:rPr/>
                        <a:t>30,0%</a:t>
                      </a:r>
                    </a:p>
                  </a:txBody>
                  <a:tcPr>
                    <a:lnL w="0"/>
                    <a:lnR w="0"/>
                    <a:lnT w="0"/>
                    <a:lnB w="0"/>
                  </a:tcPr>
                </a:tc>
                <a:tc>
                  <a:txBody>
                    <a:bodyPr/>
                    <a:lstStyle/>
                    <a:p>
                      <a:pPr>
                        <a:defRPr sz="1000"/>
                      </a:pPr>
                      <a:r>
                        <a:rPr/>
                        <a:t>21,8%</a:t>
                      </a:r>
                    </a:p>
                  </a:txBody>
                  <a:tcPr>
                    <a:lnL w="0"/>
                    <a:lnR w="0"/>
                    <a:lnT w="0"/>
                    <a:lnB w="0"/>
                  </a:tcPr>
                </a:tc>
                <a:tc>
                  <a:txBody>
                    <a:bodyPr/>
                    <a:lstStyle/>
                    <a:p>
                      <a:pPr>
                        <a:defRPr sz="1000"/>
                      </a:pPr>
                      <a:r>
                        <a:rPr/>
                        <a:t>110</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2,7%</a:t>
                      </a:r>
                    </a:p>
                  </a:txBody>
                  <a:tcPr>
                    <a:lnL w="0"/>
                    <a:lnR w="0"/>
                    <a:lnT w="0"/>
                    <a:lnB w="0"/>
                  </a:tcPr>
                </a:tc>
                <a:tc>
                  <a:txBody>
                    <a:bodyPr/>
                    <a:lstStyle/>
                    <a:p>
                      <a:pPr>
                        <a:defRPr sz="1000"/>
                      </a:pPr>
                      <a:r>
                        <a:rPr/>
                        <a:t>3,4%</a:t>
                      </a:r>
                    </a:p>
                  </a:txBody>
                  <a:tcPr>
                    <a:lnL w="0"/>
                    <a:lnR w="0"/>
                    <a:lnT w="0"/>
                    <a:lnB w="0"/>
                  </a:tcPr>
                </a:tc>
                <a:tc>
                  <a:txBody>
                    <a:bodyPr/>
                    <a:lstStyle/>
                    <a:p>
                      <a:pPr>
                        <a:defRPr sz="1000"/>
                      </a:pPr>
                      <a:r>
                        <a:rPr/>
                        <a:t>14,8%</a:t>
                      </a:r>
                    </a:p>
                  </a:txBody>
                  <a:tcPr>
                    <a:lnL w="0"/>
                    <a:lnR w="0"/>
                    <a:lnT w="0"/>
                    <a:lnB w="0"/>
                  </a:tcPr>
                </a:tc>
                <a:tc>
                  <a:txBody>
                    <a:bodyPr/>
                    <a:lstStyle/>
                    <a:p>
                      <a:pPr>
                        <a:defRPr sz="1000"/>
                      </a:pPr>
                      <a:r>
                        <a:rPr/>
                        <a:t>26,3%</a:t>
                      </a:r>
                    </a:p>
                  </a:txBody>
                  <a:tcPr>
                    <a:lnL w="0"/>
                    <a:lnR w="0"/>
                    <a:lnT w="0"/>
                    <a:lnB w="0"/>
                  </a:tcPr>
                </a:tc>
                <a:tc>
                  <a:txBody>
                    <a:bodyPr/>
                    <a:lstStyle/>
                    <a:p>
                      <a:pPr>
                        <a:defRPr sz="1000"/>
                      </a:pPr>
                      <a:r>
                        <a:rPr/>
                        <a:t>29,0%</a:t>
                      </a:r>
                    </a:p>
                  </a:txBody>
                  <a:tcPr>
                    <a:lnL w="0"/>
                    <a:lnR w="0"/>
                    <a:lnT w="0"/>
                    <a:lnB w="0"/>
                  </a:tcPr>
                </a:tc>
                <a:tc>
                  <a:txBody>
                    <a:bodyPr/>
                    <a:lstStyle/>
                    <a:p>
                      <a:pPr>
                        <a:defRPr sz="1000"/>
                      </a:pPr>
                      <a:r>
                        <a:rPr/>
                        <a:t>23,9%</a:t>
                      </a:r>
                    </a:p>
                  </a:txBody>
                  <a:tcPr>
                    <a:lnL w="0"/>
                    <a:lnR w="0"/>
                    <a:lnT w="0"/>
                    <a:lnB w="0"/>
                  </a:tcPr>
                </a:tc>
                <a:tc>
                  <a:txBody>
                    <a:bodyPr/>
                    <a:lstStyle/>
                    <a:p>
                      <a:pPr>
                        <a:defRPr sz="1000"/>
                      </a:pPr>
                      <a:r>
                        <a:rPr/>
                        <a:t>297</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3,4%</a:t>
                      </a:r>
                    </a:p>
                  </a:txBody>
                  <a:tcPr>
                    <a:lnL w="0"/>
                    <a:lnR w="0"/>
                    <a:lnT w="0"/>
                    <a:lnB w="0"/>
                  </a:tcPr>
                </a:tc>
                <a:tc>
                  <a:txBody>
                    <a:bodyPr/>
                    <a:lstStyle/>
                    <a:p>
                      <a:pPr>
                        <a:defRPr sz="1000"/>
                      </a:pPr>
                      <a:r>
                        <a:rPr/>
                        <a:t>4,9%</a:t>
                      </a:r>
                    </a:p>
                  </a:txBody>
                  <a:tcPr>
                    <a:lnL w="0"/>
                    <a:lnR w="0"/>
                    <a:lnT w="0"/>
                    <a:lnB w="0"/>
                  </a:tcPr>
                </a:tc>
                <a:tc>
                  <a:txBody>
                    <a:bodyPr/>
                    <a:lstStyle/>
                    <a:p>
                      <a:pPr>
                        <a:defRPr sz="1000"/>
                      </a:pPr>
                      <a:r>
                        <a:rPr/>
                        <a:t>12,9%</a:t>
                      </a:r>
                    </a:p>
                  </a:txBody>
                  <a:tcPr>
                    <a:lnL w="0"/>
                    <a:lnR w="0"/>
                    <a:lnT w="0"/>
                    <a:lnB w="0"/>
                  </a:tcPr>
                </a:tc>
                <a:tc>
                  <a:txBody>
                    <a:bodyPr/>
                    <a:lstStyle/>
                    <a:p>
                      <a:pPr>
                        <a:defRPr sz="1000"/>
                      </a:pPr>
                      <a:r>
                        <a:rPr/>
                        <a:t>20,4%</a:t>
                      </a:r>
                    </a:p>
                  </a:txBody>
                  <a:tcPr>
                    <a:lnL w="0"/>
                    <a:lnR w="0"/>
                    <a:lnT w="0"/>
                    <a:lnB w="0"/>
                  </a:tcPr>
                </a:tc>
                <a:tc>
                  <a:txBody>
                    <a:bodyPr/>
                    <a:lstStyle/>
                    <a:p>
                      <a:pPr>
                        <a:defRPr sz="1000"/>
                      </a:pPr>
                      <a:r>
                        <a:rPr/>
                        <a:t>30,3%</a:t>
                      </a:r>
                    </a:p>
                  </a:txBody>
                  <a:tcPr>
                    <a:lnL w="0"/>
                    <a:lnR w="0"/>
                    <a:lnT w="0"/>
                    <a:lnB w="0"/>
                  </a:tcPr>
                </a:tc>
                <a:tc>
                  <a:txBody>
                    <a:bodyPr/>
                    <a:lstStyle/>
                    <a:p>
                      <a:pPr>
                        <a:defRPr sz="1000"/>
                      </a:pPr>
                      <a:r>
                        <a:rPr/>
                        <a:t>28,1%</a:t>
                      </a:r>
                    </a:p>
                  </a:txBody>
                  <a:tcPr>
                    <a:lnL w="0"/>
                    <a:lnR w="0"/>
                    <a:lnT w="0"/>
                    <a:lnB w="0"/>
                  </a:tcPr>
                </a:tc>
                <a:tc>
                  <a:txBody>
                    <a:bodyPr/>
                    <a:lstStyle/>
                    <a:p>
                      <a:pPr>
                        <a:defRPr sz="1000"/>
                      </a:pPr>
                      <a:r>
                        <a:rPr/>
                        <a:t>534</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6,9%</a:t>
                      </a:r>
                    </a:p>
                  </a:txBody>
                  <a:tcPr>
                    <a:lnL w="0"/>
                    <a:lnR w="0"/>
                    <a:lnT w="0"/>
                    <a:lnB w="0"/>
                  </a:tcPr>
                </a:tc>
                <a:tc>
                  <a:txBody>
                    <a:bodyPr/>
                    <a:lstStyle/>
                    <a:p>
                      <a:pPr>
                        <a:defRPr sz="1000"/>
                      </a:pPr>
                      <a:r>
                        <a:rPr/>
                        <a:t>6,9%</a:t>
                      </a:r>
                    </a:p>
                  </a:txBody>
                  <a:tcPr>
                    <a:lnL w="0"/>
                    <a:lnR w="0"/>
                    <a:lnT w="0"/>
                    <a:lnB w="0"/>
                  </a:tcPr>
                </a:tc>
                <a:tc>
                  <a:txBody>
                    <a:bodyPr/>
                    <a:lstStyle/>
                    <a:p>
                      <a:pPr>
                        <a:defRPr sz="1000"/>
                      </a:pPr>
                      <a:r>
                        <a:rPr/>
                        <a:t>13,8%</a:t>
                      </a:r>
                    </a:p>
                  </a:txBody>
                  <a:tcPr>
                    <a:lnL w="0"/>
                    <a:lnR w="0"/>
                    <a:lnT w="0"/>
                    <a:lnB w="0"/>
                  </a:tcPr>
                </a:tc>
                <a:tc>
                  <a:txBody>
                    <a:bodyPr/>
                    <a:lstStyle/>
                    <a:p>
                      <a:pPr>
                        <a:defRPr sz="1000"/>
                      </a:pPr>
                      <a:r>
                        <a:rPr/>
                        <a:t>13,8%</a:t>
                      </a:r>
                    </a:p>
                  </a:txBody>
                  <a:tcPr>
                    <a:lnL w="0"/>
                    <a:lnR w="0"/>
                    <a:lnT w="0"/>
                    <a:lnB w="0"/>
                  </a:tcPr>
                </a:tc>
                <a:tc>
                  <a:txBody>
                    <a:bodyPr/>
                    <a:lstStyle/>
                    <a:p>
                      <a:pPr>
                        <a:defRPr sz="1000"/>
                      </a:pPr>
                      <a:r>
                        <a:rPr/>
                        <a:t>31,0%</a:t>
                      </a:r>
                    </a:p>
                  </a:txBody>
                  <a:tcPr>
                    <a:lnL w="0"/>
                    <a:lnR w="0"/>
                    <a:lnT w="0"/>
                    <a:lnB w="0"/>
                  </a:tcPr>
                </a:tc>
                <a:tc>
                  <a:txBody>
                    <a:bodyPr/>
                    <a:lstStyle/>
                    <a:p>
                      <a:pPr>
                        <a:defRPr sz="1000"/>
                      </a:pPr>
                      <a:r>
                        <a:rPr/>
                        <a:t>27,6%</a:t>
                      </a:r>
                    </a:p>
                  </a:txBody>
                  <a:tcPr>
                    <a:lnL w="0"/>
                    <a:lnR w="0"/>
                    <a:lnT w="0"/>
                    <a:lnB w="0"/>
                  </a:tcPr>
                </a:tc>
                <a:tc>
                  <a:txBody>
                    <a:bodyPr/>
                    <a:lstStyle/>
                    <a:p>
                      <a:pPr>
                        <a:defRPr sz="1000"/>
                      </a:pPr>
                      <a:r>
                        <a:rPr/>
                        <a:t>29</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30. Egen tiltakspakke for Vestlandet</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30. Egen tiltakspakke for Vestlandet</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29870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Egen tiltakspakke for Vestlandet</a:t>
                      </a:r>
                    </a:p>
                  </a:txBody>
                  <a:tcPr>
                    <a:lnL w="0"/>
                    <a:lnR w="0"/>
                    <a:lnT w="12700">
                      <a:solidFill>
                        <a:srgbClr val="B4B4B4"/>
                      </a:solidFill>
                    </a:lnT>
                    <a:lnB w="0"/>
                  </a:tcPr>
                </a:tc>
                <a:tc>
                  <a:txBody>
                    <a:bodyPr/>
                    <a:lstStyle/>
                    <a:p>
                      <a:pPr>
                        <a:defRPr sz="1000"/>
                      </a:pPr>
                      <a:r>
                        <a:rPr/>
                        <a:t>4,4%</a:t>
                      </a:r>
                    </a:p>
                  </a:txBody>
                  <a:tcPr>
                    <a:lnL w="0"/>
                    <a:lnR w="0"/>
                    <a:lnT w="12700">
                      <a:solidFill>
                        <a:srgbClr val="B4B4B4"/>
                      </a:solidFill>
                    </a:lnT>
                    <a:lnB w="0"/>
                  </a:tcPr>
                </a:tc>
                <a:tc>
                  <a:txBody>
                    <a:bodyPr/>
                    <a:lstStyle/>
                    <a:p>
                      <a:pPr>
                        <a:defRPr sz="1000"/>
                      </a:pPr>
                      <a:r>
                        <a:rPr/>
                        <a:t>6,4%</a:t>
                      </a:r>
                    </a:p>
                  </a:txBody>
                  <a:tcPr>
                    <a:lnL w="0"/>
                    <a:lnR w="0"/>
                    <a:lnT w="12700">
                      <a:solidFill>
                        <a:srgbClr val="B4B4B4"/>
                      </a:solidFill>
                    </a:lnT>
                    <a:lnB w="0"/>
                  </a:tcPr>
                </a:tc>
                <a:tc>
                  <a:txBody>
                    <a:bodyPr/>
                    <a:lstStyle/>
                    <a:p>
                      <a:pPr>
                        <a:defRPr sz="1000"/>
                      </a:pPr>
                      <a:r>
                        <a:rPr/>
                        <a:t>15,3%</a:t>
                      </a:r>
                    </a:p>
                  </a:txBody>
                  <a:tcPr>
                    <a:lnL w="0"/>
                    <a:lnR w="0"/>
                    <a:lnT w="12700">
                      <a:solidFill>
                        <a:srgbClr val="B4B4B4"/>
                      </a:solidFill>
                    </a:lnT>
                    <a:lnB w="0"/>
                  </a:tcPr>
                </a:tc>
                <a:tc>
                  <a:txBody>
                    <a:bodyPr/>
                    <a:lstStyle/>
                    <a:p>
                      <a:pPr>
                        <a:defRPr sz="1000"/>
                      </a:pPr>
                      <a:r>
                        <a:rPr/>
                        <a:t>18,7%</a:t>
                      </a:r>
                    </a:p>
                  </a:txBody>
                  <a:tcPr>
                    <a:lnL w="0"/>
                    <a:lnR w="0"/>
                    <a:lnT w="12700">
                      <a:solidFill>
                        <a:srgbClr val="B4B4B4"/>
                      </a:solidFill>
                    </a:lnT>
                    <a:lnB w="0"/>
                  </a:tcPr>
                </a:tc>
                <a:tc>
                  <a:txBody>
                    <a:bodyPr/>
                    <a:lstStyle/>
                    <a:p>
                      <a:pPr>
                        <a:defRPr sz="1000"/>
                      </a:pPr>
                      <a:r>
                        <a:rPr/>
                        <a:t>22,8%</a:t>
                      </a:r>
                    </a:p>
                  </a:txBody>
                  <a:tcPr>
                    <a:lnL w="0"/>
                    <a:lnR w="0"/>
                    <a:lnT w="12700">
                      <a:solidFill>
                        <a:srgbClr val="B4B4B4"/>
                      </a:solidFill>
                    </a:lnT>
                    <a:lnB w="0"/>
                  </a:tcPr>
                </a:tc>
                <a:tc>
                  <a:txBody>
                    <a:bodyPr/>
                    <a:lstStyle/>
                    <a:p>
                      <a:pPr>
                        <a:defRPr sz="1000"/>
                      </a:pPr>
                      <a:r>
                        <a:rPr/>
                        <a:t>32,5%</a:t>
                      </a:r>
                    </a:p>
                  </a:txBody>
                  <a:tcPr>
                    <a:lnL w="0"/>
                    <a:lnR w="0"/>
                    <a:lnT w="12700">
                      <a:solidFill>
                        <a:srgbClr val="B4B4B4"/>
                      </a:solidFill>
                    </a:lnT>
                    <a:lnB w="0"/>
                  </a:tcPr>
                </a:tc>
                <a:tc>
                  <a:txBody>
                    <a:bodyPr/>
                    <a:lstStyle/>
                    <a:p>
                      <a:pPr>
                        <a:defRPr sz="1000"/>
                      </a:pPr>
                      <a:r>
                        <a:rPr/>
                        <a:t>936</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5,4%</a:t>
                      </a:r>
                    </a:p>
                  </a:txBody>
                  <a:tcPr>
                    <a:lnL w="0"/>
                    <a:lnR w="0"/>
                    <a:lnT w="0"/>
                    <a:lnB w="0"/>
                  </a:tcPr>
                </a:tc>
                <a:tc>
                  <a:txBody>
                    <a:bodyPr/>
                    <a:lstStyle/>
                    <a:p>
                      <a:pPr>
                        <a:defRPr sz="1000"/>
                      </a:pPr>
                      <a:r>
                        <a:rPr/>
                        <a:t>8,1%</a:t>
                      </a:r>
                    </a:p>
                  </a:txBody>
                  <a:tcPr>
                    <a:lnL w="0"/>
                    <a:lnR w="0"/>
                    <a:lnT w="0"/>
                    <a:lnB w="0"/>
                  </a:tcPr>
                </a:tc>
                <a:tc>
                  <a:txBody>
                    <a:bodyPr/>
                    <a:lstStyle/>
                    <a:p>
                      <a:pPr>
                        <a:defRPr sz="1000"/>
                      </a:pPr>
                      <a:r>
                        <a:rPr/>
                        <a:t>11,7%</a:t>
                      </a:r>
                    </a:p>
                  </a:txBody>
                  <a:tcPr>
                    <a:lnL w="0"/>
                    <a:lnR w="0"/>
                    <a:lnT w="0"/>
                    <a:lnB w="0"/>
                  </a:tcPr>
                </a:tc>
                <a:tc>
                  <a:txBody>
                    <a:bodyPr/>
                    <a:lstStyle/>
                    <a:p>
                      <a:pPr>
                        <a:defRPr sz="1000"/>
                      </a:pPr>
                      <a:r>
                        <a:rPr/>
                        <a:t>18,9%</a:t>
                      </a:r>
                    </a:p>
                  </a:txBody>
                  <a:tcPr>
                    <a:lnL w="0"/>
                    <a:lnR w="0"/>
                    <a:lnT w="0"/>
                    <a:lnB w="0"/>
                  </a:tcPr>
                </a:tc>
                <a:tc>
                  <a:txBody>
                    <a:bodyPr/>
                    <a:lstStyle/>
                    <a:p>
                      <a:pPr>
                        <a:defRPr sz="1000"/>
                      </a:pPr>
                      <a:r>
                        <a:rPr/>
                        <a:t>26,1%</a:t>
                      </a:r>
                    </a:p>
                  </a:txBody>
                  <a:tcPr>
                    <a:lnL w="0"/>
                    <a:lnR w="0"/>
                    <a:lnT w="0"/>
                    <a:lnB w="0"/>
                  </a:tcPr>
                </a:tc>
                <a:tc>
                  <a:txBody>
                    <a:bodyPr/>
                    <a:lstStyle/>
                    <a:p>
                      <a:pPr>
                        <a:defRPr sz="1000"/>
                      </a:pPr>
                      <a:r>
                        <a:rPr/>
                        <a:t>29,7%</a:t>
                      </a:r>
                    </a:p>
                  </a:txBody>
                  <a:tcPr>
                    <a:lnL w="0"/>
                    <a:lnR w="0"/>
                    <a:lnT w="0"/>
                    <a:lnB w="0"/>
                  </a:tcPr>
                </a:tc>
                <a:tc>
                  <a:txBody>
                    <a:bodyPr/>
                    <a:lstStyle/>
                    <a:p>
                      <a:pPr>
                        <a:defRPr sz="1000"/>
                      </a:pPr>
                      <a:r>
                        <a:rPr/>
                        <a:t>111</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4,3%</a:t>
                      </a:r>
                    </a:p>
                  </a:txBody>
                  <a:tcPr>
                    <a:lnL w="0"/>
                    <a:lnR w="0"/>
                    <a:lnT w="0"/>
                    <a:lnB w="0"/>
                  </a:tcPr>
                </a:tc>
                <a:tc>
                  <a:txBody>
                    <a:bodyPr/>
                    <a:lstStyle/>
                    <a:p>
                      <a:pPr>
                        <a:defRPr sz="1000"/>
                      </a:pPr>
                      <a:r>
                        <a:rPr/>
                        <a:t>9,0%</a:t>
                      </a:r>
                    </a:p>
                  </a:txBody>
                  <a:tcPr>
                    <a:lnL w="0"/>
                    <a:lnR w="0"/>
                    <a:lnT w="0"/>
                    <a:lnB w="0"/>
                  </a:tcPr>
                </a:tc>
                <a:tc>
                  <a:txBody>
                    <a:bodyPr/>
                    <a:lstStyle/>
                    <a:p>
                      <a:pPr>
                        <a:defRPr sz="1000"/>
                      </a:pPr>
                      <a:r>
                        <a:rPr/>
                        <a:t>21,3%</a:t>
                      </a:r>
                    </a:p>
                  </a:txBody>
                  <a:tcPr>
                    <a:lnL w="0"/>
                    <a:lnR w="0"/>
                    <a:lnT w="0"/>
                    <a:lnB w="0"/>
                  </a:tcPr>
                </a:tc>
                <a:tc>
                  <a:txBody>
                    <a:bodyPr/>
                    <a:lstStyle/>
                    <a:p>
                      <a:pPr>
                        <a:defRPr sz="1000"/>
                      </a:pPr>
                      <a:r>
                        <a:rPr/>
                        <a:t>22,0%</a:t>
                      </a:r>
                    </a:p>
                  </a:txBody>
                  <a:tcPr>
                    <a:lnL w="0"/>
                    <a:lnR w="0"/>
                    <a:lnT w="0"/>
                    <a:lnB w="0"/>
                  </a:tcPr>
                </a:tc>
                <a:tc>
                  <a:txBody>
                    <a:bodyPr/>
                    <a:lstStyle/>
                    <a:p>
                      <a:pPr>
                        <a:defRPr sz="1000"/>
                      </a:pPr>
                      <a:r>
                        <a:rPr/>
                        <a:t>16,7%</a:t>
                      </a:r>
                    </a:p>
                  </a:txBody>
                  <a:tcPr>
                    <a:lnL w="0"/>
                    <a:lnR w="0"/>
                    <a:lnT w="0"/>
                    <a:lnB w="0"/>
                  </a:tcPr>
                </a:tc>
                <a:tc>
                  <a:txBody>
                    <a:bodyPr/>
                    <a:lstStyle/>
                    <a:p>
                      <a:pPr>
                        <a:defRPr sz="1000"/>
                      </a:pPr>
                      <a:r>
                        <a:rPr/>
                        <a:t>26,7%</a:t>
                      </a:r>
                    </a:p>
                  </a:txBody>
                  <a:tcPr>
                    <a:lnL w="0"/>
                    <a:lnR w="0"/>
                    <a:lnT w="0"/>
                    <a:lnB w="0"/>
                  </a:tcPr>
                </a:tc>
                <a:tc>
                  <a:txBody>
                    <a:bodyPr/>
                    <a:lstStyle/>
                    <a:p>
                      <a:pPr>
                        <a:defRPr sz="1000"/>
                      </a:pPr>
                      <a:r>
                        <a:rPr/>
                        <a:t>300</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4,5%</a:t>
                      </a:r>
                    </a:p>
                  </a:txBody>
                  <a:tcPr>
                    <a:lnL w="0"/>
                    <a:lnR w="0"/>
                    <a:lnT w="0"/>
                    <a:lnB w="0"/>
                  </a:tcPr>
                </a:tc>
                <a:tc>
                  <a:txBody>
                    <a:bodyPr/>
                    <a:lstStyle/>
                    <a:p>
                      <a:pPr>
                        <a:defRPr sz="1000"/>
                      </a:pPr>
                      <a:r>
                        <a:rPr/>
                        <a:t>6,4%</a:t>
                      </a:r>
                    </a:p>
                  </a:txBody>
                  <a:tcPr>
                    <a:lnL w="0"/>
                    <a:lnR w="0"/>
                    <a:lnT w="0"/>
                    <a:lnB w="0"/>
                  </a:tcPr>
                </a:tc>
                <a:tc>
                  <a:txBody>
                    <a:bodyPr/>
                    <a:lstStyle/>
                    <a:p>
                      <a:pPr>
                        <a:defRPr sz="1000"/>
                      </a:pPr>
                      <a:r>
                        <a:rPr/>
                        <a:t>12,2%</a:t>
                      </a:r>
                    </a:p>
                  </a:txBody>
                  <a:tcPr>
                    <a:lnL w="0"/>
                    <a:lnR w="0"/>
                    <a:lnT w="0"/>
                    <a:lnB w="0"/>
                  </a:tcPr>
                </a:tc>
                <a:tc>
                  <a:txBody>
                    <a:bodyPr/>
                    <a:lstStyle/>
                    <a:p>
                      <a:pPr>
                        <a:defRPr sz="1000"/>
                      </a:pPr>
                      <a:r>
                        <a:rPr/>
                        <a:t>16,4%</a:t>
                      </a:r>
                    </a:p>
                  </a:txBody>
                  <a:tcPr>
                    <a:lnL w="0"/>
                    <a:lnR w="0"/>
                    <a:lnT w="0"/>
                    <a:lnB w="0"/>
                  </a:tcPr>
                </a:tc>
                <a:tc>
                  <a:txBody>
                    <a:bodyPr/>
                    <a:lstStyle/>
                    <a:p>
                      <a:pPr>
                        <a:defRPr sz="1000"/>
                      </a:pPr>
                      <a:r>
                        <a:rPr/>
                        <a:t>24,6%</a:t>
                      </a:r>
                    </a:p>
                  </a:txBody>
                  <a:tcPr>
                    <a:lnL w="0"/>
                    <a:lnR w="0"/>
                    <a:lnT w="0"/>
                    <a:lnB w="0"/>
                  </a:tcPr>
                </a:tc>
                <a:tc>
                  <a:txBody>
                    <a:bodyPr/>
                    <a:lstStyle/>
                    <a:p>
                      <a:pPr>
                        <a:defRPr sz="1000"/>
                      </a:pPr>
                      <a:r>
                        <a:rPr/>
                        <a:t>35,9%</a:t>
                      </a:r>
                    </a:p>
                  </a:txBody>
                  <a:tcPr>
                    <a:lnL w="0"/>
                    <a:lnR w="0"/>
                    <a:lnT w="0"/>
                    <a:lnB w="0"/>
                  </a:tcPr>
                </a:tc>
                <a:tc>
                  <a:txBody>
                    <a:bodyPr/>
                    <a:lstStyle/>
                    <a:p>
                      <a:pPr>
                        <a:defRPr sz="1000"/>
                      </a:pPr>
                      <a:r>
                        <a:rPr/>
                        <a:t>532</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3,3%</a:t>
                      </a:r>
                    </a:p>
                  </a:txBody>
                  <a:tcPr>
                    <a:lnL w="0"/>
                    <a:lnR w="0"/>
                    <a:lnT w="0"/>
                    <a:lnB w="0"/>
                  </a:tcPr>
                </a:tc>
                <a:tc>
                  <a:txBody>
                    <a:bodyPr/>
                    <a:lstStyle/>
                    <a:p>
                      <a:pPr>
                        <a:defRPr sz="1000"/>
                      </a:pPr>
                      <a:r>
                        <a:rPr/>
                        <a:t>6,7%</a:t>
                      </a:r>
                    </a:p>
                  </a:txBody>
                  <a:tcPr>
                    <a:lnL w="0"/>
                    <a:lnR w="0"/>
                    <a:lnT w="0"/>
                    <a:lnB w="0"/>
                  </a:tcPr>
                </a:tc>
                <a:tc>
                  <a:txBody>
                    <a:bodyPr/>
                    <a:lstStyle/>
                    <a:p>
                      <a:pPr>
                        <a:defRPr sz="1000"/>
                      </a:pPr>
                      <a:r>
                        <a:rPr/>
                        <a:t>16,7%</a:t>
                      </a:r>
                    </a:p>
                  </a:txBody>
                  <a:tcPr>
                    <a:lnL w="0"/>
                    <a:lnR w="0"/>
                    <a:lnT w="0"/>
                    <a:lnB w="0"/>
                  </a:tcPr>
                </a:tc>
                <a:tc>
                  <a:txBody>
                    <a:bodyPr/>
                    <a:lstStyle/>
                    <a:p>
                      <a:pPr>
                        <a:defRPr sz="1000"/>
                      </a:pPr>
                      <a:r>
                        <a:rPr/>
                        <a:t>13,3%</a:t>
                      </a:r>
                    </a:p>
                  </a:txBody>
                  <a:tcPr>
                    <a:lnL w="0"/>
                    <a:lnR w="0"/>
                    <a:lnT w="0"/>
                    <a:lnB w="0"/>
                  </a:tcPr>
                </a:tc>
                <a:tc>
                  <a:txBody>
                    <a:bodyPr/>
                    <a:lstStyle/>
                    <a:p>
                      <a:pPr>
                        <a:defRPr sz="1000"/>
                      </a:pPr>
                      <a:r>
                        <a:rPr/>
                        <a:t>23,3%</a:t>
                      </a:r>
                    </a:p>
                  </a:txBody>
                  <a:tcPr>
                    <a:lnL w="0"/>
                    <a:lnR w="0"/>
                    <a:lnT w="0"/>
                    <a:lnB w="0"/>
                  </a:tcPr>
                </a:tc>
                <a:tc>
                  <a:txBody>
                    <a:bodyPr/>
                    <a:lstStyle/>
                    <a:p>
                      <a:pPr>
                        <a:defRPr sz="1000"/>
                      </a:pPr>
                      <a:r>
                        <a:rPr/>
                        <a:t>36,7%</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31. Konkrete stimuleringstiltak i etablerte bedrifter</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31. Konkrete stimuleringstiltak i etablerte bedrifter</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31394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Konkrete stimuleringstiltak i etablerte bedrifter</a:t>
                      </a:r>
                    </a:p>
                  </a:txBody>
                  <a:tcPr>
                    <a:lnL w="0"/>
                    <a:lnR w="0"/>
                    <a:lnT w="12700">
                      <a:solidFill>
                        <a:srgbClr val="B4B4B4"/>
                      </a:solidFill>
                    </a:lnT>
                    <a:lnB w="0"/>
                  </a:tcPr>
                </a:tc>
                <a:tc>
                  <a:txBody>
                    <a:bodyPr/>
                    <a:lstStyle/>
                    <a:p>
                      <a:pPr>
                        <a:defRPr sz="1000"/>
                      </a:pPr>
                      <a:r>
                        <a:rPr/>
                        <a:t>7,7%</a:t>
                      </a:r>
                    </a:p>
                  </a:txBody>
                  <a:tcPr>
                    <a:lnL w="0"/>
                    <a:lnR w="0"/>
                    <a:lnT w="12700">
                      <a:solidFill>
                        <a:srgbClr val="B4B4B4"/>
                      </a:solidFill>
                    </a:lnT>
                    <a:lnB w="0"/>
                  </a:tcPr>
                </a:tc>
                <a:tc>
                  <a:txBody>
                    <a:bodyPr/>
                    <a:lstStyle/>
                    <a:p>
                      <a:pPr>
                        <a:defRPr sz="1000"/>
                      </a:pPr>
                      <a:r>
                        <a:rPr/>
                        <a:t>10,3%</a:t>
                      </a:r>
                    </a:p>
                  </a:txBody>
                  <a:tcPr>
                    <a:lnL w="0"/>
                    <a:lnR w="0"/>
                    <a:lnT w="12700">
                      <a:solidFill>
                        <a:srgbClr val="B4B4B4"/>
                      </a:solidFill>
                    </a:lnT>
                    <a:lnB w="0"/>
                  </a:tcPr>
                </a:tc>
                <a:tc>
                  <a:txBody>
                    <a:bodyPr/>
                    <a:lstStyle/>
                    <a:p>
                      <a:pPr>
                        <a:defRPr sz="1000"/>
                      </a:pPr>
                      <a:r>
                        <a:rPr/>
                        <a:t>15,7%</a:t>
                      </a:r>
                    </a:p>
                  </a:txBody>
                  <a:tcPr>
                    <a:lnL w="0"/>
                    <a:lnR w="0"/>
                    <a:lnT w="12700">
                      <a:solidFill>
                        <a:srgbClr val="B4B4B4"/>
                      </a:solidFill>
                    </a:lnT>
                    <a:lnB w="0"/>
                  </a:tcPr>
                </a:tc>
                <a:tc>
                  <a:txBody>
                    <a:bodyPr/>
                    <a:lstStyle/>
                    <a:p>
                      <a:pPr>
                        <a:defRPr sz="1000"/>
                      </a:pPr>
                      <a:r>
                        <a:rPr/>
                        <a:t>21,1%</a:t>
                      </a:r>
                    </a:p>
                  </a:txBody>
                  <a:tcPr>
                    <a:lnL w="0"/>
                    <a:lnR w="0"/>
                    <a:lnT w="12700">
                      <a:solidFill>
                        <a:srgbClr val="B4B4B4"/>
                      </a:solidFill>
                    </a:lnT>
                    <a:lnB w="0"/>
                  </a:tcPr>
                </a:tc>
                <a:tc>
                  <a:txBody>
                    <a:bodyPr/>
                    <a:lstStyle/>
                    <a:p>
                      <a:pPr>
                        <a:defRPr sz="1000"/>
                      </a:pPr>
                      <a:r>
                        <a:rPr/>
                        <a:t>23,8%</a:t>
                      </a:r>
                    </a:p>
                  </a:txBody>
                  <a:tcPr>
                    <a:lnL w="0"/>
                    <a:lnR w="0"/>
                    <a:lnT w="12700">
                      <a:solidFill>
                        <a:srgbClr val="B4B4B4"/>
                      </a:solidFill>
                    </a:lnT>
                    <a:lnB w="0"/>
                  </a:tcPr>
                </a:tc>
                <a:tc>
                  <a:txBody>
                    <a:bodyPr/>
                    <a:lstStyle/>
                    <a:p>
                      <a:pPr>
                        <a:defRPr sz="1000"/>
                      </a:pPr>
                      <a:r>
                        <a:rPr/>
                        <a:t>21,6%</a:t>
                      </a:r>
                    </a:p>
                  </a:txBody>
                  <a:tcPr>
                    <a:lnL w="0"/>
                    <a:lnR w="0"/>
                    <a:lnT w="12700">
                      <a:solidFill>
                        <a:srgbClr val="B4B4B4"/>
                      </a:solidFill>
                    </a:lnT>
                    <a:lnB w="0"/>
                  </a:tcPr>
                </a:tc>
                <a:tc>
                  <a:txBody>
                    <a:bodyPr/>
                    <a:lstStyle/>
                    <a:p>
                      <a:pPr>
                        <a:defRPr sz="1000"/>
                      </a:pPr>
                      <a:r>
                        <a:rPr/>
                        <a:t>926</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9,3%</a:t>
                      </a:r>
                    </a:p>
                  </a:txBody>
                  <a:tcPr>
                    <a:lnL w="0"/>
                    <a:lnR w="0"/>
                    <a:lnT w="0"/>
                    <a:lnB w="0"/>
                  </a:tcPr>
                </a:tc>
                <a:tc>
                  <a:txBody>
                    <a:bodyPr/>
                    <a:lstStyle/>
                    <a:p>
                      <a:pPr>
                        <a:defRPr sz="1000"/>
                      </a:pPr>
                      <a:r>
                        <a:rPr/>
                        <a:t>5,6%</a:t>
                      </a:r>
                    </a:p>
                  </a:txBody>
                  <a:tcPr>
                    <a:lnL w="0"/>
                    <a:lnR w="0"/>
                    <a:lnT w="0"/>
                    <a:lnB w="0"/>
                  </a:tcPr>
                </a:tc>
                <a:tc>
                  <a:txBody>
                    <a:bodyPr/>
                    <a:lstStyle/>
                    <a:p>
                      <a:pPr>
                        <a:defRPr sz="1000"/>
                      </a:pPr>
                      <a:r>
                        <a:rPr/>
                        <a:t>15,7%</a:t>
                      </a:r>
                    </a:p>
                  </a:txBody>
                  <a:tcPr>
                    <a:lnL w="0"/>
                    <a:lnR w="0"/>
                    <a:lnT w="0"/>
                    <a:lnB w="0"/>
                  </a:tcPr>
                </a:tc>
                <a:tc>
                  <a:txBody>
                    <a:bodyPr/>
                    <a:lstStyle/>
                    <a:p>
                      <a:pPr>
                        <a:defRPr sz="1000"/>
                      </a:pPr>
                      <a:r>
                        <a:rPr/>
                        <a:t>25,9%</a:t>
                      </a:r>
                    </a:p>
                  </a:txBody>
                  <a:tcPr>
                    <a:lnL w="0"/>
                    <a:lnR w="0"/>
                    <a:lnT w="0"/>
                    <a:lnB w="0"/>
                  </a:tcPr>
                </a:tc>
                <a:tc>
                  <a:txBody>
                    <a:bodyPr/>
                    <a:lstStyle/>
                    <a:p>
                      <a:pPr>
                        <a:defRPr sz="1000"/>
                      </a:pPr>
                      <a:r>
                        <a:rPr/>
                        <a:t>20,4%</a:t>
                      </a:r>
                    </a:p>
                  </a:txBody>
                  <a:tcPr>
                    <a:lnL w="0"/>
                    <a:lnR w="0"/>
                    <a:lnT w="0"/>
                    <a:lnB w="0"/>
                  </a:tcPr>
                </a:tc>
                <a:tc>
                  <a:txBody>
                    <a:bodyPr/>
                    <a:lstStyle/>
                    <a:p>
                      <a:pPr>
                        <a:defRPr sz="1000"/>
                      </a:pPr>
                      <a:r>
                        <a:rPr/>
                        <a:t>23,1%</a:t>
                      </a:r>
                    </a:p>
                  </a:txBody>
                  <a:tcPr>
                    <a:lnL w="0"/>
                    <a:lnR w="0"/>
                    <a:lnT w="0"/>
                    <a:lnB w="0"/>
                  </a:tcPr>
                </a:tc>
                <a:tc>
                  <a:txBody>
                    <a:bodyPr/>
                    <a:lstStyle/>
                    <a:p>
                      <a:pPr>
                        <a:defRPr sz="1000"/>
                      </a:pPr>
                      <a:r>
                        <a:rPr/>
                        <a:t>108</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9,5%</a:t>
                      </a:r>
                    </a:p>
                  </a:txBody>
                  <a:tcPr>
                    <a:lnL w="0"/>
                    <a:lnR w="0"/>
                    <a:lnT w="0"/>
                    <a:lnB w="0"/>
                  </a:tcPr>
                </a:tc>
                <a:tc>
                  <a:txBody>
                    <a:bodyPr/>
                    <a:lstStyle/>
                    <a:p>
                      <a:pPr>
                        <a:defRPr sz="1000"/>
                      </a:pPr>
                      <a:r>
                        <a:rPr/>
                        <a:t>12,5%</a:t>
                      </a:r>
                    </a:p>
                  </a:txBody>
                  <a:tcPr>
                    <a:lnL w="0"/>
                    <a:lnR w="0"/>
                    <a:lnT w="0"/>
                    <a:lnB w="0"/>
                  </a:tcPr>
                </a:tc>
                <a:tc>
                  <a:txBody>
                    <a:bodyPr/>
                    <a:lstStyle/>
                    <a:p>
                      <a:pPr>
                        <a:defRPr sz="1000"/>
                      </a:pPr>
                      <a:r>
                        <a:rPr/>
                        <a:t>18,6%</a:t>
                      </a:r>
                    </a:p>
                  </a:txBody>
                  <a:tcPr>
                    <a:lnL w="0"/>
                    <a:lnR w="0"/>
                    <a:lnT w="0"/>
                    <a:lnB w="0"/>
                  </a:tcPr>
                </a:tc>
                <a:tc>
                  <a:txBody>
                    <a:bodyPr/>
                    <a:lstStyle/>
                    <a:p>
                      <a:pPr>
                        <a:defRPr sz="1000"/>
                      </a:pPr>
                      <a:r>
                        <a:rPr/>
                        <a:t>23,4%</a:t>
                      </a:r>
                    </a:p>
                  </a:txBody>
                  <a:tcPr>
                    <a:lnL w="0"/>
                    <a:lnR w="0"/>
                    <a:lnT w="0"/>
                    <a:lnB w="0"/>
                  </a:tcPr>
                </a:tc>
                <a:tc>
                  <a:txBody>
                    <a:bodyPr/>
                    <a:lstStyle/>
                    <a:p>
                      <a:pPr>
                        <a:defRPr sz="1000"/>
                      </a:pPr>
                      <a:r>
                        <a:rPr/>
                        <a:t>19,3%</a:t>
                      </a:r>
                    </a:p>
                  </a:txBody>
                  <a:tcPr>
                    <a:lnL w="0"/>
                    <a:lnR w="0"/>
                    <a:lnT w="0"/>
                    <a:lnB w="0"/>
                  </a:tcPr>
                </a:tc>
                <a:tc>
                  <a:txBody>
                    <a:bodyPr/>
                    <a:lstStyle/>
                    <a:p>
                      <a:pPr>
                        <a:defRPr sz="1000"/>
                      </a:pPr>
                      <a:r>
                        <a:rPr/>
                        <a:t>16,6%</a:t>
                      </a:r>
                    </a:p>
                  </a:txBody>
                  <a:tcPr>
                    <a:lnL w="0"/>
                    <a:lnR w="0"/>
                    <a:lnT w="0"/>
                    <a:lnB w="0"/>
                  </a:tcPr>
                </a:tc>
                <a:tc>
                  <a:txBody>
                    <a:bodyPr/>
                    <a:lstStyle/>
                    <a:p>
                      <a:pPr>
                        <a:defRPr sz="1000"/>
                      </a:pPr>
                      <a:r>
                        <a:rPr/>
                        <a:t>295</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7,1%</a:t>
                      </a:r>
                    </a:p>
                  </a:txBody>
                  <a:tcPr>
                    <a:lnL w="0"/>
                    <a:lnR w="0"/>
                    <a:lnT w="0"/>
                    <a:lnB w="0"/>
                  </a:tcPr>
                </a:tc>
                <a:tc>
                  <a:txBody>
                    <a:bodyPr/>
                    <a:lstStyle/>
                    <a:p>
                      <a:pPr>
                        <a:defRPr sz="1000"/>
                      </a:pPr>
                      <a:r>
                        <a:rPr/>
                        <a:t>10,9%</a:t>
                      </a:r>
                    </a:p>
                  </a:txBody>
                  <a:tcPr>
                    <a:lnL w="0"/>
                    <a:lnR w="0"/>
                    <a:lnT w="0"/>
                    <a:lnB w="0"/>
                  </a:tcPr>
                </a:tc>
                <a:tc>
                  <a:txBody>
                    <a:bodyPr/>
                    <a:lstStyle/>
                    <a:p>
                      <a:pPr>
                        <a:defRPr sz="1000"/>
                      </a:pPr>
                      <a:r>
                        <a:rPr/>
                        <a:t>13,3%</a:t>
                      </a:r>
                    </a:p>
                  </a:txBody>
                  <a:tcPr>
                    <a:lnL w="0"/>
                    <a:lnR w="0"/>
                    <a:lnT w="0"/>
                    <a:lnB w="0"/>
                  </a:tcPr>
                </a:tc>
                <a:tc>
                  <a:txBody>
                    <a:bodyPr/>
                    <a:lstStyle/>
                    <a:p>
                      <a:pPr>
                        <a:defRPr sz="1000"/>
                      </a:pPr>
                      <a:r>
                        <a:rPr/>
                        <a:t>19,5%</a:t>
                      </a:r>
                    </a:p>
                  </a:txBody>
                  <a:tcPr>
                    <a:lnL w="0"/>
                    <a:lnR w="0"/>
                    <a:lnT w="0"/>
                    <a:lnB w="0"/>
                  </a:tcPr>
                </a:tc>
                <a:tc>
                  <a:txBody>
                    <a:bodyPr/>
                    <a:lstStyle/>
                    <a:p>
                      <a:pPr>
                        <a:defRPr sz="1000"/>
                      </a:pPr>
                      <a:r>
                        <a:rPr/>
                        <a:t>25,8%</a:t>
                      </a:r>
                    </a:p>
                  </a:txBody>
                  <a:tcPr>
                    <a:lnL w="0"/>
                    <a:lnR w="0"/>
                    <a:lnT w="0"/>
                    <a:lnB w="0"/>
                  </a:tcPr>
                </a:tc>
                <a:tc>
                  <a:txBody>
                    <a:bodyPr/>
                    <a:lstStyle/>
                    <a:p>
                      <a:pPr>
                        <a:defRPr sz="1000"/>
                      </a:pPr>
                      <a:r>
                        <a:rPr/>
                        <a:t>23,3%</a:t>
                      </a:r>
                    </a:p>
                  </a:txBody>
                  <a:tcPr>
                    <a:lnL w="0"/>
                    <a:lnR w="0"/>
                    <a:lnT w="0"/>
                    <a:lnB w="0"/>
                  </a:tcPr>
                </a:tc>
                <a:tc>
                  <a:txBody>
                    <a:bodyPr/>
                    <a:lstStyle/>
                    <a:p>
                      <a:pPr>
                        <a:defRPr sz="1000"/>
                      </a:pPr>
                      <a:r>
                        <a:rPr/>
                        <a:t>532</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3,6%</a:t>
                      </a:r>
                    </a:p>
                  </a:txBody>
                  <a:tcPr>
                    <a:lnL w="0"/>
                    <a:lnR w="0"/>
                    <a:lnT w="0"/>
                    <a:lnB w="0"/>
                  </a:tcPr>
                </a:tc>
                <a:tc>
                  <a:txBody>
                    <a:bodyPr/>
                    <a:lstStyle/>
                    <a:p>
                      <a:pPr>
                        <a:defRPr sz="1000"/>
                      </a:pPr>
                      <a:r>
                        <a:rPr/>
                        <a:t>10,7%</a:t>
                      </a:r>
                    </a:p>
                  </a:txBody>
                  <a:tcPr>
                    <a:lnL w="0"/>
                    <a:lnR w="0"/>
                    <a:lnT w="0"/>
                    <a:lnB w="0"/>
                  </a:tcPr>
                </a:tc>
                <a:tc>
                  <a:txBody>
                    <a:bodyPr/>
                    <a:lstStyle/>
                    <a:p>
                      <a:pPr>
                        <a:defRPr sz="1000"/>
                      </a:pPr>
                      <a:r>
                        <a:rPr/>
                        <a:t>14,3%</a:t>
                      </a:r>
                    </a:p>
                  </a:txBody>
                  <a:tcPr>
                    <a:lnL w="0"/>
                    <a:lnR w="0"/>
                    <a:lnT w="0"/>
                    <a:lnB w="0"/>
                  </a:tcPr>
                </a:tc>
                <a:tc>
                  <a:txBody>
                    <a:bodyPr/>
                    <a:lstStyle/>
                    <a:p>
                      <a:pPr>
                        <a:defRPr sz="1000"/>
                      </a:pPr>
                      <a:r>
                        <a:rPr/>
                        <a:t>21,4%</a:t>
                      </a:r>
                    </a:p>
                  </a:txBody>
                  <a:tcPr>
                    <a:lnL w="0"/>
                    <a:lnR w="0"/>
                    <a:lnT w="0"/>
                    <a:lnB w="0"/>
                  </a:tcPr>
                </a:tc>
                <a:tc>
                  <a:txBody>
                    <a:bodyPr/>
                    <a:lstStyle/>
                    <a:p>
                      <a:pPr>
                        <a:defRPr sz="1000"/>
                      </a:pPr>
                      <a:r>
                        <a:rPr/>
                        <a:t>17,9%</a:t>
                      </a:r>
                    </a:p>
                  </a:txBody>
                  <a:tcPr>
                    <a:lnL w="0"/>
                    <a:lnR w="0"/>
                    <a:lnT w="0"/>
                    <a:lnB w="0"/>
                  </a:tcPr>
                </a:tc>
                <a:tc>
                  <a:txBody>
                    <a:bodyPr/>
                    <a:lstStyle/>
                    <a:p>
                      <a:pPr>
                        <a:defRPr sz="1000"/>
                      </a:pPr>
                      <a:r>
                        <a:rPr/>
                        <a:t>32,1%</a:t>
                      </a:r>
                    </a:p>
                  </a:txBody>
                  <a:tcPr>
                    <a:lnL w="0"/>
                    <a:lnR w="0"/>
                    <a:lnT w="0"/>
                    <a:lnB w="0"/>
                  </a:tcPr>
                </a:tc>
                <a:tc>
                  <a:txBody>
                    <a:bodyPr/>
                    <a:lstStyle/>
                    <a:p>
                      <a:pPr>
                        <a:defRPr sz="1000"/>
                      </a:pPr>
                      <a:r>
                        <a:rPr/>
                        <a:t>28</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32. I hvilken grad vurderer du at det er "krise" i næringslivet på Veslandet akkurat nå? Vurder fra 1 (i liten grad) til 6 (i stor grad)</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32. I hvilken grad vurderer du at det er "krise" i næringslivet på Veslandet akkurat nå? Vurder fra 1 (i liten grad) til 6 (i stor grad)</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39014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I hvilken grad vurderer du at det er "krise" i næringslivet på Veslandet akkurat nå? Vurder fra 1 (i liten grad) til 6 (i stor grad)</a:t>
                      </a:r>
                    </a:p>
                  </a:txBody>
                  <a:tcPr>
                    <a:lnL w="0"/>
                    <a:lnR w="0"/>
                    <a:lnT w="12700">
                      <a:solidFill>
                        <a:srgbClr val="B4B4B4"/>
                      </a:solidFill>
                    </a:lnT>
                    <a:lnB w="0"/>
                  </a:tcPr>
                </a:tc>
                <a:tc>
                  <a:txBody>
                    <a:bodyPr/>
                    <a:lstStyle/>
                    <a:p>
                      <a:pPr>
                        <a:defRPr sz="1000"/>
                      </a:pPr>
                      <a:r>
                        <a:rPr/>
                        <a:t>1,3%</a:t>
                      </a:r>
                    </a:p>
                  </a:txBody>
                  <a:tcPr>
                    <a:lnL w="0"/>
                    <a:lnR w="0"/>
                    <a:lnT w="12700">
                      <a:solidFill>
                        <a:srgbClr val="B4B4B4"/>
                      </a:solidFill>
                    </a:lnT>
                    <a:lnB w="0"/>
                  </a:tcPr>
                </a:tc>
                <a:tc>
                  <a:txBody>
                    <a:bodyPr/>
                    <a:lstStyle/>
                    <a:p>
                      <a:pPr>
                        <a:defRPr sz="1000"/>
                      </a:pPr>
                      <a:r>
                        <a:rPr/>
                        <a:t>6,9%</a:t>
                      </a:r>
                    </a:p>
                  </a:txBody>
                  <a:tcPr>
                    <a:lnL w="0"/>
                    <a:lnR w="0"/>
                    <a:lnT w="12700">
                      <a:solidFill>
                        <a:srgbClr val="B4B4B4"/>
                      </a:solidFill>
                    </a:lnT>
                    <a:lnB w="0"/>
                  </a:tcPr>
                </a:tc>
                <a:tc>
                  <a:txBody>
                    <a:bodyPr/>
                    <a:lstStyle/>
                    <a:p>
                      <a:pPr>
                        <a:defRPr sz="1000"/>
                      </a:pPr>
                      <a:r>
                        <a:rPr/>
                        <a:t>16,1%</a:t>
                      </a:r>
                    </a:p>
                  </a:txBody>
                  <a:tcPr>
                    <a:lnL w="0"/>
                    <a:lnR w="0"/>
                    <a:lnT w="12700">
                      <a:solidFill>
                        <a:srgbClr val="B4B4B4"/>
                      </a:solidFill>
                    </a:lnT>
                    <a:lnB w="0"/>
                  </a:tcPr>
                </a:tc>
                <a:tc>
                  <a:txBody>
                    <a:bodyPr/>
                    <a:lstStyle/>
                    <a:p>
                      <a:pPr>
                        <a:defRPr sz="1000"/>
                      </a:pPr>
                      <a:r>
                        <a:rPr/>
                        <a:t>31,4%</a:t>
                      </a:r>
                    </a:p>
                  </a:txBody>
                  <a:tcPr>
                    <a:lnL w="0"/>
                    <a:lnR w="0"/>
                    <a:lnT w="12700">
                      <a:solidFill>
                        <a:srgbClr val="B4B4B4"/>
                      </a:solidFill>
                    </a:lnT>
                    <a:lnB w="0"/>
                  </a:tcPr>
                </a:tc>
                <a:tc>
                  <a:txBody>
                    <a:bodyPr/>
                    <a:lstStyle/>
                    <a:p>
                      <a:pPr>
                        <a:defRPr sz="1000"/>
                      </a:pPr>
                      <a:r>
                        <a:rPr/>
                        <a:t>30,5%</a:t>
                      </a:r>
                    </a:p>
                  </a:txBody>
                  <a:tcPr>
                    <a:lnL w="0"/>
                    <a:lnR w="0"/>
                    <a:lnT w="12700">
                      <a:solidFill>
                        <a:srgbClr val="B4B4B4"/>
                      </a:solidFill>
                    </a:lnT>
                    <a:lnB w="0"/>
                  </a:tcPr>
                </a:tc>
                <a:tc>
                  <a:txBody>
                    <a:bodyPr/>
                    <a:lstStyle/>
                    <a:p>
                      <a:pPr>
                        <a:defRPr sz="1000"/>
                      </a:pPr>
                      <a:r>
                        <a:rPr/>
                        <a:t>13,8%</a:t>
                      </a:r>
                    </a:p>
                  </a:txBody>
                  <a:tcPr>
                    <a:lnL w="0"/>
                    <a:lnR w="0"/>
                    <a:lnT w="12700">
                      <a:solidFill>
                        <a:srgbClr val="B4B4B4"/>
                      </a:solidFill>
                    </a:lnT>
                    <a:lnB w="0"/>
                  </a:tcPr>
                </a:tc>
                <a:tc>
                  <a:txBody>
                    <a:bodyPr/>
                    <a:lstStyle/>
                    <a:p>
                      <a:pPr>
                        <a:defRPr sz="1000"/>
                      </a:pPr>
                      <a:r>
                        <a:rPr/>
                        <a:t>933</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1,8%</a:t>
                      </a:r>
                    </a:p>
                  </a:txBody>
                  <a:tcPr>
                    <a:lnL w="0"/>
                    <a:lnR w="0"/>
                    <a:lnT w="0"/>
                    <a:lnB w="0"/>
                  </a:tcPr>
                </a:tc>
                <a:tc>
                  <a:txBody>
                    <a:bodyPr/>
                    <a:lstStyle/>
                    <a:p>
                      <a:pPr>
                        <a:defRPr sz="1000"/>
                      </a:pPr>
                      <a:r>
                        <a:rPr/>
                        <a:t>4,5%</a:t>
                      </a:r>
                    </a:p>
                  </a:txBody>
                  <a:tcPr>
                    <a:lnL w="0"/>
                    <a:lnR w="0"/>
                    <a:lnT w="0"/>
                    <a:lnB w="0"/>
                  </a:tcPr>
                </a:tc>
                <a:tc>
                  <a:txBody>
                    <a:bodyPr/>
                    <a:lstStyle/>
                    <a:p>
                      <a:pPr>
                        <a:defRPr sz="1000"/>
                      </a:pPr>
                      <a:r>
                        <a:rPr/>
                        <a:t>18,2%</a:t>
                      </a:r>
                    </a:p>
                  </a:txBody>
                  <a:tcPr>
                    <a:lnL w="0"/>
                    <a:lnR w="0"/>
                    <a:lnT w="0"/>
                    <a:lnB w="0"/>
                  </a:tcPr>
                </a:tc>
                <a:tc>
                  <a:txBody>
                    <a:bodyPr/>
                    <a:lstStyle/>
                    <a:p>
                      <a:pPr>
                        <a:defRPr sz="1000"/>
                      </a:pPr>
                      <a:r>
                        <a:rPr/>
                        <a:t>36,4%</a:t>
                      </a:r>
                    </a:p>
                  </a:txBody>
                  <a:tcPr>
                    <a:lnL w="0"/>
                    <a:lnR w="0"/>
                    <a:lnT w="0"/>
                    <a:lnB w="0"/>
                  </a:tcPr>
                </a:tc>
                <a:tc>
                  <a:txBody>
                    <a:bodyPr/>
                    <a:lstStyle/>
                    <a:p>
                      <a:pPr>
                        <a:defRPr sz="1000"/>
                      </a:pPr>
                      <a:r>
                        <a:rPr/>
                        <a:t>30,9%</a:t>
                      </a:r>
                    </a:p>
                  </a:txBody>
                  <a:tcPr>
                    <a:lnL w="0"/>
                    <a:lnR w="0"/>
                    <a:lnT w="0"/>
                    <a:lnB w="0"/>
                  </a:tcPr>
                </a:tc>
                <a:tc>
                  <a:txBody>
                    <a:bodyPr/>
                    <a:lstStyle/>
                    <a:p>
                      <a:pPr>
                        <a:defRPr sz="1000"/>
                      </a:pPr>
                      <a:r>
                        <a:rPr/>
                        <a:t>8,2%</a:t>
                      </a:r>
                    </a:p>
                  </a:txBody>
                  <a:tcPr>
                    <a:lnL w="0"/>
                    <a:lnR w="0"/>
                    <a:lnT w="0"/>
                    <a:lnB w="0"/>
                  </a:tcPr>
                </a:tc>
                <a:tc>
                  <a:txBody>
                    <a:bodyPr/>
                    <a:lstStyle/>
                    <a:p>
                      <a:pPr>
                        <a:defRPr sz="1000"/>
                      </a:pPr>
                      <a:r>
                        <a:rPr/>
                        <a:t>110</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1,3%</a:t>
                      </a:r>
                    </a:p>
                  </a:txBody>
                  <a:tcPr>
                    <a:lnL w="0"/>
                    <a:lnR w="0"/>
                    <a:lnT w="0"/>
                    <a:lnB w="0"/>
                  </a:tcPr>
                </a:tc>
                <a:tc>
                  <a:txBody>
                    <a:bodyPr/>
                    <a:lstStyle/>
                    <a:p>
                      <a:pPr>
                        <a:defRPr sz="1000"/>
                      </a:pPr>
                      <a:r>
                        <a:rPr/>
                        <a:t>10,2%</a:t>
                      </a:r>
                    </a:p>
                  </a:txBody>
                  <a:tcPr>
                    <a:lnL w="0"/>
                    <a:lnR w="0"/>
                    <a:lnT w="0"/>
                    <a:lnB w="0"/>
                  </a:tcPr>
                </a:tc>
                <a:tc>
                  <a:txBody>
                    <a:bodyPr/>
                    <a:lstStyle/>
                    <a:p>
                      <a:pPr>
                        <a:defRPr sz="1000"/>
                      </a:pPr>
                      <a:r>
                        <a:rPr/>
                        <a:t>20,7%</a:t>
                      </a:r>
                    </a:p>
                  </a:txBody>
                  <a:tcPr>
                    <a:lnL w="0"/>
                    <a:lnR w="0"/>
                    <a:lnT w="0"/>
                    <a:lnB w="0"/>
                  </a:tcPr>
                </a:tc>
                <a:tc>
                  <a:txBody>
                    <a:bodyPr/>
                    <a:lstStyle/>
                    <a:p>
                      <a:pPr>
                        <a:defRPr sz="1000"/>
                      </a:pPr>
                      <a:r>
                        <a:rPr/>
                        <a:t>33,9%</a:t>
                      </a:r>
                    </a:p>
                  </a:txBody>
                  <a:tcPr>
                    <a:lnL w="0"/>
                    <a:lnR w="0"/>
                    <a:lnT w="0"/>
                    <a:lnB w="0"/>
                  </a:tcPr>
                </a:tc>
                <a:tc>
                  <a:txBody>
                    <a:bodyPr/>
                    <a:lstStyle/>
                    <a:p>
                      <a:pPr>
                        <a:defRPr sz="1000"/>
                      </a:pPr>
                      <a:r>
                        <a:rPr/>
                        <a:t>25,3%</a:t>
                      </a:r>
                    </a:p>
                  </a:txBody>
                  <a:tcPr>
                    <a:lnL w="0"/>
                    <a:lnR w="0"/>
                    <a:lnT w="0"/>
                    <a:lnB w="0"/>
                  </a:tcPr>
                </a:tc>
                <a:tc>
                  <a:txBody>
                    <a:bodyPr/>
                    <a:lstStyle/>
                    <a:p>
                      <a:pPr>
                        <a:defRPr sz="1000"/>
                      </a:pPr>
                      <a:r>
                        <a:rPr/>
                        <a:t>8,6%</a:t>
                      </a:r>
                    </a:p>
                  </a:txBody>
                  <a:tcPr>
                    <a:lnL w="0"/>
                    <a:lnR w="0"/>
                    <a:lnT w="0"/>
                    <a:lnB w="0"/>
                  </a:tcPr>
                </a:tc>
                <a:tc>
                  <a:txBody>
                    <a:bodyPr/>
                    <a:lstStyle/>
                    <a:p>
                      <a:pPr>
                        <a:defRPr sz="1000"/>
                      </a:pPr>
                      <a:r>
                        <a:rPr/>
                        <a:t>304</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1,5%</a:t>
                      </a:r>
                    </a:p>
                  </a:txBody>
                  <a:tcPr>
                    <a:lnL w="0"/>
                    <a:lnR w="0"/>
                    <a:lnT w="0"/>
                    <a:lnB w="0"/>
                  </a:tcPr>
                </a:tc>
                <a:tc>
                  <a:txBody>
                    <a:bodyPr/>
                    <a:lstStyle/>
                    <a:p>
                      <a:pPr>
                        <a:defRPr sz="1000"/>
                      </a:pPr>
                      <a:r>
                        <a:rPr/>
                        <a:t>4,9%</a:t>
                      </a:r>
                    </a:p>
                  </a:txBody>
                  <a:tcPr>
                    <a:lnL w="0"/>
                    <a:lnR w="0"/>
                    <a:lnT w="0"/>
                    <a:lnB w="0"/>
                  </a:tcPr>
                </a:tc>
                <a:tc>
                  <a:txBody>
                    <a:bodyPr/>
                    <a:lstStyle/>
                    <a:p>
                      <a:pPr>
                        <a:defRPr sz="1000"/>
                      </a:pPr>
                      <a:r>
                        <a:rPr/>
                        <a:t>13,0%</a:t>
                      </a:r>
                    </a:p>
                  </a:txBody>
                  <a:tcPr>
                    <a:lnL w="0"/>
                    <a:lnR w="0"/>
                    <a:lnT w="0"/>
                    <a:lnB w="0"/>
                  </a:tcPr>
                </a:tc>
                <a:tc>
                  <a:txBody>
                    <a:bodyPr/>
                    <a:lstStyle/>
                    <a:p>
                      <a:pPr>
                        <a:defRPr sz="1000"/>
                      </a:pPr>
                      <a:r>
                        <a:rPr/>
                        <a:t>29,2%</a:t>
                      </a:r>
                    </a:p>
                  </a:txBody>
                  <a:tcPr>
                    <a:lnL w="0"/>
                    <a:lnR w="0"/>
                    <a:lnT w="0"/>
                    <a:lnB w="0"/>
                  </a:tcPr>
                </a:tc>
                <a:tc>
                  <a:txBody>
                    <a:bodyPr/>
                    <a:lstStyle/>
                    <a:p>
                      <a:pPr>
                        <a:defRPr sz="1000"/>
                      </a:pPr>
                      <a:r>
                        <a:rPr/>
                        <a:t>34,0%</a:t>
                      </a:r>
                    </a:p>
                  </a:txBody>
                  <a:tcPr>
                    <a:lnL w="0"/>
                    <a:lnR w="0"/>
                    <a:lnT w="0"/>
                    <a:lnB w="0"/>
                  </a:tcPr>
                </a:tc>
                <a:tc>
                  <a:txBody>
                    <a:bodyPr/>
                    <a:lstStyle/>
                    <a:p>
                      <a:pPr>
                        <a:defRPr sz="1000"/>
                      </a:pPr>
                      <a:r>
                        <a:rPr/>
                        <a:t>17,4%</a:t>
                      </a:r>
                    </a:p>
                  </a:txBody>
                  <a:tcPr>
                    <a:lnL w="0"/>
                    <a:lnR w="0"/>
                    <a:lnT w="0"/>
                    <a:lnB w="0"/>
                  </a:tcPr>
                </a:tc>
                <a:tc>
                  <a:txBody>
                    <a:bodyPr/>
                    <a:lstStyle/>
                    <a:p>
                      <a:pPr>
                        <a:defRPr sz="1000"/>
                      </a:pPr>
                      <a:r>
                        <a:rPr/>
                        <a:t>530</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0,0%</a:t>
                      </a:r>
                    </a:p>
                  </a:txBody>
                  <a:tcPr>
                    <a:lnL w="0"/>
                    <a:lnR w="0"/>
                    <a:lnT w="0"/>
                    <a:lnB w="0"/>
                  </a:tcPr>
                </a:tc>
                <a:tc>
                  <a:txBody>
                    <a:bodyPr/>
                    <a:lstStyle/>
                    <a:p>
                      <a:pPr>
                        <a:defRPr sz="1000"/>
                      </a:pPr>
                      <a:r>
                        <a:rPr/>
                        <a:t>10,7%</a:t>
                      </a:r>
                    </a:p>
                  </a:txBody>
                  <a:tcPr>
                    <a:lnL w="0"/>
                    <a:lnR w="0"/>
                    <a:lnT w="0"/>
                    <a:lnB w="0"/>
                  </a:tcPr>
                </a:tc>
                <a:tc>
                  <a:txBody>
                    <a:bodyPr/>
                    <a:lstStyle/>
                    <a:p>
                      <a:pPr>
                        <a:defRPr sz="1000"/>
                      </a:pPr>
                      <a:r>
                        <a:rPr/>
                        <a:t>21,4%</a:t>
                      </a:r>
                    </a:p>
                  </a:txBody>
                  <a:tcPr>
                    <a:lnL w="0"/>
                    <a:lnR w="0"/>
                    <a:lnT w="0"/>
                    <a:lnB w="0"/>
                  </a:tcPr>
                </a:tc>
                <a:tc>
                  <a:txBody>
                    <a:bodyPr/>
                    <a:lstStyle/>
                    <a:p>
                      <a:pPr>
                        <a:defRPr sz="1000"/>
                      </a:pPr>
                      <a:r>
                        <a:rPr/>
                        <a:t>17,9%</a:t>
                      </a:r>
                    </a:p>
                  </a:txBody>
                  <a:tcPr>
                    <a:lnL w="0"/>
                    <a:lnR w="0"/>
                    <a:lnT w="0"/>
                    <a:lnB w="0"/>
                  </a:tcPr>
                </a:tc>
                <a:tc>
                  <a:txBody>
                    <a:bodyPr/>
                    <a:lstStyle/>
                    <a:p>
                      <a:pPr>
                        <a:defRPr sz="1000"/>
                      </a:pPr>
                      <a:r>
                        <a:rPr/>
                        <a:t>39,3%</a:t>
                      </a:r>
                    </a:p>
                  </a:txBody>
                  <a:tcPr>
                    <a:lnL w="0"/>
                    <a:lnR w="0"/>
                    <a:lnT w="0"/>
                    <a:lnB w="0"/>
                  </a:tcPr>
                </a:tc>
                <a:tc>
                  <a:txBody>
                    <a:bodyPr/>
                    <a:lstStyle/>
                    <a:p>
                      <a:pPr>
                        <a:defRPr sz="1000"/>
                      </a:pPr>
                      <a:r>
                        <a:rPr/>
                        <a:t>10,7%</a:t>
                      </a:r>
                    </a:p>
                  </a:txBody>
                  <a:tcPr>
                    <a:lnL w="0"/>
                    <a:lnR w="0"/>
                    <a:lnT w="0"/>
                    <a:lnB w="0"/>
                  </a:tcPr>
                </a:tc>
                <a:tc>
                  <a:txBody>
                    <a:bodyPr/>
                    <a:lstStyle/>
                    <a:p>
                      <a:pPr>
                        <a:defRPr sz="1000"/>
                      </a:pPr>
                      <a:r>
                        <a:rPr/>
                        <a:t>28</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33. Hvor viktig vurderer du nytteverdien av følgende veiutbygginger for din bedrift? Vurder fra 1 (lite viktig) til 6 (meget viktig)</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33. Hvor viktig vurderer du nytteverdien av følgende veiutbygginger for din bedrift? Vurder fra 1 (lite viktig) til 6 (meget viktig)</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9" cy="4602480"/>
        </p:xfrm>
        <a:graphic>
          <a:graphicData uri="http://schemas.openxmlformats.org/drawingml/2006/table">
            <a:tbl>
              <a:tblPr bandRow="1">
                <a:tableStyleId>{5C22544A-7EE6-4342-B048-85BDC9FD1C3A}</a:tableStyleId>
              </a:tblPr>
              <a:tblGrid>
                <a:gridCol w="911931"/>
                <a:gridCol w="911931"/>
                <a:gridCol w="911931"/>
                <a:gridCol w="911931"/>
                <a:gridCol w="911931"/>
                <a:gridCol w="911931"/>
                <a:gridCol w="911931"/>
                <a:gridCol w="911931"/>
                <a:gridCol w="911931"/>
              </a:tblGrid>
              <a:tr h="0">
                <a:tc>
                  <a:txBody>
                    <a:bodyPr/>
                    <a:lstStyle/>
                    <a:p>
                      <a:pPr>
                        <a:defRPr sz="1000"/>
                      </a:pPr>
                      <a:endParaRPr/>
                    </a:p>
                  </a:txBody>
                  <a:tcPr>
                    <a:lnL w="0"/>
                    <a:lnR w="0"/>
                    <a:lnT w="0"/>
                    <a:lnB w="0"/>
                    <a:solidFill>
                      <a:prstClr val="black">
                        <a:lumOff val="100000"/>
                        <a:lumOff val="100000"/>
                      </a:prstClr>
                    </a:solidFill>
                  </a:tcPr>
                </a:tc>
                <a:tc gridSpan="2">
                  <a:txBody>
                    <a:bodyPr/>
                    <a:lstStyle/>
                    <a:p>
                      <a:pPr>
                        <a:defRPr sz="1000"/>
                      </a:pPr>
                      <a:r>
                        <a:rPr b="1"/>
                        <a:t>E39 Stavanger-Kristiansand</a:t>
                      </a:r>
                    </a:p>
                  </a:txBody>
                  <a:tcPr>
                    <a:lnL w="0"/>
                    <a:lnR w="0"/>
                    <a:lnT w="0"/>
                    <a:lnB w="0"/>
                    <a:solidFill>
                      <a:prstClr val="black">
                        <a:lumOff val="100000"/>
                        <a:lumOff val="100000"/>
                      </a:prstClr>
                    </a:solidFill>
                  </a:tcPr>
                </a:tc>
                <a:tc hMerge="1">
                  <a:txBody>
                    <a:bodyPr/>
                    <a:lstStyle/>
                    <a:p>
                      <a:pPr>
                        <a:defRPr sz="1000"/>
                      </a:pPr>
                      <a:endParaRPr/>
                    </a:p>
                  </a:txBody>
                  <a:tcPr/>
                </a:tc>
                <a:tc gridSpan="2">
                  <a:txBody>
                    <a:bodyPr/>
                    <a:lstStyle/>
                    <a:p>
                      <a:pPr>
                        <a:defRPr sz="1000"/>
                      </a:pPr>
                      <a:r>
                        <a:rPr b="1"/>
                        <a:t>E39 Bergen-Stavanger (Hordfast og Rogfast)</a:t>
                      </a:r>
                    </a:p>
                  </a:txBody>
                  <a:tcPr>
                    <a:lnL w="0"/>
                    <a:lnR w="0"/>
                    <a:lnT w="0"/>
                    <a:lnB w="0"/>
                    <a:solidFill>
                      <a:prstClr val="black">
                        <a:lumOff val="100000"/>
                        <a:lumOff val="100000"/>
                      </a:prstClr>
                    </a:solidFill>
                  </a:tcPr>
                </a:tc>
                <a:tc hMerge="1">
                  <a:txBody>
                    <a:bodyPr/>
                    <a:lstStyle/>
                    <a:p>
                      <a:pPr>
                        <a:defRPr sz="1000"/>
                      </a:pPr>
                      <a:endParaRPr/>
                    </a:p>
                  </a:txBody>
                  <a:tcPr/>
                </a:tc>
                <a:tc gridSpan="2">
                  <a:txBody>
                    <a:bodyPr/>
                    <a:lstStyle/>
                    <a:p>
                      <a:pPr>
                        <a:defRPr sz="1000"/>
                      </a:pPr>
                      <a:r>
                        <a:rPr b="1"/>
                        <a:t>E134 Haugesund-Oslo (Haukeli)</a:t>
                      </a:r>
                    </a:p>
                  </a:txBody>
                  <a:tcPr>
                    <a:lnL w="0"/>
                    <a:lnR w="0"/>
                    <a:lnT w="0"/>
                    <a:lnB w="0"/>
                    <a:solidFill>
                      <a:prstClr val="black">
                        <a:lumOff val="100000"/>
                        <a:lumOff val="100000"/>
                      </a:prstClr>
                    </a:solidFill>
                  </a:tcPr>
                </a:tc>
                <a:tc hMerge="1">
                  <a:txBody>
                    <a:bodyPr/>
                    <a:lstStyle/>
                    <a:p>
                      <a:pPr>
                        <a:defRPr sz="1000"/>
                      </a:pPr>
                      <a:endParaRPr/>
                    </a:p>
                  </a:txBody>
                  <a:tcPr/>
                </a:tc>
                <a:tc gridSpan="2">
                  <a:txBody>
                    <a:bodyPr/>
                    <a:lstStyle/>
                    <a:p>
                      <a:pPr>
                        <a:defRPr sz="1000"/>
                      </a:pPr>
                      <a:r>
                        <a:rPr b="1"/>
                        <a:t>E16 Bergen-Voss-Oslo</a:t>
                      </a:r>
                    </a:p>
                  </a:txBody>
                  <a:tcPr>
                    <a:lnL w="0"/>
                    <a:lnR w="0"/>
                    <a:lnT w="0"/>
                    <a:lnB w="0"/>
                    <a:solidFill>
                      <a:prstClr val="black">
                        <a:lumOff val="100000"/>
                        <a:lumOff val="100000"/>
                      </a:prstClr>
                    </a:solidFill>
                  </a:tcPr>
                </a:tc>
                <a:tc hMerge="1">
                  <a:txBody>
                    <a:bodyPr/>
                    <a:lstStyle/>
                    <a:p>
                      <a:pPr>
                        <a:defRPr sz="1000"/>
                      </a:pPr>
                      <a:endParaRPr/>
                    </a:p>
                  </a:txBody>
                  <a:tcPr/>
                </a:tc>
              </a:tr>
              <a:tr h="0">
                <a:tc>
                  <a:txBody>
                    <a:bodyPr/>
                    <a:lstStyle/>
                    <a:p>
                      <a:pPr>
                        <a:defRPr sz="1000"/>
                      </a:pPr>
                      <a:r>
                        <a:rPr b="1"/>
                        <a:t>Navn</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Hvor viktig vurderer du nytteverdien av følgende veiutbygginger for din bedrift? Vurder fra 1 (lite viktig) til 6 (meget viktig)</a:t>
                      </a:r>
                    </a:p>
                  </a:txBody>
                  <a:tcPr>
                    <a:lnL w="0"/>
                    <a:lnR w="0"/>
                    <a:lnT w="12700">
                      <a:solidFill>
                        <a:srgbClr val="B4B4B4"/>
                      </a:solidFill>
                    </a:lnT>
                    <a:lnB w="0"/>
                  </a:tcPr>
                </a:tc>
                <a:tc>
                  <a:txBody>
                    <a:bodyPr/>
                    <a:lstStyle/>
                    <a:p>
                      <a:pPr>
                        <a:defRPr sz="1000"/>
                      </a:pPr>
                      <a:r>
                        <a:rPr/>
                        <a:t>3,23</a:t>
                      </a:r>
                    </a:p>
                  </a:txBody>
                  <a:tcPr>
                    <a:lnL w="0"/>
                    <a:lnR w="0"/>
                    <a:lnT w="12700">
                      <a:solidFill>
                        <a:srgbClr val="B4B4B4"/>
                      </a:solidFill>
                    </a:lnT>
                    <a:lnB w="0"/>
                  </a:tcPr>
                </a:tc>
                <a:tc>
                  <a:txBody>
                    <a:bodyPr/>
                    <a:lstStyle/>
                    <a:p>
                      <a:pPr>
                        <a:defRPr sz="1000"/>
                      </a:pPr>
                      <a:r>
                        <a:rPr/>
                        <a:t>937</a:t>
                      </a:r>
                    </a:p>
                  </a:txBody>
                  <a:tcPr>
                    <a:lnL w="0"/>
                    <a:lnR w="0"/>
                    <a:lnT w="12700">
                      <a:solidFill>
                        <a:srgbClr val="B4B4B4"/>
                      </a:solidFill>
                    </a:lnT>
                    <a:lnB w="0"/>
                  </a:tcPr>
                </a:tc>
                <a:tc>
                  <a:txBody>
                    <a:bodyPr/>
                    <a:lstStyle/>
                    <a:p>
                      <a:pPr>
                        <a:defRPr sz="1000"/>
                      </a:pPr>
                      <a:r>
                        <a:rPr/>
                        <a:t>3,87</a:t>
                      </a:r>
                    </a:p>
                  </a:txBody>
                  <a:tcPr>
                    <a:lnL w="0"/>
                    <a:lnR w="0"/>
                    <a:lnT w="12700">
                      <a:solidFill>
                        <a:srgbClr val="B4B4B4"/>
                      </a:solidFill>
                    </a:lnT>
                    <a:lnB w="0"/>
                  </a:tcPr>
                </a:tc>
                <a:tc>
                  <a:txBody>
                    <a:bodyPr/>
                    <a:lstStyle/>
                    <a:p>
                      <a:pPr>
                        <a:defRPr sz="1000"/>
                      </a:pPr>
                      <a:r>
                        <a:rPr/>
                        <a:t>942</a:t>
                      </a:r>
                    </a:p>
                  </a:txBody>
                  <a:tcPr>
                    <a:lnL w="0"/>
                    <a:lnR w="0"/>
                    <a:lnT w="12700">
                      <a:solidFill>
                        <a:srgbClr val="B4B4B4"/>
                      </a:solidFill>
                    </a:lnT>
                    <a:lnB w="0"/>
                  </a:tcPr>
                </a:tc>
                <a:tc>
                  <a:txBody>
                    <a:bodyPr/>
                    <a:lstStyle/>
                    <a:p>
                      <a:pPr>
                        <a:defRPr sz="1000"/>
                      </a:pPr>
                      <a:r>
                        <a:rPr/>
                        <a:t>2,73</a:t>
                      </a:r>
                    </a:p>
                  </a:txBody>
                  <a:tcPr>
                    <a:lnL w="0"/>
                    <a:lnR w="0"/>
                    <a:lnT w="12700">
                      <a:solidFill>
                        <a:srgbClr val="B4B4B4"/>
                      </a:solidFill>
                    </a:lnT>
                    <a:lnB w="0"/>
                  </a:tcPr>
                </a:tc>
                <a:tc>
                  <a:txBody>
                    <a:bodyPr/>
                    <a:lstStyle/>
                    <a:p>
                      <a:pPr>
                        <a:defRPr sz="1000"/>
                      </a:pPr>
                      <a:r>
                        <a:rPr/>
                        <a:t>928</a:t>
                      </a:r>
                    </a:p>
                  </a:txBody>
                  <a:tcPr>
                    <a:lnL w="0"/>
                    <a:lnR w="0"/>
                    <a:lnT w="12700">
                      <a:solidFill>
                        <a:srgbClr val="B4B4B4"/>
                      </a:solidFill>
                    </a:lnT>
                    <a:lnB w="0"/>
                  </a:tcPr>
                </a:tc>
                <a:tc>
                  <a:txBody>
                    <a:bodyPr/>
                    <a:lstStyle/>
                    <a:p>
                      <a:pPr>
                        <a:defRPr sz="1000"/>
                      </a:pPr>
                      <a:r>
                        <a:rPr/>
                        <a:t>2,70</a:t>
                      </a:r>
                    </a:p>
                  </a:txBody>
                  <a:tcPr>
                    <a:lnL w="0"/>
                    <a:lnR w="0"/>
                    <a:lnT w="12700">
                      <a:solidFill>
                        <a:srgbClr val="B4B4B4"/>
                      </a:solidFill>
                    </a:lnT>
                    <a:lnB w="0"/>
                  </a:tcPr>
                </a:tc>
                <a:tc>
                  <a:txBody>
                    <a:bodyPr/>
                    <a:lstStyle/>
                    <a:p>
                      <a:pPr>
                        <a:defRPr sz="1000"/>
                      </a:pPr>
                      <a:r>
                        <a:rPr/>
                        <a:t>935</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2,78</a:t>
                      </a:r>
                    </a:p>
                  </a:txBody>
                  <a:tcPr>
                    <a:lnL w="0"/>
                    <a:lnR w="0"/>
                    <a:lnT w="0"/>
                    <a:lnB w="0"/>
                  </a:tcPr>
                </a:tc>
                <a:tc>
                  <a:txBody>
                    <a:bodyPr/>
                    <a:lstStyle/>
                    <a:p>
                      <a:pPr>
                        <a:defRPr sz="1000"/>
                      </a:pPr>
                      <a:r>
                        <a:rPr/>
                        <a:t>111</a:t>
                      </a:r>
                    </a:p>
                  </a:txBody>
                  <a:tcPr>
                    <a:lnL w="0"/>
                    <a:lnR w="0"/>
                    <a:lnT w="0"/>
                    <a:lnB w="0"/>
                  </a:tcPr>
                </a:tc>
                <a:tc>
                  <a:txBody>
                    <a:bodyPr/>
                    <a:lstStyle/>
                    <a:p>
                      <a:pPr>
                        <a:defRPr sz="1000"/>
                      </a:pPr>
                      <a:r>
                        <a:rPr/>
                        <a:t>4,86</a:t>
                      </a:r>
                    </a:p>
                  </a:txBody>
                  <a:tcPr>
                    <a:lnL w="0"/>
                    <a:lnR w="0"/>
                    <a:lnT w="0"/>
                    <a:lnB w="0"/>
                  </a:tcPr>
                </a:tc>
                <a:tc>
                  <a:txBody>
                    <a:bodyPr/>
                    <a:lstStyle/>
                    <a:p>
                      <a:pPr>
                        <a:defRPr sz="1000"/>
                      </a:pPr>
                      <a:r>
                        <a:rPr/>
                        <a:t>111</a:t>
                      </a:r>
                    </a:p>
                  </a:txBody>
                  <a:tcPr>
                    <a:lnL w="0"/>
                    <a:lnR w="0"/>
                    <a:lnT w="0"/>
                    <a:lnB w="0"/>
                  </a:tcPr>
                </a:tc>
                <a:tc>
                  <a:txBody>
                    <a:bodyPr/>
                    <a:lstStyle/>
                    <a:p>
                      <a:pPr>
                        <a:defRPr sz="1000"/>
                      </a:pPr>
                      <a:r>
                        <a:rPr/>
                        <a:t>4,36</a:t>
                      </a:r>
                    </a:p>
                  </a:txBody>
                  <a:tcPr>
                    <a:lnL w="0"/>
                    <a:lnR w="0"/>
                    <a:lnT w="0"/>
                    <a:lnB w="0"/>
                  </a:tcPr>
                </a:tc>
                <a:tc>
                  <a:txBody>
                    <a:bodyPr/>
                    <a:lstStyle/>
                    <a:p>
                      <a:pPr>
                        <a:defRPr sz="1000"/>
                      </a:pPr>
                      <a:r>
                        <a:rPr/>
                        <a:t>111</a:t>
                      </a:r>
                    </a:p>
                  </a:txBody>
                  <a:tcPr>
                    <a:lnL w="0"/>
                    <a:lnR w="0"/>
                    <a:lnT w="0"/>
                    <a:lnB w="0"/>
                  </a:tcPr>
                </a:tc>
                <a:tc>
                  <a:txBody>
                    <a:bodyPr/>
                    <a:lstStyle/>
                    <a:p>
                      <a:pPr>
                        <a:defRPr sz="1000"/>
                      </a:pPr>
                      <a:r>
                        <a:rPr/>
                        <a:t>1,82</a:t>
                      </a:r>
                    </a:p>
                  </a:txBody>
                  <a:tcPr>
                    <a:lnL w="0"/>
                    <a:lnR w="0"/>
                    <a:lnT w="0"/>
                    <a:lnB w="0"/>
                  </a:tcPr>
                </a:tc>
                <a:tc>
                  <a:txBody>
                    <a:bodyPr/>
                    <a:lstStyle/>
                    <a:p>
                      <a:pPr>
                        <a:defRPr sz="1000"/>
                      </a:pPr>
                      <a:r>
                        <a:rPr/>
                        <a:t>111</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2,24</a:t>
                      </a:r>
                    </a:p>
                  </a:txBody>
                  <a:tcPr>
                    <a:lnL w="0"/>
                    <a:lnR w="0"/>
                    <a:lnT w="0"/>
                    <a:lnB w="0"/>
                  </a:tcPr>
                </a:tc>
                <a:tc>
                  <a:txBody>
                    <a:bodyPr/>
                    <a:lstStyle/>
                    <a:p>
                      <a:pPr>
                        <a:defRPr sz="1000"/>
                      </a:pPr>
                      <a:r>
                        <a:rPr/>
                        <a:t>296</a:t>
                      </a:r>
                    </a:p>
                  </a:txBody>
                  <a:tcPr>
                    <a:lnL w="0"/>
                    <a:lnR w="0"/>
                    <a:lnT w="0"/>
                    <a:lnB w="0"/>
                  </a:tcPr>
                </a:tc>
                <a:tc>
                  <a:txBody>
                    <a:bodyPr/>
                    <a:lstStyle/>
                    <a:p>
                      <a:pPr>
                        <a:defRPr sz="1000"/>
                      </a:pPr>
                      <a:r>
                        <a:rPr/>
                        <a:t>3,68</a:t>
                      </a:r>
                    </a:p>
                  </a:txBody>
                  <a:tcPr>
                    <a:lnL w="0"/>
                    <a:lnR w="0"/>
                    <a:lnT w="0"/>
                    <a:lnB w="0"/>
                  </a:tcPr>
                </a:tc>
                <a:tc>
                  <a:txBody>
                    <a:bodyPr/>
                    <a:lstStyle/>
                    <a:p>
                      <a:pPr>
                        <a:defRPr sz="1000"/>
                      </a:pPr>
                      <a:r>
                        <a:rPr/>
                        <a:t>300</a:t>
                      </a:r>
                    </a:p>
                  </a:txBody>
                  <a:tcPr>
                    <a:lnL w="0"/>
                    <a:lnR w="0"/>
                    <a:lnT w="0"/>
                    <a:lnB w="0"/>
                  </a:tcPr>
                </a:tc>
                <a:tc>
                  <a:txBody>
                    <a:bodyPr/>
                    <a:lstStyle/>
                    <a:p>
                      <a:pPr>
                        <a:defRPr sz="1000"/>
                      </a:pPr>
                      <a:r>
                        <a:rPr/>
                        <a:t>2,20</a:t>
                      </a:r>
                    </a:p>
                  </a:txBody>
                  <a:tcPr>
                    <a:lnL w="0"/>
                    <a:lnR w="0"/>
                    <a:lnT w="0"/>
                    <a:lnB w="0"/>
                  </a:tcPr>
                </a:tc>
                <a:tc>
                  <a:txBody>
                    <a:bodyPr/>
                    <a:lstStyle/>
                    <a:p>
                      <a:pPr>
                        <a:defRPr sz="1000"/>
                      </a:pPr>
                      <a:r>
                        <a:rPr/>
                        <a:t>292</a:t>
                      </a:r>
                    </a:p>
                  </a:txBody>
                  <a:tcPr>
                    <a:lnL w="0"/>
                    <a:lnR w="0"/>
                    <a:lnT w="0"/>
                    <a:lnB w="0"/>
                  </a:tcPr>
                </a:tc>
                <a:tc>
                  <a:txBody>
                    <a:bodyPr/>
                    <a:lstStyle/>
                    <a:p>
                      <a:pPr>
                        <a:defRPr sz="1000"/>
                      </a:pPr>
                      <a:r>
                        <a:rPr/>
                        <a:t>4,22</a:t>
                      </a:r>
                    </a:p>
                  </a:txBody>
                  <a:tcPr>
                    <a:lnL w="0"/>
                    <a:lnR w="0"/>
                    <a:lnT w="0"/>
                    <a:lnB w="0"/>
                  </a:tcPr>
                </a:tc>
                <a:tc>
                  <a:txBody>
                    <a:bodyPr/>
                    <a:lstStyle/>
                    <a:p>
                      <a:pPr>
                        <a:defRPr sz="1000"/>
                      </a:pPr>
                      <a:r>
                        <a:rPr/>
                        <a:t>301</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3,95</a:t>
                      </a:r>
                    </a:p>
                  </a:txBody>
                  <a:tcPr>
                    <a:lnL w="0"/>
                    <a:lnR w="0"/>
                    <a:lnT w="0"/>
                    <a:lnB w="0"/>
                  </a:tcPr>
                </a:tc>
                <a:tc>
                  <a:txBody>
                    <a:bodyPr/>
                    <a:lstStyle/>
                    <a:p>
                      <a:pPr>
                        <a:defRPr sz="1000"/>
                      </a:pPr>
                      <a:r>
                        <a:rPr/>
                        <a:t>538</a:t>
                      </a:r>
                    </a:p>
                  </a:txBody>
                  <a:tcPr>
                    <a:lnL w="0"/>
                    <a:lnR w="0"/>
                    <a:lnT w="0"/>
                    <a:lnB w="0"/>
                  </a:tcPr>
                </a:tc>
                <a:tc>
                  <a:txBody>
                    <a:bodyPr/>
                    <a:lstStyle/>
                    <a:p>
                      <a:pPr>
                        <a:defRPr sz="1000"/>
                      </a:pPr>
                      <a:r>
                        <a:rPr/>
                        <a:t>3,85</a:t>
                      </a:r>
                    </a:p>
                  </a:txBody>
                  <a:tcPr>
                    <a:lnL w="0"/>
                    <a:lnR w="0"/>
                    <a:lnT w="0"/>
                    <a:lnB w="0"/>
                  </a:tcPr>
                </a:tc>
                <a:tc>
                  <a:txBody>
                    <a:bodyPr/>
                    <a:lstStyle/>
                    <a:p>
                      <a:pPr>
                        <a:defRPr sz="1000"/>
                      </a:pPr>
                      <a:r>
                        <a:rPr/>
                        <a:t>539</a:t>
                      </a:r>
                    </a:p>
                  </a:txBody>
                  <a:tcPr>
                    <a:lnL w="0"/>
                    <a:lnR w="0"/>
                    <a:lnT w="0"/>
                    <a:lnB w="0"/>
                  </a:tcPr>
                </a:tc>
                <a:tc>
                  <a:txBody>
                    <a:bodyPr/>
                    <a:lstStyle/>
                    <a:p>
                      <a:pPr>
                        <a:defRPr sz="1000"/>
                      </a:pPr>
                      <a:r>
                        <a:rPr/>
                        <a:t>2,65</a:t>
                      </a:r>
                    </a:p>
                  </a:txBody>
                  <a:tcPr>
                    <a:lnL w="0"/>
                    <a:lnR w="0"/>
                    <a:lnT w="0"/>
                    <a:lnB w="0"/>
                  </a:tcPr>
                </a:tc>
                <a:tc>
                  <a:txBody>
                    <a:bodyPr/>
                    <a:lstStyle/>
                    <a:p>
                      <a:pPr>
                        <a:defRPr sz="1000"/>
                      </a:pPr>
                      <a:r>
                        <a:rPr/>
                        <a:t>531</a:t>
                      </a:r>
                    </a:p>
                  </a:txBody>
                  <a:tcPr>
                    <a:lnL w="0"/>
                    <a:lnR w="0"/>
                    <a:lnT w="0"/>
                    <a:lnB w="0"/>
                  </a:tcPr>
                </a:tc>
                <a:tc>
                  <a:txBody>
                    <a:bodyPr/>
                    <a:lstStyle/>
                    <a:p>
                      <a:pPr>
                        <a:defRPr sz="1000"/>
                      </a:pPr>
                      <a:r>
                        <a:rPr/>
                        <a:t>2,02</a:t>
                      </a:r>
                    </a:p>
                  </a:txBody>
                  <a:tcPr>
                    <a:lnL w="0"/>
                    <a:lnR w="0"/>
                    <a:lnT w="0"/>
                    <a:lnB w="0"/>
                  </a:tcPr>
                </a:tc>
                <a:tc>
                  <a:txBody>
                    <a:bodyPr/>
                    <a:lstStyle/>
                    <a:p>
                      <a:pPr>
                        <a:defRPr sz="1000"/>
                      </a:pPr>
                      <a:r>
                        <a:rPr/>
                        <a:t>530</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2,55</a:t>
                      </a:r>
                    </a:p>
                  </a:txBody>
                  <a:tcPr>
                    <a:lnL w="0"/>
                    <a:lnR w="0"/>
                    <a:lnT w="0"/>
                    <a:lnB w="0"/>
                  </a:tcPr>
                </a:tc>
                <a:tc>
                  <a:txBody>
                    <a:bodyPr/>
                    <a:lstStyle/>
                    <a:p>
                      <a:pPr>
                        <a:defRPr sz="1000"/>
                      </a:pPr>
                      <a:r>
                        <a:rPr/>
                        <a:t>29</a:t>
                      </a:r>
                    </a:p>
                  </a:txBody>
                  <a:tcPr>
                    <a:lnL w="0"/>
                    <a:lnR w="0"/>
                    <a:lnT w="0"/>
                    <a:lnB w="0"/>
                  </a:tcPr>
                </a:tc>
                <a:tc>
                  <a:txBody>
                    <a:bodyPr/>
                    <a:lstStyle/>
                    <a:p>
                      <a:pPr>
                        <a:defRPr sz="1000"/>
                      </a:pPr>
                      <a:r>
                        <a:rPr/>
                        <a:t>4,77</a:t>
                      </a:r>
                    </a:p>
                  </a:txBody>
                  <a:tcPr>
                    <a:lnL w="0"/>
                    <a:lnR w="0"/>
                    <a:lnT w="0"/>
                    <a:lnB w="0"/>
                  </a:tcPr>
                </a:tc>
                <a:tc>
                  <a:txBody>
                    <a:bodyPr/>
                    <a:lstStyle/>
                    <a:p>
                      <a:pPr>
                        <a:defRPr sz="1000"/>
                      </a:pPr>
                      <a:r>
                        <a:rPr/>
                        <a:t>30</a:t>
                      </a:r>
                    </a:p>
                  </a:txBody>
                  <a:tcPr>
                    <a:lnL w="0"/>
                    <a:lnR w="0"/>
                    <a:lnT w="0"/>
                    <a:lnB w="0"/>
                  </a:tcPr>
                </a:tc>
                <a:tc>
                  <a:txBody>
                    <a:bodyPr/>
                    <a:lstStyle/>
                    <a:p>
                      <a:pPr>
                        <a:defRPr sz="1000"/>
                      </a:pPr>
                      <a:r>
                        <a:rPr/>
                        <a:t>3,90</a:t>
                      </a:r>
                    </a:p>
                  </a:txBody>
                  <a:tcPr>
                    <a:lnL w="0"/>
                    <a:lnR w="0"/>
                    <a:lnT w="0"/>
                    <a:lnB w="0"/>
                  </a:tcPr>
                </a:tc>
                <a:tc>
                  <a:txBody>
                    <a:bodyPr/>
                    <a:lstStyle/>
                    <a:p>
                      <a:pPr>
                        <a:defRPr sz="1000"/>
                      </a:pPr>
                      <a:r>
                        <a:rPr/>
                        <a:t>30</a:t>
                      </a:r>
                    </a:p>
                  </a:txBody>
                  <a:tcPr>
                    <a:lnL w="0"/>
                    <a:lnR w="0"/>
                    <a:lnT w="0"/>
                    <a:lnB w="0"/>
                  </a:tcPr>
                </a:tc>
                <a:tc>
                  <a:txBody>
                    <a:bodyPr/>
                    <a:lstStyle/>
                    <a:p>
                      <a:pPr>
                        <a:defRPr sz="1000"/>
                      </a:pPr>
                      <a:r>
                        <a:rPr/>
                        <a:t>2,97</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34. E39 Stavanger-Kristiansand</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34. E39 Stavanger-Kristiansand</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28346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E39 Stavanger-Kristiansand</a:t>
                      </a:r>
                    </a:p>
                  </a:txBody>
                  <a:tcPr>
                    <a:lnL w="0"/>
                    <a:lnR w="0"/>
                    <a:lnT w="12700">
                      <a:solidFill>
                        <a:srgbClr val="B4B4B4"/>
                      </a:solidFill>
                    </a:lnT>
                    <a:lnB w="0"/>
                  </a:tcPr>
                </a:tc>
                <a:tc>
                  <a:txBody>
                    <a:bodyPr/>
                    <a:lstStyle/>
                    <a:p>
                      <a:pPr>
                        <a:defRPr sz="1000"/>
                      </a:pPr>
                      <a:r>
                        <a:rPr/>
                        <a:t>29,8%</a:t>
                      </a:r>
                    </a:p>
                  </a:txBody>
                  <a:tcPr>
                    <a:lnL w="0"/>
                    <a:lnR w="0"/>
                    <a:lnT w="12700">
                      <a:solidFill>
                        <a:srgbClr val="B4B4B4"/>
                      </a:solidFill>
                    </a:lnT>
                    <a:lnB w="0"/>
                  </a:tcPr>
                </a:tc>
                <a:tc>
                  <a:txBody>
                    <a:bodyPr/>
                    <a:lstStyle/>
                    <a:p>
                      <a:pPr>
                        <a:defRPr sz="1000"/>
                      </a:pPr>
                      <a:r>
                        <a:rPr/>
                        <a:t>13,6%</a:t>
                      </a:r>
                    </a:p>
                  </a:txBody>
                  <a:tcPr>
                    <a:lnL w="0"/>
                    <a:lnR w="0"/>
                    <a:lnT w="12700">
                      <a:solidFill>
                        <a:srgbClr val="B4B4B4"/>
                      </a:solidFill>
                    </a:lnT>
                    <a:lnB w="0"/>
                  </a:tcPr>
                </a:tc>
                <a:tc>
                  <a:txBody>
                    <a:bodyPr/>
                    <a:lstStyle/>
                    <a:p>
                      <a:pPr>
                        <a:defRPr sz="1000"/>
                      </a:pPr>
                      <a:r>
                        <a:rPr/>
                        <a:t>12,5%</a:t>
                      </a:r>
                    </a:p>
                  </a:txBody>
                  <a:tcPr>
                    <a:lnL w="0"/>
                    <a:lnR w="0"/>
                    <a:lnT w="12700">
                      <a:solidFill>
                        <a:srgbClr val="B4B4B4"/>
                      </a:solidFill>
                    </a:lnT>
                    <a:lnB w="0"/>
                  </a:tcPr>
                </a:tc>
                <a:tc>
                  <a:txBody>
                    <a:bodyPr/>
                    <a:lstStyle/>
                    <a:p>
                      <a:pPr>
                        <a:defRPr sz="1000"/>
                      </a:pPr>
                      <a:r>
                        <a:rPr/>
                        <a:t>12,4%</a:t>
                      </a:r>
                    </a:p>
                  </a:txBody>
                  <a:tcPr>
                    <a:lnL w="0"/>
                    <a:lnR w="0"/>
                    <a:lnT w="12700">
                      <a:solidFill>
                        <a:srgbClr val="B4B4B4"/>
                      </a:solidFill>
                    </a:lnT>
                    <a:lnB w="0"/>
                  </a:tcPr>
                </a:tc>
                <a:tc>
                  <a:txBody>
                    <a:bodyPr/>
                    <a:lstStyle/>
                    <a:p>
                      <a:pPr>
                        <a:defRPr sz="1000"/>
                      </a:pPr>
                      <a:r>
                        <a:rPr/>
                        <a:t>11,7%</a:t>
                      </a:r>
                    </a:p>
                  </a:txBody>
                  <a:tcPr>
                    <a:lnL w="0"/>
                    <a:lnR w="0"/>
                    <a:lnT w="12700">
                      <a:solidFill>
                        <a:srgbClr val="B4B4B4"/>
                      </a:solidFill>
                    </a:lnT>
                    <a:lnB w="0"/>
                  </a:tcPr>
                </a:tc>
                <a:tc>
                  <a:txBody>
                    <a:bodyPr/>
                    <a:lstStyle/>
                    <a:p>
                      <a:pPr>
                        <a:defRPr sz="1000"/>
                      </a:pPr>
                      <a:r>
                        <a:rPr/>
                        <a:t>20,1%</a:t>
                      </a:r>
                    </a:p>
                  </a:txBody>
                  <a:tcPr>
                    <a:lnL w="0"/>
                    <a:lnR w="0"/>
                    <a:lnT w="12700">
                      <a:solidFill>
                        <a:srgbClr val="B4B4B4"/>
                      </a:solidFill>
                    </a:lnT>
                    <a:lnB w="0"/>
                  </a:tcPr>
                </a:tc>
                <a:tc>
                  <a:txBody>
                    <a:bodyPr/>
                    <a:lstStyle/>
                    <a:p>
                      <a:pPr>
                        <a:defRPr sz="1000"/>
                      </a:pPr>
                      <a:r>
                        <a:rPr/>
                        <a:t>937</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32,4%</a:t>
                      </a:r>
                    </a:p>
                  </a:txBody>
                  <a:tcPr>
                    <a:lnL w="0"/>
                    <a:lnR w="0"/>
                    <a:lnT w="0"/>
                    <a:lnB w="0"/>
                  </a:tcPr>
                </a:tc>
                <a:tc>
                  <a:txBody>
                    <a:bodyPr/>
                    <a:lstStyle/>
                    <a:p>
                      <a:pPr>
                        <a:defRPr sz="1000"/>
                      </a:pPr>
                      <a:r>
                        <a:rPr/>
                        <a:t>13,5%</a:t>
                      </a:r>
                    </a:p>
                  </a:txBody>
                  <a:tcPr>
                    <a:lnL w="0"/>
                    <a:lnR w="0"/>
                    <a:lnT w="0"/>
                    <a:lnB w="0"/>
                  </a:tcPr>
                </a:tc>
                <a:tc>
                  <a:txBody>
                    <a:bodyPr/>
                    <a:lstStyle/>
                    <a:p>
                      <a:pPr>
                        <a:defRPr sz="1000"/>
                      </a:pPr>
                      <a:r>
                        <a:rPr/>
                        <a:t>18,0%</a:t>
                      </a:r>
                    </a:p>
                  </a:txBody>
                  <a:tcPr>
                    <a:lnL w="0"/>
                    <a:lnR w="0"/>
                    <a:lnT w="0"/>
                    <a:lnB w="0"/>
                  </a:tcPr>
                </a:tc>
                <a:tc>
                  <a:txBody>
                    <a:bodyPr/>
                    <a:lstStyle/>
                    <a:p>
                      <a:pPr>
                        <a:defRPr sz="1000"/>
                      </a:pPr>
                      <a:r>
                        <a:rPr/>
                        <a:t>21,6%</a:t>
                      </a:r>
                    </a:p>
                  </a:txBody>
                  <a:tcPr>
                    <a:lnL w="0"/>
                    <a:lnR w="0"/>
                    <a:lnT w="0"/>
                    <a:lnB w="0"/>
                  </a:tcPr>
                </a:tc>
                <a:tc>
                  <a:txBody>
                    <a:bodyPr/>
                    <a:lstStyle/>
                    <a:p>
                      <a:pPr>
                        <a:defRPr sz="1000"/>
                      </a:pPr>
                      <a:r>
                        <a:rPr/>
                        <a:t>8,1%</a:t>
                      </a:r>
                    </a:p>
                  </a:txBody>
                  <a:tcPr>
                    <a:lnL w="0"/>
                    <a:lnR w="0"/>
                    <a:lnT w="0"/>
                    <a:lnB w="0"/>
                  </a:tcPr>
                </a:tc>
                <a:tc>
                  <a:txBody>
                    <a:bodyPr/>
                    <a:lstStyle/>
                    <a:p>
                      <a:pPr>
                        <a:defRPr sz="1000"/>
                      </a:pPr>
                      <a:r>
                        <a:rPr/>
                        <a:t>6,3%</a:t>
                      </a:r>
                    </a:p>
                  </a:txBody>
                  <a:tcPr>
                    <a:lnL w="0"/>
                    <a:lnR w="0"/>
                    <a:lnT w="0"/>
                    <a:lnB w="0"/>
                  </a:tcPr>
                </a:tc>
                <a:tc>
                  <a:txBody>
                    <a:bodyPr/>
                    <a:lstStyle/>
                    <a:p>
                      <a:pPr>
                        <a:defRPr sz="1000"/>
                      </a:pPr>
                      <a:r>
                        <a:rPr/>
                        <a:t>111</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48,0%</a:t>
                      </a:r>
                    </a:p>
                  </a:txBody>
                  <a:tcPr>
                    <a:lnL w="0"/>
                    <a:lnR w="0"/>
                    <a:lnT w="0"/>
                    <a:lnB w="0"/>
                  </a:tcPr>
                </a:tc>
                <a:tc>
                  <a:txBody>
                    <a:bodyPr/>
                    <a:lstStyle/>
                    <a:p>
                      <a:pPr>
                        <a:defRPr sz="1000"/>
                      </a:pPr>
                      <a:r>
                        <a:rPr/>
                        <a:t>19,3%</a:t>
                      </a:r>
                    </a:p>
                  </a:txBody>
                  <a:tcPr>
                    <a:lnL w="0"/>
                    <a:lnR w="0"/>
                    <a:lnT w="0"/>
                    <a:lnB w="0"/>
                  </a:tcPr>
                </a:tc>
                <a:tc>
                  <a:txBody>
                    <a:bodyPr/>
                    <a:lstStyle/>
                    <a:p>
                      <a:pPr>
                        <a:defRPr sz="1000"/>
                      </a:pPr>
                      <a:r>
                        <a:rPr/>
                        <a:t>12,2%</a:t>
                      </a:r>
                    </a:p>
                  </a:txBody>
                  <a:tcPr>
                    <a:lnL w="0"/>
                    <a:lnR w="0"/>
                    <a:lnT w="0"/>
                    <a:lnB w="0"/>
                  </a:tcPr>
                </a:tc>
                <a:tc>
                  <a:txBody>
                    <a:bodyPr/>
                    <a:lstStyle/>
                    <a:p>
                      <a:pPr>
                        <a:defRPr sz="1000"/>
                      </a:pPr>
                      <a:r>
                        <a:rPr/>
                        <a:t>8,1%</a:t>
                      </a:r>
                    </a:p>
                  </a:txBody>
                  <a:tcPr>
                    <a:lnL w="0"/>
                    <a:lnR w="0"/>
                    <a:lnT w="0"/>
                    <a:lnB w="0"/>
                  </a:tcPr>
                </a:tc>
                <a:tc>
                  <a:txBody>
                    <a:bodyPr/>
                    <a:lstStyle/>
                    <a:p>
                      <a:pPr>
                        <a:defRPr sz="1000"/>
                      </a:pPr>
                      <a:r>
                        <a:rPr/>
                        <a:t>6,4%</a:t>
                      </a:r>
                    </a:p>
                  </a:txBody>
                  <a:tcPr>
                    <a:lnL w="0"/>
                    <a:lnR w="0"/>
                    <a:lnT w="0"/>
                    <a:lnB w="0"/>
                  </a:tcPr>
                </a:tc>
                <a:tc>
                  <a:txBody>
                    <a:bodyPr/>
                    <a:lstStyle/>
                    <a:p>
                      <a:pPr>
                        <a:defRPr sz="1000"/>
                      </a:pPr>
                      <a:r>
                        <a:rPr/>
                        <a:t>6,1%</a:t>
                      </a:r>
                    </a:p>
                  </a:txBody>
                  <a:tcPr>
                    <a:lnL w="0"/>
                    <a:lnR w="0"/>
                    <a:lnT w="0"/>
                    <a:lnB w="0"/>
                  </a:tcPr>
                </a:tc>
                <a:tc>
                  <a:txBody>
                    <a:bodyPr/>
                    <a:lstStyle/>
                    <a:p>
                      <a:pPr>
                        <a:defRPr sz="1000"/>
                      </a:pPr>
                      <a:r>
                        <a:rPr/>
                        <a:t>296</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17,1%</a:t>
                      </a:r>
                    </a:p>
                  </a:txBody>
                  <a:tcPr>
                    <a:lnL w="0"/>
                    <a:lnR w="0"/>
                    <a:lnT w="0"/>
                    <a:lnB w="0"/>
                  </a:tcPr>
                </a:tc>
                <a:tc>
                  <a:txBody>
                    <a:bodyPr/>
                    <a:lstStyle/>
                    <a:p>
                      <a:pPr>
                        <a:defRPr sz="1000"/>
                      </a:pPr>
                      <a:r>
                        <a:rPr/>
                        <a:t>10,2%</a:t>
                      </a:r>
                    </a:p>
                  </a:txBody>
                  <a:tcPr>
                    <a:lnL w="0"/>
                    <a:lnR w="0"/>
                    <a:lnT w="0"/>
                    <a:lnB w="0"/>
                  </a:tcPr>
                </a:tc>
                <a:tc>
                  <a:txBody>
                    <a:bodyPr/>
                    <a:lstStyle/>
                    <a:p>
                      <a:pPr>
                        <a:defRPr sz="1000"/>
                      </a:pPr>
                      <a:r>
                        <a:rPr/>
                        <a:t>11,2%</a:t>
                      </a:r>
                    </a:p>
                  </a:txBody>
                  <a:tcPr>
                    <a:lnL w="0"/>
                    <a:lnR w="0"/>
                    <a:lnT w="0"/>
                    <a:lnB w="0"/>
                  </a:tcPr>
                </a:tc>
                <a:tc>
                  <a:txBody>
                    <a:bodyPr/>
                    <a:lstStyle/>
                    <a:p>
                      <a:pPr>
                        <a:defRPr sz="1000"/>
                      </a:pPr>
                      <a:r>
                        <a:rPr/>
                        <a:t>14,1%</a:t>
                      </a:r>
                    </a:p>
                  </a:txBody>
                  <a:tcPr>
                    <a:lnL w="0"/>
                    <a:lnR w="0"/>
                    <a:lnT w="0"/>
                    <a:lnB w="0"/>
                  </a:tcPr>
                </a:tc>
                <a:tc>
                  <a:txBody>
                    <a:bodyPr/>
                    <a:lstStyle/>
                    <a:p>
                      <a:pPr>
                        <a:defRPr sz="1000"/>
                      </a:pPr>
                      <a:r>
                        <a:rPr/>
                        <a:t>16,9%</a:t>
                      </a:r>
                    </a:p>
                  </a:txBody>
                  <a:tcPr>
                    <a:lnL w="0"/>
                    <a:lnR w="0"/>
                    <a:lnT w="0"/>
                    <a:lnB w="0"/>
                  </a:tcPr>
                </a:tc>
                <a:tc>
                  <a:txBody>
                    <a:bodyPr/>
                    <a:lstStyle/>
                    <a:p>
                      <a:pPr>
                        <a:defRPr sz="1000"/>
                      </a:pPr>
                      <a:r>
                        <a:rPr/>
                        <a:t>30,5%</a:t>
                      </a:r>
                    </a:p>
                  </a:txBody>
                  <a:tcPr>
                    <a:lnL w="0"/>
                    <a:lnR w="0"/>
                    <a:lnT w="0"/>
                    <a:lnB w="0"/>
                  </a:tcPr>
                </a:tc>
                <a:tc>
                  <a:txBody>
                    <a:bodyPr/>
                    <a:lstStyle/>
                    <a:p>
                      <a:pPr>
                        <a:defRPr sz="1000"/>
                      </a:pPr>
                      <a:r>
                        <a:rPr/>
                        <a:t>538</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48,3%</a:t>
                      </a:r>
                    </a:p>
                  </a:txBody>
                  <a:tcPr>
                    <a:lnL w="0"/>
                    <a:lnR w="0"/>
                    <a:lnT w="0"/>
                    <a:lnB w="0"/>
                  </a:tcPr>
                </a:tc>
                <a:tc>
                  <a:txBody>
                    <a:bodyPr/>
                    <a:lstStyle/>
                    <a:p>
                      <a:pPr>
                        <a:defRPr sz="1000"/>
                      </a:pPr>
                      <a:r>
                        <a:rPr/>
                        <a:t>10,3%</a:t>
                      </a:r>
                    </a:p>
                  </a:txBody>
                  <a:tcPr>
                    <a:lnL w="0"/>
                    <a:lnR w="0"/>
                    <a:lnT w="0"/>
                    <a:lnB w="0"/>
                  </a:tcPr>
                </a:tc>
                <a:tc>
                  <a:txBody>
                    <a:bodyPr/>
                    <a:lstStyle/>
                    <a:p>
                      <a:pPr>
                        <a:defRPr sz="1000"/>
                      </a:pPr>
                      <a:r>
                        <a:rPr/>
                        <a:t>3,4%</a:t>
                      </a:r>
                    </a:p>
                  </a:txBody>
                  <a:tcPr>
                    <a:lnL w="0"/>
                    <a:lnR w="0"/>
                    <a:lnT w="0"/>
                    <a:lnB w="0"/>
                  </a:tcPr>
                </a:tc>
                <a:tc>
                  <a:txBody>
                    <a:bodyPr/>
                    <a:lstStyle/>
                    <a:p>
                      <a:pPr>
                        <a:defRPr sz="1000"/>
                      </a:pPr>
                      <a:r>
                        <a:rPr/>
                        <a:t>20,7%</a:t>
                      </a:r>
                    </a:p>
                  </a:txBody>
                  <a:tcPr>
                    <a:lnL w="0"/>
                    <a:lnR w="0"/>
                    <a:lnT w="0"/>
                    <a:lnB w="0"/>
                  </a:tcPr>
                </a:tc>
                <a:tc>
                  <a:txBody>
                    <a:bodyPr/>
                    <a:lstStyle/>
                    <a:p>
                      <a:pPr>
                        <a:defRPr sz="1000"/>
                      </a:pPr>
                      <a:r>
                        <a:rPr/>
                        <a:t>10,3%</a:t>
                      </a:r>
                    </a:p>
                  </a:txBody>
                  <a:tcPr>
                    <a:lnL w="0"/>
                    <a:lnR w="0"/>
                    <a:lnT w="0"/>
                    <a:lnB w="0"/>
                  </a:tcPr>
                </a:tc>
                <a:tc>
                  <a:txBody>
                    <a:bodyPr/>
                    <a:lstStyle/>
                    <a:p>
                      <a:pPr>
                        <a:defRPr sz="1000"/>
                      </a:pPr>
                      <a:r>
                        <a:rPr/>
                        <a:t>6,9%</a:t>
                      </a:r>
                    </a:p>
                  </a:txBody>
                  <a:tcPr>
                    <a:lnL w="0"/>
                    <a:lnR w="0"/>
                    <a:lnT w="0"/>
                    <a:lnB w="0"/>
                  </a:tcPr>
                </a:tc>
                <a:tc>
                  <a:txBody>
                    <a:bodyPr/>
                    <a:lstStyle/>
                    <a:p>
                      <a:pPr>
                        <a:defRPr sz="1000"/>
                      </a:pPr>
                      <a:r>
                        <a:rPr/>
                        <a:t>29</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35. E39 Bergen-Stavanger (Hordfast og Rogfast)</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35. E39 Bergen-Stavanger (Hordfast og Rogfast)</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31394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E39 Bergen-Stavanger (Hordfast og Rogfast)</a:t>
                      </a:r>
                    </a:p>
                  </a:txBody>
                  <a:tcPr>
                    <a:lnL w="0"/>
                    <a:lnR w="0"/>
                    <a:lnT w="12700">
                      <a:solidFill>
                        <a:srgbClr val="B4B4B4"/>
                      </a:solidFill>
                    </a:lnT>
                    <a:lnB w="0"/>
                  </a:tcPr>
                </a:tc>
                <a:tc>
                  <a:txBody>
                    <a:bodyPr/>
                    <a:lstStyle/>
                    <a:p>
                      <a:pPr>
                        <a:defRPr sz="1000"/>
                      </a:pPr>
                      <a:r>
                        <a:rPr/>
                        <a:t>18,5%</a:t>
                      </a:r>
                    </a:p>
                  </a:txBody>
                  <a:tcPr>
                    <a:lnL w="0"/>
                    <a:lnR w="0"/>
                    <a:lnT w="12700">
                      <a:solidFill>
                        <a:srgbClr val="B4B4B4"/>
                      </a:solidFill>
                    </a:lnT>
                    <a:lnB w="0"/>
                  </a:tcPr>
                </a:tc>
                <a:tc>
                  <a:txBody>
                    <a:bodyPr/>
                    <a:lstStyle/>
                    <a:p>
                      <a:pPr>
                        <a:defRPr sz="1000"/>
                      </a:pPr>
                      <a:r>
                        <a:rPr/>
                        <a:t>9,3%</a:t>
                      </a:r>
                    </a:p>
                  </a:txBody>
                  <a:tcPr>
                    <a:lnL w="0"/>
                    <a:lnR w="0"/>
                    <a:lnT w="12700">
                      <a:solidFill>
                        <a:srgbClr val="B4B4B4"/>
                      </a:solidFill>
                    </a:lnT>
                    <a:lnB w="0"/>
                  </a:tcPr>
                </a:tc>
                <a:tc>
                  <a:txBody>
                    <a:bodyPr/>
                    <a:lstStyle/>
                    <a:p>
                      <a:pPr>
                        <a:defRPr sz="1000"/>
                      </a:pPr>
                      <a:r>
                        <a:rPr/>
                        <a:t>10,7%</a:t>
                      </a:r>
                    </a:p>
                  </a:txBody>
                  <a:tcPr>
                    <a:lnL w="0"/>
                    <a:lnR w="0"/>
                    <a:lnT w="12700">
                      <a:solidFill>
                        <a:srgbClr val="B4B4B4"/>
                      </a:solidFill>
                    </a:lnT>
                    <a:lnB w="0"/>
                  </a:tcPr>
                </a:tc>
                <a:tc>
                  <a:txBody>
                    <a:bodyPr/>
                    <a:lstStyle/>
                    <a:p>
                      <a:pPr>
                        <a:defRPr sz="1000"/>
                      </a:pPr>
                      <a:r>
                        <a:rPr/>
                        <a:t>15,4%</a:t>
                      </a:r>
                    </a:p>
                  </a:txBody>
                  <a:tcPr>
                    <a:lnL w="0"/>
                    <a:lnR w="0"/>
                    <a:lnT w="12700">
                      <a:solidFill>
                        <a:srgbClr val="B4B4B4"/>
                      </a:solidFill>
                    </a:lnT>
                    <a:lnB w="0"/>
                  </a:tcPr>
                </a:tc>
                <a:tc>
                  <a:txBody>
                    <a:bodyPr/>
                    <a:lstStyle/>
                    <a:p>
                      <a:pPr>
                        <a:defRPr sz="1000"/>
                      </a:pPr>
                      <a:r>
                        <a:rPr/>
                        <a:t>20,6%</a:t>
                      </a:r>
                    </a:p>
                  </a:txBody>
                  <a:tcPr>
                    <a:lnL w="0"/>
                    <a:lnR w="0"/>
                    <a:lnT w="12700">
                      <a:solidFill>
                        <a:srgbClr val="B4B4B4"/>
                      </a:solidFill>
                    </a:lnT>
                    <a:lnB w="0"/>
                  </a:tcPr>
                </a:tc>
                <a:tc>
                  <a:txBody>
                    <a:bodyPr/>
                    <a:lstStyle/>
                    <a:p>
                      <a:pPr>
                        <a:defRPr sz="1000"/>
                      </a:pPr>
                      <a:r>
                        <a:rPr/>
                        <a:t>25,5%</a:t>
                      </a:r>
                    </a:p>
                  </a:txBody>
                  <a:tcPr>
                    <a:lnL w="0"/>
                    <a:lnR w="0"/>
                    <a:lnT w="12700">
                      <a:solidFill>
                        <a:srgbClr val="B4B4B4"/>
                      </a:solidFill>
                    </a:lnT>
                    <a:lnB w="0"/>
                  </a:tcPr>
                </a:tc>
                <a:tc>
                  <a:txBody>
                    <a:bodyPr/>
                    <a:lstStyle/>
                    <a:p>
                      <a:pPr>
                        <a:defRPr sz="1000"/>
                      </a:pPr>
                      <a:r>
                        <a:rPr/>
                        <a:t>942</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6,3%</a:t>
                      </a:r>
                    </a:p>
                  </a:txBody>
                  <a:tcPr>
                    <a:lnL w="0"/>
                    <a:lnR w="0"/>
                    <a:lnT w="0"/>
                    <a:lnB w="0"/>
                  </a:tcPr>
                </a:tc>
                <a:tc>
                  <a:txBody>
                    <a:bodyPr/>
                    <a:lstStyle/>
                    <a:p>
                      <a:pPr>
                        <a:defRPr sz="1000"/>
                      </a:pPr>
                      <a:r>
                        <a:rPr/>
                        <a:t>0,9%</a:t>
                      </a:r>
                    </a:p>
                  </a:txBody>
                  <a:tcPr>
                    <a:lnL w="0"/>
                    <a:lnR w="0"/>
                    <a:lnT w="0"/>
                    <a:lnB w="0"/>
                  </a:tcPr>
                </a:tc>
                <a:tc>
                  <a:txBody>
                    <a:bodyPr/>
                    <a:lstStyle/>
                    <a:p>
                      <a:pPr>
                        <a:defRPr sz="1000"/>
                      </a:pPr>
                      <a:r>
                        <a:rPr/>
                        <a:t>8,1%</a:t>
                      </a:r>
                    </a:p>
                  </a:txBody>
                  <a:tcPr>
                    <a:lnL w="0"/>
                    <a:lnR w="0"/>
                    <a:lnT w="0"/>
                    <a:lnB w="0"/>
                  </a:tcPr>
                </a:tc>
                <a:tc>
                  <a:txBody>
                    <a:bodyPr/>
                    <a:lstStyle/>
                    <a:p>
                      <a:pPr>
                        <a:defRPr sz="1000"/>
                      </a:pPr>
                      <a:r>
                        <a:rPr/>
                        <a:t>15,3%</a:t>
                      </a:r>
                    </a:p>
                  </a:txBody>
                  <a:tcPr>
                    <a:lnL w="0"/>
                    <a:lnR w="0"/>
                    <a:lnT w="0"/>
                    <a:lnB w="0"/>
                  </a:tcPr>
                </a:tc>
                <a:tc>
                  <a:txBody>
                    <a:bodyPr/>
                    <a:lstStyle/>
                    <a:p>
                      <a:pPr>
                        <a:defRPr sz="1000"/>
                      </a:pPr>
                      <a:r>
                        <a:rPr/>
                        <a:t>24,3%</a:t>
                      </a:r>
                    </a:p>
                  </a:txBody>
                  <a:tcPr>
                    <a:lnL w="0"/>
                    <a:lnR w="0"/>
                    <a:lnT w="0"/>
                    <a:lnB w="0"/>
                  </a:tcPr>
                </a:tc>
                <a:tc>
                  <a:txBody>
                    <a:bodyPr/>
                    <a:lstStyle/>
                    <a:p>
                      <a:pPr>
                        <a:defRPr sz="1000"/>
                      </a:pPr>
                      <a:r>
                        <a:rPr/>
                        <a:t>45,0%</a:t>
                      </a:r>
                    </a:p>
                  </a:txBody>
                  <a:tcPr>
                    <a:lnL w="0"/>
                    <a:lnR w="0"/>
                    <a:lnT w="0"/>
                    <a:lnB w="0"/>
                  </a:tcPr>
                </a:tc>
                <a:tc>
                  <a:txBody>
                    <a:bodyPr/>
                    <a:lstStyle/>
                    <a:p>
                      <a:pPr>
                        <a:defRPr sz="1000"/>
                      </a:pPr>
                      <a:r>
                        <a:rPr/>
                        <a:t>111</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20,7%</a:t>
                      </a:r>
                    </a:p>
                  </a:txBody>
                  <a:tcPr>
                    <a:lnL w="0"/>
                    <a:lnR w="0"/>
                    <a:lnT w="0"/>
                    <a:lnB w="0"/>
                  </a:tcPr>
                </a:tc>
                <a:tc>
                  <a:txBody>
                    <a:bodyPr/>
                    <a:lstStyle/>
                    <a:p>
                      <a:pPr>
                        <a:defRPr sz="1000"/>
                      </a:pPr>
                      <a:r>
                        <a:rPr/>
                        <a:t>9,0%</a:t>
                      </a:r>
                    </a:p>
                  </a:txBody>
                  <a:tcPr>
                    <a:lnL w="0"/>
                    <a:lnR w="0"/>
                    <a:lnT w="0"/>
                    <a:lnB w="0"/>
                  </a:tcPr>
                </a:tc>
                <a:tc>
                  <a:txBody>
                    <a:bodyPr/>
                    <a:lstStyle/>
                    <a:p>
                      <a:pPr>
                        <a:defRPr sz="1000"/>
                      </a:pPr>
                      <a:r>
                        <a:rPr/>
                        <a:t>12,7%</a:t>
                      </a:r>
                    </a:p>
                  </a:txBody>
                  <a:tcPr>
                    <a:lnL w="0"/>
                    <a:lnR w="0"/>
                    <a:lnT w="0"/>
                    <a:lnB w="0"/>
                  </a:tcPr>
                </a:tc>
                <a:tc>
                  <a:txBody>
                    <a:bodyPr/>
                    <a:lstStyle/>
                    <a:p>
                      <a:pPr>
                        <a:defRPr sz="1000"/>
                      </a:pPr>
                      <a:r>
                        <a:rPr/>
                        <a:t>16,0%</a:t>
                      </a:r>
                    </a:p>
                  </a:txBody>
                  <a:tcPr>
                    <a:lnL w="0"/>
                    <a:lnR w="0"/>
                    <a:lnT w="0"/>
                    <a:lnB w="0"/>
                  </a:tcPr>
                </a:tc>
                <a:tc>
                  <a:txBody>
                    <a:bodyPr/>
                    <a:lstStyle/>
                    <a:p>
                      <a:pPr>
                        <a:defRPr sz="1000"/>
                      </a:pPr>
                      <a:r>
                        <a:rPr/>
                        <a:t>22,7%</a:t>
                      </a:r>
                    </a:p>
                  </a:txBody>
                  <a:tcPr>
                    <a:lnL w="0"/>
                    <a:lnR w="0"/>
                    <a:lnT w="0"/>
                    <a:lnB w="0"/>
                  </a:tcPr>
                </a:tc>
                <a:tc>
                  <a:txBody>
                    <a:bodyPr/>
                    <a:lstStyle/>
                    <a:p>
                      <a:pPr>
                        <a:defRPr sz="1000"/>
                      </a:pPr>
                      <a:r>
                        <a:rPr/>
                        <a:t>19,0%</a:t>
                      </a:r>
                    </a:p>
                  </a:txBody>
                  <a:tcPr>
                    <a:lnL w="0"/>
                    <a:lnR w="0"/>
                    <a:lnT w="0"/>
                    <a:lnB w="0"/>
                  </a:tcPr>
                </a:tc>
                <a:tc>
                  <a:txBody>
                    <a:bodyPr/>
                    <a:lstStyle/>
                    <a:p>
                      <a:pPr>
                        <a:defRPr sz="1000"/>
                      </a:pPr>
                      <a:r>
                        <a:rPr/>
                        <a:t>300</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18,7%</a:t>
                      </a:r>
                    </a:p>
                  </a:txBody>
                  <a:tcPr>
                    <a:lnL w="0"/>
                    <a:lnR w="0"/>
                    <a:lnT w="0"/>
                    <a:lnB w="0"/>
                  </a:tcPr>
                </a:tc>
                <a:tc>
                  <a:txBody>
                    <a:bodyPr/>
                    <a:lstStyle/>
                    <a:p>
                      <a:pPr>
                        <a:defRPr sz="1000"/>
                      </a:pPr>
                      <a:r>
                        <a:rPr/>
                        <a:t>9,8%</a:t>
                      </a:r>
                    </a:p>
                  </a:txBody>
                  <a:tcPr>
                    <a:lnL w="0"/>
                    <a:lnR w="0"/>
                    <a:lnT w="0"/>
                    <a:lnB w="0"/>
                  </a:tcPr>
                </a:tc>
                <a:tc>
                  <a:txBody>
                    <a:bodyPr/>
                    <a:lstStyle/>
                    <a:p>
                      <a:pPr>
                        <a:defRPr sz="1000"/>
                      </a:pPr>
                      <a:r>
                        <a:rPr/>
                        <a:t>10,0%</a:t>
                      </a:r>
                    </a:p>
                  </a:txBody>
                  <a:tcPr>
                    <a:lnL w="0"/>
                    <a:lnR w="0"/>
                    <a:lnT w="0"/>
                    <a:lnB w="0"/>
                  </a:tcPr>
                </a:tc>
                <a:tc>
                  <a:txBody>
                    <a:bodyPr/>
                    <a:lstStyle/>
                    <a:p>
                      <a:pPr>
                        <a:defRPr sz="1000"/>
                      </a:pPr>
                      <a:r>
                        <a:rPr/>
                        <a:t>15,8%</a:t>
                      </a:r>
                    </a:p>
                  </a:txBody>
                  <a:tcPr>
                    <a:lnL w="0"/>
                    <a:lnR w="0"/>
                    <a:lnT w="0"/>
                    <a:lnB w="0"/>
                  </a:tcPr>
                </a:tc>
                <a:tc>
                  <a:txBody>
                    <a:bodyPr/>
                    <a:lstStyle/>
                    <a:p>
                      <a:pPr>
                        <a:defRPr sz="1000"/>
                      </a:pPr>
                      <a:r>
                        <a:rPr/>
                        <a:t>20,6%</a:t>
                      </a:r>
                    </a:p>
                  </a:txBody>
                  <a:tcPr>
                    <a:lnL w="0"/>
                    <a:lnR w="0"/>
                    <a:lnT w="0"/>
                    <a:lnB w="0"/>
                  </a:tcPr>
                </a:tc>
                <a:tc>
                  <a:txBody>
                    <a:bodyPr/>
                    <a:lstStyle/>
                    <a:p>
                      <a:pPr>
                        <a:defRPr sz="1000"/>
                      </a:pPr>
                      <a:r>
                        <a:rPr/>
                        <a:t>25,0%</a:t>
                      </a:r>
                    </a:p>
                  </a:txBody>
                  <a:tcPr>
                    <a:lnL w="0"/>
                    <a:lnR w="0"/>
                    <a:lnT w="0"/>
                    <a:lnB w="0"/>
                  </a:tcPr>
                </a:tc>
                <a:tc>
                  <a:txBody>
                    <a:bodyPr/>
                    <a:lstStyle/>
                    <a:p>
                      <a:pPr>
                        <a:defRPr sz="1000"/>
                      </a:pPr>
                      <a:r>
                        <a:rPr/>
                        <a:t>539</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6,7%</a:t>
                      </a:r>
                    </a:p>
                  </a:txBody>
                  <a:tcPr>
                    <a:lnL w="0"/>
                    <a:lnR w="0"/>
                    <a:lnT w="0"/>
                    <a:lnB w="0"/>
                  </a:tcPr>
                </a:tc>
                <a:tc>
                  <a:txBody>
                    <a:bodyPr/>
                    <a:lstStyle/>
                    <a:p>
                      <a:pPr>
                        <a:defRPr sz="1000"/>
                      </a:pPr>
                      <a:r>
                        <a:rPr/>
                        <a:t>10,0%</a:t>
                      </a:r>
                    </a:p>
                  </a:txBody>
                  <a:tcPr>
                    <a:lnL w="0"/>
                    <a:lnR w="0"/>
                    <a:lnT w="0"/>
                    <a:lnB w="0"/>
                  </a:tcPr>
                </a:tc>
                <a:tc>
                  <a:txBody>
                    <a:bodyPr/>
                    <a:lstStyle/>
                    <a:p>
                      <a:pPr>
                        <a:defRPr sz="1000"/>
                      </a:pPr>
                      <a:r>
                        <a:rPr/>
                        <a:t>3,3%</a:t>
                      </a:r>
                    </a:p>
                  </a:txBody>
                  <a:tcPr>
                    <a:lnL w="0"/>
                    <a:lnR w="0"/>
                    <a:lnT w="0"/>
                    <a:lnB w="0"/>
                  </a:tcPr>
                </a:tc>
                <a:tc>
                  <a:txBody>
                    <a:bodyPr/>
                    <a:lstStyle/>
                    <a:p>
                      <a:pPr>
                        <a:defRPr sz="1000"/>
                      </a:pPr>
                      <a:r>
                        <a:rPr/>
                        <a:t>10,0%</a:t>
                      </a:r>
                    </a:p>
                  </a:txBody>
                  <a:tcPr>
                    <a:lnL w="0"/>
                    <a:lnR w="0"/>
                    <a:lnT w="0"/>
                    <a:lnB w="0"/>
                  </a:tcPr>
                </a:tc>
                <a:tc>
                  <a:txBody>
                    <a:bodyPr/>
                    <a:lstStyle/>
                    <a:p>
                      <a:pPr>
                        <a:defRPr sz="1000"/>
                      </a:pPr>
                      <a:r>
                        <a:rPr/>
                        <a:t>20,0%</a:t>
                      </a:r>
                    </a:p>
                  </a:txBody>
                  <a:tcPr>
                    <a:lnL w="0"/>
                    <a:lnR w="0"/>
                    <a:lnT w="0"/>
                    <a:lnB w="0"/>
                  </a:tcPr>
                </a:tc>
                <a:tc>
                  <a:txBody>
                    <a:bodyPr/>
                    <a:lstStyle/>
                    <a:p>
                      <a:pPr>
                        <a:defRPr sz="1000"/>
                      </a:pPr>
                      <a:r>
                        <a:rPr/>
                        <a:t>50,0%</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36. E134 Haugesund-Oslo (Haukeli)</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36. E134 Haugesund-Oslo (Haukeli)</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29870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E134 Haugesund-Oslo (Haukeli)</a:t>
                      </a:r>
                    </a:p>
                  </a:txBody>
                  <a:tcPr>
                    <a:lnL w="0"/>
                    <a:lnR w="0"/>
                    <a:lnT w="12700">
                      <a:solidFill>
                        <a:srgbClr val="B4B4B4"/>
                      </a:solidFill>
                    </a:lnT>
                    <a:lnB w="0"/>
                  </a:tcPr>
                </a:tc>
                <a:tc>
                  <a:txBody>
                    <a:bodyPr/>
                    <a:lstStyle/>
                    <a:p>
                      <a:pPr>
                        <a:defRPr sz="1000"/>
                      </a:pPr>
                      <a:r>
                        <a:rPr/>
                        <a:t>35,6%</a:t>
                      </a:r>
                    </a:p>
                  </a:txBody>
                  <a:tcPr>
                    <a:lnL w="0"/>
                    <a:lnR w="0"/>
                    <a:lnT w="12700">
                      <a:solidFill>
                        <a:srgbClr val="B4B4B4"/>
                      </a:solidFill>
                    </a:lnT>
                    <a:lnB w="0"/>
                  </a:tcPr>
                </a:tc>
                <a:tc>
                  <a:txBody>
                    <a:bodyPr/>
                    <a:lstStyle/>
                    <a:p>
                      <a:pPr>
                        <a:defRPr sz="1000"/>
                      </a:pPr>
                      <a:r>
                        <a:rPr/>
                        <a:t>18,5%</a:t>
                      </a:r>
                    </a:p>
                  </a:txBody>
                  <a:tcPr>
                    <a:lnL w="0"/>
                    <a:lnR w="0"/>
                    <a:lnT w="12700">
                      <a:solidFill>
                        <a:srgbClr val="B4B4B4"/>
                      </a:solidFill>
                    </a:lnT>
                    <a:lnB w="0"/>
                  </a:tcPr>
                </a:tc>
                <a:tc>
                  <a:txBody>
                    <a:bodyPr/>
                    <a:lstStyle/>
                    <a:p>
                      <a:pPr>
                        <a:defRPr sz="1000"/>
                      </a:pPr>
                      <a:r>
                        <a:rPr/>
                        <a:t>16,4%</a:t>
                      </a:r>
                    </a:p>
                  </a:txBody>
                  <a:tcPr>
                    <a:lnL w="0"/>
                    <a:lnR w="0"/>
                    <a:lnT w="12700">
                      <a:solidFill>
                        <a:srgbClr val="B4B4B4"/>
                      </a:solidFill>
                    </a:lnT>
                    <a:lnB w="0"/>
                  </a:tcPr>
                </a:tc>
                <a:tc>
                  <a:txBody>
                    <a:bodyPr/>
                    <a:lstStyle/>
                    <a:p>
                      <a:pPr>
                        <a:defRPr sz="1000"/>
                      </a:pPr>
                      <a:r>
                        <a:rPr/>
                        <a:t>9,9%</a:t>
                      </a:r>
                    </a:p>
                  </a:txBody>
                  <a:tcPr>
                    <a:lnL w="0"/>
                    <a:lnR w="0"/>
                    <a:lnT w="12700">
                      <a:solidFill>
                        <a:srgbClr val="B4B4B4"/>
                      </a:solidFill>
                    </a:lnT>
                    <a:lnB w="0"/>
                  </a:tcPr>
                </a:tc>
                <a:tc>
                  <a:txBody>
                    <a:bodyPr/>
                    <a:lstStyle/>
                    <a:p>
                      <a:pPr>
                        <a:defRPr sz="1000"/>
                      </a:pPr>
                      <a:r>
                        <a:rPr/>
                        <a:t>6,3%</a:t>
                      </a:r>
                    </a:p>
                  </a:txBody>
                  <a:tcPr>
                    <a:lnL w="0"/>
                    <a:lnR w="0"/>
                    <a:lnT w="12700">
                      <a:solidFill>
                        <a:srgbClr val="B4B4B4"/>
                      </a:solidFill>
                    </a:lnT>
                    <a:lnB w="0"/>
                  </a:tcPr>
                </a:tc>
                <a:tc>
                  <a:txBody>
                    <a:bodyPr/>
                    <a:lstStyle/>
                    <a:p>
                      <a:pPr>
                        <a:defRPr sz="1000"/>
                      </a:pPr>
                      <a:r>
                        <a:rPr/>
                        <a:t>13,4%</a:t>
                      </a:r>
                    </a:p>
                  </a:txBody>
                  <a:tcPr>
                    <a:lnL w="0"/>
                    <a:lnR w="0"/>
                    <a:lnT w="12700">
                      <a:solidFill>
                        <a:srgbClr val="B4B4B4"/>
                      </a:solidFill>
                    </a:lnT>
                    <a:lnB w="0"/>
                  </a:tcPr>
                </a:tc>
                <a:tc>
                  <a:txBody>
                    <a:bodyPr/>
                    <a:lstStyle/>
                    <a:p>
                      <a:pPr>
                        <a:defRPr sz="1000"/>
                      </a:pPr>
                      <a:r>
                        <a:rPr/>
                        <a:t>928</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11,7%</a:t>
                      </a:r>
                    </a:p>
                  </a:txBody>
                  <a:tcPr>
                    <a:lnL w="0"/>
                    <a:lnR w="0"/>
                    <a:lnT w="0"/>
                    <a:lnB w="0"/>
                  </a:tcPr>
                </a:tc>
                <a:tc>
                  <a:txBody>
                    <a:bodyPr/>
                    <a:lstStyle/>
                    <a:p>
                      <a:pPr>
                        <a:defRPr sz="1000"/>
                      </a:pPr>
                      <a:r>
                        <a:rPr/>
                        <a:t>4,5%</a:t>
                      </a:r>
                    </a:p>
                  </a:txBody>
                  <a:tcPr>
                    <a:lnL w="0"/>
                    <a:lnR w="0"/>
                    <a:lnT w="0"/>
                    <a:lnB w="0"/>
                  </a:tcPr>
                </a:tc>
                <a:tc>
                  <a:txBody>
                    <a:bodyPr/>
                    <a:lstStyle/>
                    <a:p>
                      <a:pPr>
                        <a:defRPr sz="1000"/>
                      </a:pPr>
                      <a:r>
                        <a:rPr/>
                        <a:t>16,2%</a:t>
                      </a:r>
                    </a:p>
                  </a:txBody>
                  <a:tcPr>
                    <a:lnL w="0"/>
                    <a:lnR w="0"/>
                    <a:lnT w="0"/>
                    <a:lnB w="0"/>
                  </a:tcPr>
                </a:tc>
                <a:tc>
                  <a:txBody>
                    <a:bodyPr/>
                    <a:lstStyle/>
                    <a:p>
                      <a:pPr>
                        <a:defRPr sz="1000"/>
                      </a:pPr>
                      <a:r>
                        <a:rPr/>
                        <a:t>11,7%</a:t>
                      </a:r>
                    </a:p>
                  </a:txBody>
                  <a:tcPr>
                    <a:lnL w="0"/>
                    <a:lnR w="0"/>
                    <a:lnT w="0"/>
                    <a:lnB w="0"/>
                  </a:tcPr>
                </a:tc>
                <a:tc>
                  <a:txBody>
                    <a:bodyPr/>
                    <a:lstStyle/>
                    <a:p>
                      <a:pPr>
                        <a:defRPr sz="1000"/>
                      </a:pPr>
                      <a:r>
                        <a:rPr/>
                        <a:t>15,3%</a:t>
                      </a:r>
                    </a:p>
                  </a:txBody>
                  <a:tcPr>
                    <a:lnL w="0"/>
                    <a:lnR w="0"/>
                    <a:lnT w="0"/>
                    <a:lnB w="0"/>
                  </a:tcPr>
                </a:tc>
                <a:tc>
                  <a:txBody>
                    <a:bodyPr/>
                    <a:lstStyle/>
                    <a:p>
                      <a:pPr>
                        <a:defRPr sz="1000"/>
                      </a:pPr>
                      <a:r>
                        <a:rPr/>
                        <a:t>40,5%</a:t>
                      </a:r>
                    </a:p>
                  </a:txBody>
                  <a:tcPr>
                    <a:lnL w="0"/>
                    <a:lnR w="0"/>
                    <a:lnT w="0"/>
                    <a:lnB w="0"/>
                  </a:tcPr>
                </a:tc>
                <a:tc>
                  <a:txBody>
                    <a:bodyPr/>
                    <a:lstStyle/>
                    <a:p>
                      <a:pPr>
                        <a:defRPr sz="1000"/>
                      </a:pPr>
                      <a:r>
                        <a:rPr/>
                        <a:t>111</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47,3%</a:t>
                      </a:r>
                    </a:p>
                  </a:txBody>
                  <a:tcPr>
                    <a:lnL w="0"/>
                    <a:lnR w="0"/>
                    <a:lnT w="0"/>
                    <a:lnB w="0"/>
                  </a:tcPr>
                </a:tc>
                <a:tc>
                  <a:txBody>
                    <a:bodyPr/>
                    <a:lstStyle/>
                    <a:p>
                      <a:pPr>
                        <a:defRPr sz="1000"/>
                      </a:pPr>
                      <a:r>
                        <a:rPr/>
                        <a:t>19,2%</a:t>
                      </a:r>
                    </a:p>
                  </a:txBody>
                  <a:tcPr>
                    <a:lnL w="0"/>
                    <a:lnR w="0"/>
                    <a:lnT w="0"/>
                    <a:lnB w="0"/>
                  </a:tcPr>
                </a:tc>
                <a:tc>
                  <a:txBody>
                    <a:bodyPr/>
                    <a:lstStyle/>
                    <a:p>
                      <a:pPr>
                        <a:defRPr sz="1000"/>
                      </a:pPr>
                      <a:r>
                        <a:rPr/>
                        <a:t>15,8%</a:t>
                      </a:r>
                    </a:p>
                  </a:txBody>
                  <a:tcPr>
                    <a:lnL w="0"/>
                    <a:lnR w="0"/>
                    <a:lnT w="0"/>
                    <a:lnB w="0"/>
                  </a:tcPr>
                </a:tc>
                <a:tc>
                  <a:txBody>
                    <a:bodyPr/>
                    <a:lstStyle/>
                    <a:p>
                      <a:pPr>
                        <a:defRPr sz="1000"/>
                      </a:pPr>
                      <a:r>
                        <a:rPr/>
                        <a:t>8,2%</a:t>
                      </a:r>
                    </a:p>
                  </a:txBody>
                  <a:tcPr>
                    <a:lnL w="0"/>
                    <a:lnR w="0"/>
                    <a:lnT w="0"/>
                    <a:lnB w="0"/>
                  </a:tcPr>
                </a:tc>
                <a:tc>
                  <a:txBody>
                    <a:bodyPr/>
                    <a:lstStyle/>
                    <a:p>
                      <a:pPr>
                        <a:defRPr sz="1000"/>
                      </a:pPr>
                      <a:r>
                        <a:rPr/>
                        <a:t>3,8%</a:t>
                      </a:r>
                    </a:p>
                  </a:txBody>
                  <a:tcPr>
                    <a:lnL w="0"/>
                    <a:lnR w="0"/>
                    <a:lnT w="0"/>
                    <a:lnB w="0"/>
                  </a:tcPr>
                </a:tc>
                <a:tc>
                  <a:txBody>
                    <a:bodyPr/>
                    <a:lstStyle/>
                    <a:p>
                      <a:pPr>
                        <a:defRPr sz="1000"/>
                      </a:pPr>
                      <a:r>
                        <a:rPr/>
                        <a:t>5,8%</a:t>
                      </a:r>
                    </a:p>
                  </a:txBody>
                  <a:tcPr>
                    <a:lnL w="0"/>
                    <a:lnR w="0"/>
                    <a:lnT w="0"/>
                    <a:lnB w="0"/>
                  </a:tcPr>
                </a:tc>
                <a:tc>
                  <a:txBody>
                    <a:bodyPr/>
                    <a:lstStyle/>
                    <a:p>
                      <a:pPr>
                        <a:defRPr sz="1000"/>
                      </a:pPr>
                      <a:r>
                        <a:rPr/>
                        <a:t>292</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34,1%</a:t>
                      </a:r>
                    </a:p>
                  </a:txBody>
                  <a:tcPr>
                    <a:lnL w="0"/>
                    <a:lnR w="0"/>
                    <a:lnT w="0"/>
                    <a:lnB w="0"/>
                  </a:tcPr>
                </a:tc>
                <a:tc>
                  <a:txBody>
                    <a:bodyPr/>
                    <a:lstStyle/>
                    <a:p>
                      <a:pPr>
                        <a:defRPr sz="1000"/>
                      </a:pPr>
                      <a:r>
                        <a:rPr/>
                        <a:t>20,9%</a:t>
                      </a:r>
                    </a:p>
                  </a:txBody>
                  <a:tcPr>
                    <a:lnL w="0"/>
                    <a:lnR w="0"/>
                    <a:lnT w="0"/>
                    <a:lnB w="0"/>
                  </a:tcPr>
                </a:tc>
                <a:tc>
                  <a:txBody>
                    <a:bodyPr/>
                    <a:lstStyle/>
                    <a:p>
                      <a:pPr>
                        <a:defRPr sz="1000"/>
                      </a:pPr>
                      <a:r>
                        <a:rPr/>
                        <a:t>17,3%</a:t>
                      </a:r>
                    </a:p>
                  </a:txBody>
                  <a:tcPr>
                    <a:lnL w="0"/>
                    <a:lnR w="0"/>
                    <a:lnT w="0"/>
                    <a:lnB w="0"/>
                  </a:tcPr>
                </a:tc>
                <a:tc>
                  <a:txBody>
                    <a:bodyPr/>
                    <a:lstStyle/>
                    <a:p>
                      <a:pPr>
                        <a:defRPr sz="1000"/>
                      </a:pPr>
                      <a:r>
                        <a:rPr/>
                        <a:t>11,7%</a:t>
                      </a:r>
                    </a:p>
                  </a:txBody>
                  <a:tcPr>
                    <a:lnL w="0"/>
                    <a:lnR w="0"/>
                    <a:lnT w="0"/>
                    <a:lnB w="0"/>
                  </a:tcPr>
                </a:tc>
                <a:tc>
                  <a:txBody>
                    <a:bodyPr/>
                    <a:lstStyle/>
                    <a:p>
                      <a:pPr>
                        <a:defRPr sz="1000"/>
                      </a:pPr>
                      <a:r>
                        <a:rPr/>
                        <a:t>5,6%</a:t>
                      </a:r>
                    </a:p>
                  </a:txBody>
                  <a:tcPr>
                    <a:lnL w="0"/>
                    <a:lnR w="0"/>
                    <a:lnT w="0"/>
                    <a:lnB w="0"/>
                  </a:tcPr>
                </a:tc>
                <a:tc>
                  <a:txBody>
                    <a:bodyPr/>
                    <a:lstStyle/>
                    <a:p>
                      <a:pPr>
                        <a:defRPr sz="1000"/>
                      </a:pPr>
                      <a:r>
                        <a:rPr/>
                        <a:t>10,4%</a:t>
                      </a:r>
                    </a:p>
                  </a:txBody>
                  <a:tcPr>
                    <a:lnL w="0"/>
                    <a:lnR w="0"/>
                    <a:lnT w="0"/>
                    <a:lnB w="0"/>
                  </a:tcPr>
                </a:tc>
                <a:tc>
                  <a:txBody>
                    <a:bodyPr/>
                    <a:lstStyle/>
                    <a:p>
                      <a:pPr>
                        <a:defRPr sz="1000"/>
                      </a:pPr>
                      <a:r>
                        <a:rPr/>
                        <a:t>531</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23,3%</a:t>
                      </a:r>
                    </a:p>
                  </a:txBody>
                  <a:tcPr>
                    <a:lnL w="0"/>
                    <a:lnR w="0"/>
                    <a:lnT w="0"/>
                    <a:lnB w="0"/>
                  </a:tcPr>
                </a:tc>
                <a:tc>
                  <a:txBody>
                    <a:bodyPr/>
                    <a:lstStyle/>
                    <a:p>
                      <a:pPr>
                        <a:defRPr sz="1000"/>
                      </a:pPr>
                      <a:r>
                        <a:rPr/>
                        <a:t>10,0%</a:t>
                      </a:r>
                    </a:p>
                  </a:txBody>
                  <a:tcPr>
                    <a:lnL w="0"/>
                    <a:lnR w="0"/>
                    <a:lnT w="0"/>
                    <a:lnB w="0"/>
                  </a:tcPr>
                </a:tc>
                <a:tc>
                  <a:txBody>
                    <a:bodyPr/>
                    <a:lstStyle/>
                    <a:p>
                      <a:pPr>
                        <a:defRPr sz="1000"/>
                      </a:pPr>
                      <a:r>
                        <a:rPr/>
                        <a:t>10,0%</a:t>
                      </a:r>
                    </a:p>
                  </a:txBody>
                  <a:tcPr>
                    <a:lnL w="0"/>
                    <a:lnR w="0"/>
                    <a:lnT w="0"/>
                    <a:lnB w="0"/>
                  </a:tcPr>
                </a:tc>
                <a:tc>
                  <a:txBody>
                    <a:bodyPr/>
                    <a:lstStyle/>
                    <a:p>
                      <a:pPr>
                        <a:defRPr sz="1000"/>
                      </a:pPr>
                      <a:r>
                        <a:rPr/>
                        <a:t>10,0%</a:t>
                      </a:r>
                    </a:p>
                  </a:txBody>
                  <a:tcPr>
                    <a:lnL w="0"/>
                    <a:lnR w="0"/>
                    <a:lnT w="0"/>
                    <a:lnB w="0"/>
                  </a:tcPr>
                </a:tc>
                <a:tc>
                  <a:txBody>
                    <a:bodyPr/>
                    <a:lstStyle/>
                    <a:p>
                      <a:pPr>
                        <a:defRPr sz="1000"/>
                      </a:pPr>
                      <a:r>
                        <a:rPr/>
                        <a:t>3,3%</a:t>
                      </a:r>
                    </a:p>
                  </a:txBody>
                  <a:tcPr>
                    <a:lnL w="0"/>
                    <a:lnR w="0"/>
                    <a:lnT w="0"/>
                    <a:lnB w="0"/>
                  </a:tcPr>
                </a:tc>
                <a:tc>
                  <a:txBody>
                    <a:bodyPr/>
                    <a:lstStyle/>
                    <a:p>
                      <a:pPr>
                        <a:defRPr sz="1000"/>
                      </a:pPr>
                      <a:r>
                        <a:rPr/>
                        <a:t>43,3%</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37. E16 Bergen-Voss-Oslo</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37. E16 Bergen-Voss-Oslo</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28346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E16 Bergen-Voss-Oslo</a:t>
                      </a:r>
                    </a:p>
                  </a:txBody>
                  <a:tcPr>
                    <a:lnL w="0"/>
                    <a:lnR w="0"/>
                    <a:lnT w="12700">
                      <a:solidFill>
                        <a:srgbClr val="B4B4B4"/>
                      </a:solidFill>
                    </a:lnT>
                    <a:lnB w="0"/>
                  </a:tcPr>
                </a:tc>
                <a:tc>
                  <a:txBody>
                    <a:bodyPr/>
                    <a:lstStyle/>
                    <a:p>
                      <a:pPr>
                        <a:defRPr sz="1000"/>
                      </a:pPr>
                      <a:r>
                        <a:rPr/>
                        <a:t>39,9%</a:t>
                      </a:r>
                    </a:p>
                  </a:txBody>
                  <a:tcPr>
                    <a:lnL w="0"/>
                    <a:lnR w="0"/>
                    <a:lnT w="12700">
                      <a:solidFill>
                        <a:srgbClr val="B4B4B4"/>
                      </a:solidFill>
                    </a:lnT>
                    <a:lnB w="0"/>
                  </a:tcPr>
                </a:tc>
                <a:tc>
                  <a:txBody>
                    <a:bodyPr/>
                    <a:lstStyle/>
                    <a:p>
                      <a:pPr>
                        <a:defRPr sz="1000"/>
                      </a:pPr>
                      <a:r>
                        <a:rPr/>
                        <a:t>16,6%</a:t>
                      </a:r>
                    </a:p>
                  </a:txBody>
                  <a:tcPr>
                    <a:lnL w="0"/>
                    <a:lnR w="0"/>
                    <a:lnT w="12700">
                      <a:solidFill>
                        <a:srgbClr val="B4B4B4"/>
                      </a:solidFill>
                    </a:lnT>
                    <a:lnB w="0"/>
                  </a:tcPr>
                </a:tc>
                <a:tc>
                  <a:txBody>
                    <a:bodyPr/>
                    <a:lstStyle/>
                    <a:p>
                      <a:pPr>
                        <a:defRPr sz="1000"/>
                      </a:pPr>
                      <a:r>
                        <a:rPr/>
                        <a:t>13,0%</a:t>
                      </a:r>
                    </a:p>
                  </a:txBody>
                  <a:tcPr>
                    <a:lnL w="0"/>
                    <a:lnR w="0"/>
                    <a:lnT w="12700">
                      <a:solidFill>
                        <a:srgbClr val="B4B4B4"/>
                      </a:solidFill>
                    </a:lnT>
                    <a:lnB w="0"/>
                  </a:tcPr>
                </a:tc>
                <a:tc>
                  <a:txBody>
                    <a:bodyPr/>
                    <a:lstStyle/>
                    <a:p>
                      <a:pPr>
                        <a:defRPr sz="1000"/>
                      </a:pPr>
                      <a:r>
                        <a:rPr/>
                        <a:t>9,3%</a:t>
                      </a:r>
                    </a:p>
                  </a:txBody>
                  <a:tcPr>
                    <a:lnL w="0"/>
                    <a:lnR w="0"/>
                    <a:lnT w="12700">
                      <a:solidFill>
                        <a:srgbClr val="B4B4B4"/>
                      </a:solidFill>
                    </a:lnT>
                    <a:lnB w="0"/>
                  </a:tcPr>
                </a:tc>
                <a:tc>
                  <a:txBody>
                    <a:bodyPr/>
                    <a:lstStyle/>
                    <a:p>
                      <a:pPr>
                        <a:defRPr sz="1000"/>
                      </a:pPr>
                      <a:r>
                        <a:rPr/>
                        <a:t>6,8%</a:t>
                      </a:r>
                    </a:p>
                  </a:txBody>
                  <a:tcPr>
                    <a:lnL w="0"/>
                    <a:lnR w="0"/>
                    <a:lnT w="12700">
                      <a:solidFill>
                        <a:srgbClr val="B4B4B4"/>
                      </a:solidFill>
                    </a:lnT>
                    <a:lnB w="0"/>
                  </a:tcPr>
                </a:tc>
                <a:tc>
                  <a:txBody>
                    <a:bodyPr/>
                    <a:lstStyle/>
                    <a:p>
                      <a:pPr>
                        <a:defRPr sz="1000"/>
                      </a:pPr>
                      <a:r>
                        <a:rPr/>
                        <a:t>14,3%</a:t>
                      </a:r>
                    </a:p>
                  </a:txBody>
                  <a:tcPr>
                    <a:lnL w="0"/>
                    <a:lnR w="0"/>
                    <a:lnT w="12700">
                      <a:solidFill>
                        <a:srgbClr val="B4B4B4"/>
                      </a:solidFill>
                    </a:lnT>
                    <a:lnB w="0"/>
                  </a:tcPr>
                </a:tc>
                <a:tc>
                  <a:txBody>
                    <a:bodyPr/>
                    <a:lstStyle/>
                    <a:p>
                      <a:pPr>
                        <a:defRPr sz="1000"/>
                      </a:pPr>
                      <a:r>
                        <a:rPr/>
                        <a:t>935</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60,4%</a:t>
                      </a:r>
                    </a:p>
                  </a:txBody>
                  <a:tcPr>
                    <a:lnL w="0"/>
                    <a:lnR w="0"/>
                    <a:lnT w="0"/>
                    <a:lnB w="0"/>
                  </a:tcPr>
                </a:tc>
                <a:tc>
                  <a:txBody>
                    <a:bodyPr/>
                    <a:lstStyle/>
                    <a:p>
                      <a:pPr>
                        <a:defRPr sz="1000"/>
                      </a:pPr>
                      <a:r>
                        <a:rPr/>
                        <a:t>19,8%</a:t>
                      </a:r>
                    </a:p>
                  </a:txBody>
                  <a:tcPr>
                    <a:lnL w="0"/>
                    <a:lnR w="0"/>
                    <a:lnT w="0"/>
                    <a:lnB w="0"/>
                  </a:tcPr>
                </a:tc>
                <a:tc>
                  <a:txBody>
                    <a:bodyPr/>
                    <a:lstStyle/>
                    <a:p>
                      <a:pPr>
                        <a:defRPr sz="1000"/>
                      </a:pPr>
                      <a:r>
                        <a:rPr/>
                        <a:t>7,2%</a:t>
                      </a:r>
                    </a:p>
                  </a:txBody>
                  <a:tcPr>
                    <a:lnL w="0"/>
                    <a:lnR w="0"/>
                    <a:lnT w="0"/>
                    <a:lnB w="0"/>
                  </a:tcPr>
                </a:tc>
                <a:tc>
                  <a:txBody>
                    <a:bodyPr/>
                    <a:lstStyle/>
                    <a:p>
                      <a:pPr>
                        <a:defRPr sz="1000"/>
                      </a:pPr>
                      <a:r>
                        <a:rPr/>
                        <a:t>7,2%</a:t>
                      </a:r>
                    </a:p>
                  </a:txBody>
                  <a:tcPr>
                    <a:lnL w="0"/>
                    <a:lnR w="0"/>
                    <a:lnT w="0"/>
                    <a:lnB w="0"/>
                  </a:tcPr>
                </a:tc>
                <a:tc>
                  <a:txBody>
                    <a:bodyPr/>
                    <a:lstStyle/>
                    <a:p>
                      <a:pPr>
                        <a:defRPr sz="1000"/>
                      </a:pPr>
                      <a:r>
                        <a:rPr/>
                        <a:t>0,9%</a:t>
                      </a:r>
                    </a:p>
                  </a:txBody>
                  <a:tcPr>
                    <a:lnL w="0"/>
                    <a:lnR w="0"/>
                    <a:lnT w="0"/>
                    <a:lnB w="0"/>
                  </a:tcPr>
                </a:tc>
                <a:tc>
                  <a:txBody>
                    <a:bodyPr/>
                    <a:lstStyle/>
                    <a:p>
                      <a:pPr>
                        <a:defRPr sz="1000"/>
                      </a:pPr>
                      <a:r>
                        <a:rPr/>
                        <a:t>4,5%</a:t>
                      </a:r>
                    </a:p>
                  </a:txBody>
                  <a:tcPr>
                    <a:lnL w="0"/>
                    <a:lnR w="0"/>
                    <a:lnT w="0"/>
                    <a:lnB w="0"/>
                  </a:tcPr>
                </a:tc>
                <a:tc>
                  <a:txBody>
                    <a:bodyPr/>
                    <a:lstStyle/>
                    <a:p>
                      <a:pPr>
                        <a:defRPr sz="1000"/>
                      </a:pPr>
                      <a:r>
                        <a:rPr/>
                        <a:t>111</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14,3%</a:t>
                      </a:r>
                    </a:p>
                  </a:txBody>
                  <a:tcPr>
                    <a:lnL w="0"/>
                    <a:lnR w="0"/>
                    <a:lnT w="0"/>
                    <a:lnB w="0"/>
                  </a:tcPr>
                </a:tc>
                <a:tc>
                  <a:txBody>
                    <a:bodyPr/>
                    <a:lstStyle/>
                    <a:p>
                      <a:pPr>
                        <a:defRPr sz="1000"/>
                      </a:pPr>
                      <a:r>
                        <a:rPr/>
                        <a:t>6,0%</a:t>
                      </a:r>
                    </a:p>
                  </a:txBody>
                  <a:tcPr>
                    <a:lnL w="0"/>
                    <a:lnR w="0"/>
                    <a:lnT w="0"/>
                    <a:lnB w="0"/>
                  </a:tcPr>
                </a:tc>
                <a:tc>
                  <a:txBody>
                    <a:bodyPr/>
                    <a:lstStyle/>
                    <a:p>
                      <a:pPr>
                        <a:defRPr sz="1000"/>
                      </a:pPr>
                      <a:r>
                        <a:rPr/>
                        <a:t>10,6%</a:t>
                      </a:r>
                    </a:p>
                  </a:txBody>
                  <a:tcPr>
                    <a:lnL w="0"/>
                    <a:lnR w="0"/>
                    <a:lnT w="0"/>
                    <a:lnB w="0"/>
                  </a:tcPr>
                </a:tc>
                <a:tc>
                  <a:txBody>
                    <a:bodyPr/>
                    <a:lstStyle/>
                    <a:p>
                      <a:pPr>
                        <a:defRPr sz="1000"/>
                      </a:pPr>
                      <a:r>
                        <a:rPr/>
                        <a:t>16,3%</a:t>
                      </a:r>
                    </a:p>
                  </a:txBody>
                  <a:tcPr>
                    <a:lnL w="0"/>
                    <a:lnR w="0"/>
                    <a:lnT w="0"/>
                    <a:lnB w="0"/>
                  </a:tcPr>
                </a:tc>
                <a:tc>
                  <a:txBody>
                    <a:bodyPr/>
                    <a:lstStyle/>
                    <a:p>
                      <a:pPr>
                        <a:defRPr sz="1000"/>
                      </a:pPr>
                      <a:r>
                        <a:rPr/>
                        <a:t>18,3%</a:t>
                      </a:r>
                    </a:p>
                  </a:txBody>
                  <a:tcPr>
                    <a:lnL w="0"/>
                    <a:lnR w="0"/>
                    <a:lnT w="0"/>
                    <a:lnB w="0"/>
                  </a:tcPr>
                </a:tc>
                <a:tc>
                  <a:txBody>
                    <a:bodyPr/>
                    <a:lstStyle/>
                    <a:p>
                      <a:pPr>
                        <a:defRPr sz="1000"/>
                      </a:pPr>
                      <a:r>
                        <a:rPr/>
                        <a:t>34,6%</a:t>
                      </a:r>
                    </a:p>
                  </a:txBody>
                  <a:tcPr>
                    <a:lnL w="0"/>
                    <a:lnR w="0"/>
                    <a:lnT w="0"/>
                    <a:lnB w="0"/>
                  </a:tcPr>
                </a:tc>
                <a:tc>
                  <a:txBody>
                    <a:bodyPr/>
                    <a:lstStyle/>
                    <a:p>
                      <a:pPr>
                        <a:defRPr sz="1000"/>
                      </a:pPr>
                      <a:r>
                        <a:rPr/>
                        <a:t>301</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50,4%</a:t>
                      </a:r>
                    </a:p>
                  </a:txBody>
                  <a:tcPr>
                    <a:lnL w="0"/>
                    <a:lnR w="0"/>
                    <a:lnT w="0"/>
                    <a:lnB w="0"/>
                  </a:tcPr>
                </a:tc>
                <a:tc>
                  <a:txBody>
                    <a:bodyPr/>
                    <a:lstStyle/>
                    <a:p>
                      <a:pPr>
                        <a:defRPr sz="1000"/>
                      </a:pPr>
                      <a:r>
                        <a:rPr/>
                        <a:t>20,8%</a:t>
                      </a:r>
                    </a:p>
                  </a:txBody>
                  <a:tcPr>
                    <a:lnL w="0"/>
                    <a:lnR w="0"/>
                    <a:lnT w="0"/>
                    <a:lnB w="0"/>
                  </a:tcPr>
                </a:tc>
                <a:tc>
                  <a:txBody>
                    <a:bodyPr/>
                    <a:lstStyle/>
                    <a:p>
                      <a:pPr>
                        <a:defRPr sz="1000"/>
                      </a:pPr>
                      <a:r>
                        <a:rPr/>
                        <a:t>15,3%</a:t>
                      </a:r>
                    </a:p>
                  </a:txBody>
                  <a:tcPr>
                    <a:lnL w="0"/>
                    <a:lnR w="0"/>
                    <a:lnT w="0"/>
                    <a:lnB w="0"/>
                  </a:tcPr>
                </a:tc>
                <a:tc>
                  <a:txBody>
                    <a:bodyPr/>
                    <a:lstStyle/>
                    <a:p>
                      <a:pPr>
                        <a:defRPr sz="1000"/>
                      </a:pPr>
                      <a:r>
                        <a:rPr/>
                        <a:t>7,4%</a:t>
                      </a:r>
                    </a:p>
                  </a:txBody>
                  <a:tcPr>
                    <a:lnL w="0"/>
                    <a:lnR w="0"/>
                    <a:lnT w="0"/>
                    <a:lnB w="0"/>
                  </a:tcPr>
                </a:tc>
                <a:tc>
                  <a:txBody>
                    <a:bodyPr/>
                    <a:lstStyle/>
                    <a:p>
                      <a:pPr>
                        <a:defRPr sz="1000"/>
                      </a:pPr>
                      <a:r>
                        <a:rPr/>
                        <a:t>2,1%</a:t>
                      </a:r>
                    </a:p>
                  </a:txBody>
                  <a:tcPr>
                    <a:lnL w="0"/>
                    <a:lnR w="0"/>
                    <a:lnT w="0"/>
                    <a:lnB w="0"/>
                  </a:tcPr>
                </a:tc>
                <a:tc>
                  <a:txBody>
                    <a:bodyPr/>
                    <a:lstStyle/>
                    <a:p>
                      <a:pPr>
                        <a:defRPr sz="1000"/>
                      </a:pPr>
                      <a:r>
                        <a:rPr/>
                        <a:t>4,2%</a:t>
                      </a:r>
                    </a:p>
                  </a:txBody>
                  <a:tcPr>
                    <a:lnL w="0"/>
                    <a:lnR w="0"/>
                    <a:lnT w="0"/>
                    <a:lnB w="0"/>
                  </a:tcPr>
                </a:tc>
                <a:tc>
                  <a:txBody>
                    <a:bodyPr/>
                    <a:lstStyle/>
                    <a:p>
                      <a:pPr>
                        <a:defRPr sz="1000"/>
                      </a:pPr>
                      <a:r>
                        <a:rPr/>
                        <a:t>530</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40,0%</a:t>
                      </a:r>
                    </a:p>
                  </a:txBody>
                  <a:tcPr>
                    <a:lnL w="0"/>
                    <a:lnR w="0"/>
                    <a:lnT w="0"/>
                    <a:lnB w="0"/>
                  </a:tcPr>
                </a:tc>
                <a:tc>
                  <a:txBody>
                    <a:bodyPr/>
                    <a:lstStyle/>
                    <a:p>
                      <a:pPr>
                        <a:defRPr sz="1000"/>
                      </a:pPr>
                      <a:r>
                        <a:rPr/>
                        <a:t>6,7%</a:t>
                      </a:r>
                    </a:p>
                  </a:txBody>
                  <a:tcPr>
                    <a:lnL w="0"/>
                    <a:lnR w="0"/>
                    <a:lnT w="0"/>
                    <a:lnB w="0"/>
                  </a:tcPr>
                </a:tc>
                <a:tc>
                  <a:txBody>
                    <a:bodyPr/>
                    <a:lstStyle/>
                    <a:p>
                      <a:pPr>
                        <a:defRPr sz="1000"/>
                      </a:pPr>
                      <a:r>
                        <a:rPr/>
                        <a:t>13,3%</a:t>
                      </a:r>
                    </a:p>
                  </a:txBody>
                  <a:tcPr>
                    <a:lnL w="0"/>
                    <a:lnR w="0"/>
                    <a:lnT w="0"/>
                    <a:lnB w="0"/>
                  </a:tcPr>
                </a:tc>
                <a:tc>
                  <a:txBody>
                    <a:bodyPr/>
                    <a:lstStyle/>
                    <a:p>
                      <a:pPr>
                        <a:defRPr sz="1000"/>
                      </a:pPr>
                      <a:r>
                        <a:rPr/>
                        <a:t>13,3%</a:t>
                      </a:r>
                    </a:p>
                  </a:txBody>
                  <a:tcPr>
                    <a:lnL w="0"/>
                    <a:lnR w="0"/>
                    <a:lnT w="0"/>
                    <a:lnB w="0"/>
                  </a:tcPr>
                </a:tc>
                <a:tc>
                  <a:txBody>
                    <a:bodyPr/>
                    <a:lstStyle/>
                    <a:p>
                      <a:pPr>
                        <a:defRPr sz="1000"/>
                      </a:pPr>
                      <a:r>
                        <a:rPr/>
                        <a:t>10,0%</a:t>
                      </a:r>
                    </a:p>
                  </a:txBody>
                  <a:tcPr>
                    <a:lnL w="0"/>
                    <a:lnR w="0"/>
                    <a:lnT w="0"/>
                    <a:lnB w="0"/>
                  </a:tcPr>
                </a:tc>
                <a:tc>
                  <a:txBody>
                    <a:bodyPr/>
                    <a:lstStyle/>
                    <a:p>
                      <a:pPr>
                        <a:defRPr sz="1000"/>
                      </a:pPr>
                      <a:r>
                        <a:rPr/>
                        <a:t>16,7%</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38. Hvor stor betydning har følgende for din bedrift? Vurder dem fra 1 (liten betydning) til 6 (stor betydning)</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38. Hvor stor betydning har følgende for din bedrift? Vurder dem fra 1 (liten betydning) til 6 (stor betydning)</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9" cy="4297680"/>
        </p:xfrm>
        <a:graphic>
          <a:graphicData uri="http://schemas.openxmlformats.org/drawingml/2006/table">
            <a:tbl>
              <a:tblPr bandRow="1">
                <a:tableStyleId>{5C22544A-7EE6-4342-B048-85BDC9FD1C3A}</a:tableStyleId>
              </a:tblPr>
              <a:tblGrid>
                <a:gridCol w="911931"/>
                <a:gridCol w="911931"/>
                <a:gridCol w="911931"/>
                <a:gridCol w="911931"/>
                <a:gridCol w="911931"/>
                <a:gridCol w="911931"/>
                <a:gridCol w="911931"/>
                <a:gridCol w="911931"/>
                <a:gridCol w="911931"/>
              </a:tblGrid>
              <a:tr h="0">
                <a:tc>
                  <a:txBody>
                    <a:bodyPr/>
                    <a:lstStyle/>
                    <a:p>
                      <a:pPr>
                        <a:defRPr sz="1000"/>
                      </a:pPr>
                      <a:endParaRPr/>
                    </a:p>
                  </a:txBody>
                  <a:tcPr>
                    <a:lnL w="0"/>
                    <a:lnR w="0"/>
                    <a:lnT w="0"/>
                    <a:lnB w="0"/>
                    <a:solidFill>
                      <a:prstClr val="black">
                        <a:lumOff val="100000"/>
                        <a:lumOff val="100000"/>
                      </a:prstClr>
                    </a:solidFill>
                  </a:tcPr>
                </a:tc>
                <a:tc gridSpan="2">
                  <a:txBody>
                    <a:bodyPr/>
                    <a:lstStyle/>
                    <a:p>
                      <a:pPr>
                        <a:defRPr sz="1000"/>
                      </a:pPr>
                      <a:r>
                        <a:rPr b="1"/>
                        <a:t>Kronekursen</a:t>
                      </a:r>
                    </a:p>
                  </a:txBody>
                  <a:tcPr>
                    <a:lnL w="0"/>
                    <a:lnR w="0"/>
                    <a:lnT w="0"/>
                    <a:lnB w="0"/>
                    <a:solidFill>
                      <a:prstClr val="black">
                        <a:lumOff val="100000"/>
                        <a:lumOff val="100000"/>
                      </a:prstClr>
                    </a:solidFill>
                  </a:tcPr>
                </a:tc>
                <a:tc hMerge="1">
                  <a:txBody>
                    <a:bodyPr/>
                    <a:lstStyle/>
                    <a:p>
                      <a:pPr>
                        <a:defRPr sz="1000"/>
                      </a:pPr>
                      <a:endParaRPr/>
                    </a:p>
                  </a:txBody>
                  <a:tcPr/>
                </a:tc>
                <a:tc gridSpan="2">
                  <a:txBody>
                    <a:bodyPr/>
                    <a:lstStyle/>
                    <a:p>
                      <a:pPr>
                        <a:defRPr sz="1000"/>
                      </a:pPr>
                      <a:r>
                        <a:rPr b="1"/>
                        <a:t>Rentenivået</a:t>
                      </a:r>
                    </a:p>
                  </a:txBody>
                  <a:tcPr>
                    <a:lnL w="0"/>
                    <a:lnR w="0"/>
                    <a:lnT w="0"/>
                    <a:lnB w="0"/>
                    <a:solidFill>
                      <a:prstClr val="black">
                        <a:lumOff val="100000"/>
                        <a:lumOff val="100000"/>
                      </a:prstClr>
                    </a:solidFill>
                  </a:tcPr>
                </a:tc>
                <a:tc hMerge="1">
                  <a:txBody>
                    <a:bodyPr/>
                    <a:lstStyle/>
                    <a:p>
                      <a:pPr>
                        <a:defRPr sz="1000"/>
                      </a:pPr>
                      <a:endParaRPr/>
                    </a:p>
                  </a:txBody>
                  <a:tcPr/>
                </a:tc>
                <a:tc gridSpan="2">
                  <a:txBody>
                    <a:bodyPr/>
                    <a:lstStyle/>
                    <a:p>
                      <a:pPr>
                        <a:defRPr sz="1000"/>
                      </a:pPr>
                      <a:r>
                        <a:rPr b="1"/>
                        <a:t>Bedriftskattenivået</a:t>
                      </a:r>
                    </a:p>
                  </a:txBody>
                  <a:tcPr>
                    <a:lnL w="0"/>
                    <a:lnR w="0"/>
                    <a:lnT w="0"/>
                    <a:lnB w="0"/>
                    <a:solidFill>
                      <a:prstClr val="black">
                        <a:lumOff val="100000"/>
                        <a:lumOff val="100000"/>
                      </a:prstClr>
                    </a:solidFill>
                  </a:tcPr>
                </a:tc>
                <a:tc hMerge="1">
                  <a:txBody>
                    <a:bodyPr/>
                    <a:lstStyle/>
                    <a:p>
                      <a:pPr>
                        <a:defRPr sz="1000"/>
                      </a:pPr>
                      <a:endParaRPr/>
                    </a:p>
                  </a:txBody>
                  <a:tcPr/>
                </a:tc>
                <a:tc gridSpan="2">
                  <a:txBody>
                    <a:bodyPr/>
                    <a:lstStyle/>
                    <a:p>
                      <a:pPr>
                        <a:defRPr sz="1000"/>
                      </a:pPr>
                      <a:r>
                        <a:rPr b="1"/>
                        <a:t>Oljeprisen</a:t>
                      </a:r>
                    </a:p>
                  </a:txBody>
                  <a:tcPr>
                    <a:lnL w="0"/>
                    <a:lnR w="0"/>
                    <a:lnT w="0"/>
                    <a:lnB w="0"/>
                    <a:solidFill>
                      <a:prstClr val="black">
                        <a:lumOff val="100000"/>
                        <a:lumOff val="100000"/>
                      </a:prstClr>
                    </a:solidFill>
                  </a:tcPr>
                </a:tc>
                <a:tc hMerge="1">
                  <a:txBody>
                    <a:bodyPr/>
                    <a:lstStyle/>
                    <a:p>
                      <a:pPr>
                        <a:defRPr sz="1000"/>
                      </a:pPr>
                      <a:endParaRPr/>
                    </a:p>
                  </a:txBody>
                  <a:tcPr/>
                </a:tc>
              </a:tr>
              <a:tr h="0">
                <a:tc>
                  <a:txBody>
                    <a:bodyPr/>
                    <a:lstStyle/>
                    <a:p>
                      <a:pPr>
                        <a:defRPr sz="1000"/>
                      </a:pPr>
                      <a:r>
                        <a:rPr b="1"/>
                        <a:t>Navn</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Hvor stor betydning har følgende for din bedrift? Vurder dem fra 1 (liten betydning) til 6 (stor betydning)</a:t>
                      </a:r>
                    </a:p>
                  </a:txBody>
                  <a:tcPr>
                    <a:lnL w="0"/>
                    <a:lnR w="0"/>
                    <a:lnT w="12700">
                      <a:solidFill>
                        <a:srgbClr val="B4B4B4"/>
                      </a:solidFill>
                    </a:lnT>
                    <a:lnB w="0"/>
                  </a:tcPr>
                </a:tc>
                <a:tc>
                  <a:txBody>
                    <a:bodyPr/>
                    <a:lstStyle/>
                    <a:p>
                      <a:pPr>
                        <a:defRPr sz="1000"/>
                      </a:pPr>
                      <a:r>
                        <a:rPr/>
                        <a:t>3,72</a:t>
                      </a:r>
                    </a:p>
                  </a:txBody>
                  <a:tcPr>
                    <a:lnL w="0"/>
                    <a:lnR w="0"/>
                    <a:lnT w="12700">
                      <a:solidFill>
                        <a:srgbClr val="B4B4B4"/>
                      </a:solidFill>
                    </a:lnT>
                    <a:lnB w="0"/>
                  </a:tcPr>
                </a:tc>
                <a:tc>
                  <a:txBody>
                    <a:bodyPr/>
                    <a:lstStyle/>
                    <a:p>
                      <a:pPr>
                        <a:defRPr sz="1000"/>
                      </a:pPr>
                      <a:r>
                        <a:rPr/>
                        <a:t>944</a:t>
                      </a:r>
                    </a:p>
                  </a:txBody>
                  <a:tcPr>
                    <a:lnL w="0"/>
                    <a:lnR w="0"/>
                    <a:lnT w="12700">
                      <a:solidFill>
                        <a:srgbClr val="B4B4B4"/>
                      </a:solidFill>
                    </a:lnT>
                    <a:lnB w="0"/>
                  </a:tcPr>
                </a:tc>
                <a:tc>
                  <a:txBody>
                    <a:bodyPr/>
                    <a:lstStyle/>
                    <a:p>
                      <a:pPr>
                        <a:defRPr sz="1000"/>
                      </a:pPr>
                      <a:r>
                        <a:rPr/>
                        <a:t>3,63</a:t>
                      </a:r>
                    </a:p>
                  </a:txBody>
                  <a:tcPr>
                    <a:lnL w="0"/>
                    <a:lnR w="0"/>
                    <a:lnT w="12700">
                      <a:solidFill>
                        <a:srgbClr val="B4B4B4"/>
                      </a:solidFill>
                    </a:lnT>
                    <a:lnB w="0"/>
                  </a:tcPr>
                </a:tc>
                <a:tc>
                  <a:txBody>
                    <a:bodyPr/>
                    <a:lstStyle/>
                    <a:p>
                      <a:pPr>
                        <a:defRPr sz="1000"/>
                      </a:pPr>
                      <a:r>
                        <a:rPr/>
                        <a:t>942</a:t>
                      </a:r>
                    </a:p>
                  </a:txBody>
                  <a:tcPr>
                    <a:lnL w="0"/>
                    <a:lnR w="0"/>
                    <a:lnT w="12700">
                      <a:solidFill>
                        <a:srgbClr val="B4B4B4"/>
                      </a:solidFill>
                    </a:lnT>
                    <a:lnB w="0"/>
                  </a:tcPr>
                </a:tc>
                <a:tc>
                  <a:txBody>
                    <a:bodyPr/>
                    <a:lstStyle/>
                    <a:p>
                      <a:pPr>
                        <a:defRPr sz="1000"/>
                      </a:pPr>
                      <a:r>
                        <a:rPr/>
                        <a:t>3,55</a:t>
                      </a:r>
                    </a:p>
                  </a:txBody>
                  <a:tcPr>
                    <a:lnL w="0"/>
                    <a:lnR w="0"/>
                    <a:lnT w="12700">
                      <a:solidFill>
                        <a:srgbClr val="B4B4B4"/>
                      </a:solidFill>
                    </a:lnT>
                    <a:lnB w="0"/>
                  </a:tcPr>
                </a:tc>
                <a:tc>
                  <a:txBody>
                    <a:bodyPr/>
                    <a:lstStyle/>
                    <a:p>
                      <a:pPr>
                        <a:defRPr sz="1000"/>
                      </a:pPr>
                      <a:r>
                        <a:rPr/>
                        <a:t>941</a:t>
                      </a:r>
                    </a:p>
                  </a:txBody>
                  <a:tcPr>
                    <a:lnL w="0"/>
                    <a:lnR w="0"/>
                    <a:lnT w="12700">
                      <a:solidFill>
                        <a:srgbClr val="B4B4B4"/>
                      </a:solidFill>
                    </a:lnT>
                    <a:lnB w="0"/>
                  </a:tcPr>
                </a:tc>
                <a:tc>
                  <a:txBody>
                    <a:bodyPr/>
                    <a:lstStyle/>
                    <a:p>
                      <a:pPr>
                        <a:defRPr sz="1000"/>
                      </a:pPr>
                      <a:r>
                        <a:rPr/>
                        <a:t>4,17</a:t>
                      </a:r>
                    </a:p>
                  </a:txBody>
                  <a:tcPr>
                    <a:lnL w="0"/>
                    <a:lnR w="0"/>
                    <a:lnT w="12700">
                      <a:solidFill>
                        <a:srgbClr val="B4B4B4"/>
                      </a:solidFill>
                    </a:lnT>
                    <a:lnB w="0"/>
                  </a:tcPr>
                </a:tc>
                <a:tc>
                  <a:txBody>
                    <a:bodyPr/>
                    <a:lstStyle/>
                    <a:p>
                      <a:pPr>
                        <a:defRPr sz="1000"/>
                      </a:pPr>
                      <a:r>
                        <a:rPr/>
                        <a:t>944</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3,96</a:t>
                      </a:r>
                    </a:p>
                  </a:txBody>
                  <a:tcPr>
                    <a:lnL w="0"/>
                    <a:lnR w="0"/>
                    <a:lnT w="0"/>
                    <a:lnB w="0"/>
                  </a:tcPr>
                </a:tc>
                <a:tc>
                  <a:txBody>
                    <a:bodyPr/>
                    <a:lstStyle/>
                    <a:p>
                      <a:pPr>
                        <a:defRPr sz="1000"/>
                      </a:pPr>
                      <a:r>
                        <a:rPr/>
                        <a:t>111</a:t>
                      </a:r>
                    </a:p>
                  </a:txBody>
                  <a:tcPr>
                    <a:lnL w="0"/>
                    <a:lnR w="0"/>
                    <a:lnT w="0"/>
                    <a:lnB w="0"/>
                  </a:tcPr>
                </a:tc>
                <a:tc>
                  <a:txBody>
                    <a:bodyPr/>
                    <a:lstStyle/>
                    <a:p>
                      <a:pPr>
                        <a:defRPr sz="1000"/>
                      </a:pPr>
                      <a:r>
                        <a:rPr/>
                        <a:t>3,54</a:t>
                      </a:r>
                    </a:p>
                  </a:txBody>
                  <a:tcPr>
                    <a:lnL w="0"/>
                    <a:lnR w="0"/>
                    <a:lnT w="0"/>
                    <a:lnB w="0"/>
                  </a:tcPr>
                </a:tc>
                <a:tc>
                  <a:txBody>
                    <a:bodyPr/>
                    <a:lstStyle/>
                    <a:p>
                      <a:pPr>
                        <a:defRPr sz="1000"/>
                      </a:pPr>
                      <a:r>
                        <a:rPr/>
                        <a:t>111</a:t>
                      </a:r>
                    </a:p>
                  </a:txBody>
                  <a:tcPr>
                    <a:lnL w="0"/>
                    <a:lnR w="0"/>
                    <a:lnT w="0"/>
                    <a:lnB w="0"/>
                  </a:tcPr>
                </a:tc>
                <a:tc>
                  <a:txBody>
                    <a:bodyPr/>
                    <a:lstStyle/>
                    <a:p>
                      <a:pPr>
                        <a:defRPr sz="1000"/>
                      </a:pPr>
                      <a:r>
                        <a:rPr/>
                        <a:t>3,59</a:t>
                      </a:r>
                    </a:p>
                  </a:txBody>
                  <a:tcPr>
                    <a:lnL w="0"/>
                    <a:lnR w="0"/>
                    <a:lnT w="0"/>
                    <a:lnB w="0"/>
                  </a:tcPr>
                </a:tc>
                <a:tc>
                  <a:txBody>
                    <a:bodyPr/>
                    <a:lstStyle/>
                    <a:p>
                      <a:pPr>
                        <a:defRPr sz="1000"/>
                      </a:pPr>
                      <a:r>
                        <a:rPr/>
                        <a:t>111</a:t>
                      </a:r>
                    </a:p>
                  </a:txBody>
                  <a:tcPr>
                    <a:lnL w="0"/>
                    <a:lnR w="0"/>
                    <a:lnT w="0"/>
                    <a:lnB w="0"/>
                  </a:tcPr>
                </a:tc>
                <a:tc>
                  <a:txBody>
                    <a:bodyPr/>
                    <a:lstStyle/>
                    <a:p>
                      <a:pPr>
                        <a:defRPr sz="1000"/>
                      </a:pPr>
                      <a:r>
                        <a:rPr/>
                        <a:t>4,07</a:t>
                      </a:r>
                    </a:p>
                  </a:txBody>
                  <a:tcPr>
                    <a:lnL w="0"/>
                    <a:lnR w="0"/>
                    <a:lnT w="0"/>
                    <a:lnB w="0"/>
                  </a:tcPr>
                </a:tc>
                <a:tc>
                  <a:txBody>
                    <a:bodyPr/>
                    <a:lstStyle/>
                    <a:p>
                      <a:pPr>
                        <a:defRPr sz="1000"/>
                      </a:pPr>
                      <a:r>
                        <a:rPr/>
                        <a:t>111</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3,78</a:t>
                      </a:r>
                    </a:p>
                  </a:txBody>
                  <a:tcPr>
                    <a:lnL w="0"/>
                    <a:lnR w="0"/>
                    <a:lnT w="0"/>
                    <a:lnB w="0"/>
                  </a:tcPr>
                </a:tc>
                <a:tc>
                  <a:txBody>
                    <a:bodyPr/>
                    <a:lstStyle/>
                    <a:p>
                      <a:pPr>
                        <a:defRPr sz="1000"/>
                      </a:pPr>
                      <a:r>
                        <a:rPr/>
                        <a:t>304</a:t>
                      </a:r>
                    </a:p>
                  </a:txBody>
                  <a:tcPr>
                    <a:lnL w="0"/>
                    <a:lnR w="0"/>
                    <a:lnT w="0"/>
                    <a:lnB w="0"/>
                  </a:tcPr>
                </a:tc>
                <a:tc>
                  <a:txBody>
                    <a:bodyPr/>
                    <a:lstStyle/>
                    <a:p>
                      <a:pPr>
                        <a:defRPr sz="1000"/>
                      </a:pPr>
                      <a:r>
                        <a:rPr/>
                        <a:t>3,73</a:t>
                      </a:r>
                    </a:p>
                  </a:txBody>
                  <a:tcPr>
                    <a:lnL w="0"/>
                    <a:lnR w="0"/>
                    <a:lnT w="0"/>
                    <a:lnB w="0"/>
                  </a:tcPr>
                </a:tc>
                <a:tc>
                  <a:txBody>
                    <a:bodyPr/>
                    <a:lstStyle/>
                    <a:p>
                      <a:pPr>
                        <a:defRPr sz="1000"/>
                      </a:pPr>
                      <a:r>
                        <a:rPr/>
                        <a:t>303</a:t>
                      </a:r>
                    </a:p>
                  </a:txBody>
                  <a:tcPr>
                    <a:lnL w="0"/>
                    <a:lnR w="0"/>
                    <a:lnT w="0"/>
                    <a:lnB w="0"/>
                  </a:tcPr>
                </a:tc>
                <a:tc>
                  <a:txBody>
                    <a:bodyPr/>
                    <a:lstStyle/>
                    <a:p>
                      <a:pPr>
                        <a:defRPr sz="1000"/>
                      </a:pPr>
                      <a:r>
                        <a:rPr/>
                        <a:t>3,52</a:t>
                      </a:r>
                    </a:p>
                  </a:txBody>
                  <a:tcPr>
                    <a:lnL w="0"/>
                    <a:lnR w="0"/>
                    <a:lnT w="0"/>
                    <a:lnB w="0"/>
                  </a:tcPr>
                </a:tc>
                <a:tc>
                  <a:txBody>
                    <a:bodyPr/>
                    <a:lstStyle/>
                    <a:p>
                      <a:pPr>
                        <a:defRPr sz="1000"/>
                      </a:pPr>
                      <a:r>
                        <a:rPr/>
                        <a:t>304</a:t>
                      </a:r>
                    </a:p>
                  </a:txBody>
                  <a:tcPr>
                    <a:lnL w="0"/>
                    <a:lnR w="0"/>
                    <a:lnT w="0"/>
                    <a:lnB w="0"/>
                  </a:tcPr>
                </a:tc>
                <a:tc>
                  <a:txBody>
                    <a:bodyPr/>
                    <a:lstStyle/>
                    <a:p>
                      <a:pPr>
                        <a:defRPr sz="1000"/>
                      </a:pPr>
                      <a:r>
                        <a:rPr/>
                        <a:t>3,89</a:t>
                      </a:r>
                    </a:p>
                  </a:txBody>
                  <a:tcPr>
                    <a:lnL w="0"/>
                    <a:lnR w="0"/>
                    <a:lnT w="0"/>
                    <a:lnB w="0"/>
                  </a:tcPr>
                </a:tc>
                <a:tc>
                  <a:txBody>
                    <a:bodyPr/>
                    <a:lstStyle/>
                    <a:p>
                      <a:pPr>
                        <a:defRPr sz="1000"/>
                      </a:pPr>
                      <a:r>
                        <a:rPr/>
                        <a:t>305</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3,68</a:t>
                      </a:r>
                    </a:p>
                  </a:txBody>
                  <a:tcPr>
                    <a:lnL w="0"/>
                    <a:lnR w="0"/>
                    <a:lnT w="0"/>
                    <a:lnB w="0"/>
                  </a:tcPr>
                </a:tc>
                <a:tc>
                  <a:txBody>
                    <a:bodyPr/>
                    <a:lstStyle/>
                    <a:p>
                      <a:pPr>
                        <a:defRPr sz="1000"/>
                      </a:pPr>
                      <a:r>
                        <a:rPr/>
                        <a:t>537</a:t>
                      </a:r>
                    </a:p>
                  </a:txBody>
                  <a:tcPr>
                    <a:lnL w="0"/>
                    <a:lnR w="0"/>
                    <a:lnT w="0"/>
                    <a:lnB w="0"/>
                  </a:tcPr>
                </a:tc>
                <a:tc>
                  <a:txBody>
                    <a:bodyPr/>
                    <a:lstStyle/>
                    <a:p>
                      <a:pPr>
                        <a:defRPr sz="1000"/>
                      </a:pPr>
                      <a:r>
                        <a:rPr/>
                        <a:t>3,55</a:t>
                      </a:r>
                    </a:p>
                  </a:txBody>
                  <a:tcPr>
                    <a:lnL w="0"/>
                    <a:lnR w="0"/>
                    <a:lnT w="0"/>
                    <a:lnB w="0"/>
                  </a:tcPr>
                </a:tc>
                <a:tc>
                  <a:txBody>
                    <a:bodyPr/>
                    <a:lstStyle/>
                    <a:p>
                      <a:pPr>
                        <a:defRPr sz="1000"/>
                      </a:pPr>
                      <a:r>
                        <a:rPr/>
                        <a:t>536</a:t>
                      </a:r>
                    </a:p>
                  </a:txBody>
                  <a:tcPr>
                    <a:lnL w="0"/>
                    <a:lnR w="0"/>
                    <a:lnT w="0"/>
                    <a:lnB w="0"/>
                  </a:tcPr>
                </a:tc>
                <a:tc>
                  <a:txBody>
                    <a:bodyPr/>
                    <a:lstStyle/>
                    <a:p>
                      <a:pPr>
                        <a:defRPr sz="1000"/>
                      </a:pPr>
                      <a:r>
                        <a:rPr/>
                        <a:t>3,49</a:t>
                      </a:r>
                    </a:p>
                  </a:txBody>
                  <a:tcPr>
                    <a:lnL w="0"/>
                    <a:lnR w="0"/>
                    <a:lnT w="0"/>
                    <a:lnB w="0"/>
                  </a:tcPr>
                </a:tc>
                <a:tc>
                  <a:txBody>
                    <a:bodyPr/>
                    <a:lstStyle/>
                    <a:p>
                      <a:pPr>
                        <a:defRPr sz="1000"/>
                      </a:pPr>
                      <a:r>
                        <a:rPr/>
                        <a:t>535</a:t>
                      </a:r>
                    </a:p>
                  </a:txBody>
                  <a:tcPr>
                    <a:lnL w="0"/>
                    <a:lnR w="0"/>
                    <a:lnT w="0"/>
                    <a:lnB w="0"/>
                  </a:tcPr>
                </a:tc>
                <a:tc>
                  <a:txBody>
                    <a:bodyPr/>
                    <a:lstStyle/>
                    <a:p>
                      <a:pPr>
                        <a:defRPr sz="1000"/>
                      </a:pPr>
                      <a:r>
                        <a:rPr/>
                        <a:t>4,36</a:t>
                      </a:r>
                    </a:p>
                  </a:txBody>
                  <a:tcPr>
                    <a:lnL w="0"/>
                    <a:lnR w="0"/>
                    <a:lnT w="0"/>
                    <a:lnB w="0"/>
                  </a:tcPr>
                </a:tc>
                <a:tc>
                  <a:txBody>
                    <a:bodyPr/>
                    <a:lstStyle/>
                    <a:p>
                      <a:pPr>
                        <a:defRPr sz="1000"/>
                      </a:pPr>
                      <a:r>
                        <a:rPr/>
                        <a:t>536</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3,43</a:t>
                      </a:r>
                    </a:p>
                  </a:txBody>
                  <a:tcPr>
                    <a:lnL w="0"/>
                    <a:lnR w="0"/>
                    <a:lnT w="0"/>
                    <a:lnB w="0"/>
                  </a:tcPr>
                </a:tc>
                <a:tc>
                  <a:txBody>
                    <a:bodyPr/>
                    <a:lstStyle/>
                    <a:p>
                      <a:pPr>
                        <a:defRPr sz="1000"/>
                      </a:pPr>
                      <a:r>
                        <a:rPr/>
                        <a:t>30</a:t>
                      </a:r>
                    </a:p>
                  </a:txBody>
                  <a:tcPr>
                    <a:lnL w="0"/>
                    <a:lnR w="0"/>
                    <a:lnT w="0"/>
                    <a:lnB w="0"/>
                  </a:tcPr>
                </a:tc>
                <a:tc>
                  <a:txBody>
                    <a:bodyPr/>
                    <a:lstStyle/>
                    <a:p>
                      <a:pPr>
                        <a:defRPr sz="1000"/>
                      </a:pPr>
                      <a:r>
                        <a:rPr/>
                        <a:t>4,13</a:t>
                      </a:r>
                    </a:p>
                  </a:txBody>
                  <a:tcPr>
                    <a:lnL w="0"/>
                    <a:lnR w="0"/>
                    <a:lnT w="0"/>
                    <a:lnB w="0"/>
                  </a:tcPr>
                </a:tc>
                <a:tc>
                  <a:txBody>
                    <a:bodyPr/>
                    <a:lstStyle/>
                    <a:p>
                      <a:pPr>
                        <a:defRPr sz="1000"/>
                      </a:pPr>
                      <a:r>
                        <a:rPr/>
                        <a:t>30</a:t>
                      </a:r>
                    </a:p>
                  </a:txBody>
                  <a:tcPr>
                    <a:lnL w="0"/>
                    <a:lnR w="0"/>
                    <a:lnT w="0"/>
                    <a:lnB w="0"/>
                  </a:tcPr>
                </a:tc>
                <a:tc>
                  <a:txBody>
                    <a:bodyPr/>
                    <a:lstStyle/>
                    <a:p>
                      <a:pPr>
                        <a:defRPr sz="1000"/>
                      </a:pPr>
                      <a:r>
                        <a:rPr/>
                        <a:t>3,93</a:t>
                      </a:r>
                    </a:p>
                  </a:txBody>
                  <a:tcPr>
                    <a:lnL w="0"/>
                    <a:lnR w="0"/>
                    <a:lnT w="0"/>
                    <a:lnB w="0"/>
                  </a:tcPr>
                </a:tc>
                <a:tc>
                  <a:txBody>
                    <a:bodyPr/>
                    <a:lstStyle/>
                    <a:p>
                      <a:pPr>
                        <a:defRPr sz="1000"/>
                      </a:pPr>
                      <a:r>
                        <a:rPr/>
                        <a:t>30</a:t>
                      </a:r>
                    </a:p>
                  </a:txBody>
                  <a:tcPr>
                    <a:lnL w="0"/>
                    <a:lnR w="0"/>
                    <a:lnT w="0"/>
                    <a:lnB w="0"/>
                  </a:tcPr>
                </a:tc>
                <a:tc>
                  <a:txBody>
                    <a:bodyPr/>
                    <a:lstStyle/>
                    <a:p>
                      <a:pPr>
                        <a:defRPr sz="1000"/>
                      </a:pPr>
                      <a:r>
                        <a:rPr/>
                        <a:t>4,23</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39. Kronekursen</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39. Kronekursen</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26822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Kronekursen</a:t>
                      </a:r>
                    </a:p>
                  </a:txBody>
                  <a:tcPr>
                    <a:lnL w="0"/>
                    <a:lnR w="0"/>
                    <a:lnT w="12700">
                      <a:solidFill>
                        <a:srgbClr val="B4B4B4"/>
                      </a:solidFill>
                    </a:lnT>
                    <a:lnB w="0"/>
                  </a:tcPr>
                </a:tc>
                <a:tc>
                  <a:txBody>
                    <a:bodyPr/>
                    <a:lstStyle/>
                    <a:p>
                      <a:pPr>
                        <a:defRPr sz="1000"/>
                      </a:pPr>
                      <a:r>
                        <a:rPr/>
                        <a:t>15,4%</a:t>
                      </a:r>
                    </a:p>
                  </a:txBody>
                  <a:tcPr>
                    <a:lnL w="0"/>
                    <a:lnR w="0"/>
                    <a:lnT w="12700">
                      <a:solidFill>
                        <a:srgbClr val="B4B4B4"/>
                      </a:solidFill>
                    </a:lnT>
                    <a:lnB w="0"/>
                  </a:tcPr>
                </a:tc>
                <a:tc>
                  <a:txBody>
                    <a:bodyPr/>
                    <a:lstStyle/>
                    <a:p>
                      <a:pPr>
                        <a:defRPr sz="1000"/>
                      </a:pPr>
                      <a:r>
                        <a:rPr/>
                        <a:t>13,3%</a:t>
                      </a:r>
                    </a:p>
                  </a:txBody>
                  <a:tcPr>
                    <a:lnL w="0"/>
                    <a:lnR w="0"/>
                    <a:lnT w="12700">
                      <a:solidFill>
                        <a:srgbClr val="B4B4B4"/>
                      </a:solidFill>
                    </a:lnT>
                    <a:lnB w="0"/>
                  </a:tcPr>
                </a:tc>
                <a:tc>
                  <a:txBody>
                    <a:bodyPr/>
                    <a:lstStyle/>
                    <a:p>
                      <a:pPr>
                        <a:defRPr sz="1000"/>
                      </a:pPr>
                      <a:r>
                        <a:rPr/>
                        <a:t>14,8%</a:t>
                      </a:r>
                    </a:p>
                  </a:txBody>
                  <a:tcPr>
                    <a:lnL w="0"/>
                    <a:lnR w="0"/>
                    <a:lnT w="12700">
                      <a:solidFill>
                        <a:srgbClr val="B4B4B4"/>
                      </a:solidFill>
                    </a:lnT>
                    <a:lnB w="0"/>
                  </a:tcPr>
                </a:tc>
                <a:tc>
                  <a:txBody>
                    <a:bodyPr/>
                    <a:lstStyle/>
                    <a:p>
                      <a:pPr>
                        <a:defRPr sz="1000"/>
                      </a:pPr>
                      <a:r>
                        <a:rPr/>
                        <a:t>17,2%</a:t>
                      </a:r>
                    </a:p>
                  </a:txBody>
                  <a:tcPr>
                    <a:lnL w="0"/>
                    <a:lnR w="0"/>
                    <a:lnT w="12700">
                      <a:solidFill>
                        <a:srgbClr val="B4B4B4"/>
                      </a:solidFill>
                    </a:lnT>
                    <a:lnB w="0"/>
                  </a:tcPr>
                </a:tc>
                <a:tc>
                  <a:txBody>
                    <a:bodyPr/>
                    <a:lstStyle/>
                    <a:p>
                      <a:pPr>
                        <a:defRPr sz="1000"/>
                      </a:pPr>
                      <a:r>
                        <a:rPr/>
                        <a:t>18,9%</a:t>
                      </a:r>
                    </a:p>
                  </a:txBody>
                  <a:tcPr>
                    <a:lnL w="0"/>
                    <a:lnR w="0"/>
                    <a:lnT w="12700">
                      <a:solidFill>
                        <a:srgbClr val="B4B4B4"/>
                      </a:solidFill>
                    </a:lnT>
                    <a:lnB w="0"/>
                  </a:tcPr>
                </a:tc>
                <a:tc>
                  <a:txBody>
                    <a:bodyPr/>
                    <a:lstStyle/>
                    <a:p>
                      <a:pPr>
                        <a:defRPr sz="1000"/>
                      </a:pPr>
                      <a:r>
                        <a:rPr/>
                        <a:t>20,4%</a:t>
                      </a:r>
                    </a:p>
                  </a:txBody>
                  <a:tcPr>
                    <a:lnL w="0"/>
                    <a:lnR w="0"/>
                    <a:lnT w="12700">
                      <a:solidFill>
                        <a:srgbClr val="B4B4B4"/>
                      </a:solidFill>
                    </a:lnT>
                    <a:lnB w="0"/>
                  </a:tcPr>
                </a:tc>
                <a:tc>
                  <a:txBody>
                    <a:bodyPr/>
                    <a:lstStyle/>
                    <a:p>
                      <a:pPr>
                        <a:defRPr sz="1000"/>
                      </a:pPr>
                      <a:r>
                        <a:rPr/>
                        <a:t>944</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11,7%</a:t>
                      </a:r>
                    </a:p>
                  </a:txBody>
                  <a:tcPr>
                    <a:lnL w="0"/>
                    <a:lnR w="0"/>
                    <a:lnT w="0"/>
                    <a:lnB w="0"/>
                  </a:tcPr>
                </a:tc>
                <a:tc>
                  <a:txBody>
                    <a:bodyPr/>
                    <a:lstStyle/>
                    <a:p>
                      <a:pPr>
                        <a:defRPr sz="1000"/>
                      </a:pPr>
                      <a:r>
                        <a:rPr/>
                        <a:t>14,4%</a:t>
                      </a:r>
                    </a:p>
                  </a:txBody>
                  <a:tcPr>
                    <a:lnL w="0"/>
                    <a:lnR w="0"/>
                    <a:lnT w="0"/>
                    <a:lnB w="0"/>
                  </a:tcPr>
                </a:tc>
                <a:tc>
                  <a:txBody>
                    <a:bodyPr/>
                    <a:lstStyle/>
                    <a:p>
                      <a:pPr>
                        <a:defRPr sz="1000"/>
                      </a:pPr>
                      <a:r>
                        <a:rPr/>
                        <a:t>9,9%</a:t>
                      </a:r>
                    </a:p>
                  </a:txBody>
                  <a:tcPr>
                    <a:lnL w="0"/>
                    <a:lnR w="0"/>
                    <a:lnT w="0"/>
                    <a:lnB w="0"/>
                  </a:tcPr>
                </a:tc>
                <a:tc>
                  <a:txBody>
                    <a:bodyPr/>
                    <a:lstStyle/>
                    <a:p>
                      <a:pPr>
                        <a:defRPr sz="1000"/>
                      </a:pPr>
                      <a:r>
                        <a:rPr/>
                        <a:t>20,7%</a:t>
                      </a:r>
                    </a:p>
                  </a:txBody>
                  <a:tcPr>
                    <a:lnL w="0"/>
                    <a:lnR w="0"/>
                    <a:lnT w="0"/>
                    <a:lnB w="0"/>
                  </a:tcPr>
                </a:tc>
                <a:tc>
                  <a:txBody>
                    <a:bodyPr/>
                    <a:lstStyle/>
                    <a:p>
                      <a:pPr>
                        <a:defRPr sz="1000"/>
                      </a:pPr>
                      <a:r>
                        <a:rPr/>
                        <a:t>16,2%</a:t>
                      </a:r>
                    </a:p>
                  </a:txBody>
                  <a:tcPr>
                    <a:lnL w="0"/>
                    <a:lnR w="0"/>
                    <a:lnT w="0"/>
                    <a:lnB w="0"/>
                  </a:tcPr>
                </a:tc>
                <a:tc>
                  <a:txBody>
                    <a:bodyPr/>
                    <a:lstStyle/>
                    <a:p>
                      <a:pPr>
                        <a:defRPr sz="1000"/>
                      </a:pPr>
                      <a:r>
                        <a:rPr/>
                        <a:t>27,0%</a:t>
                      </a:r>
                    </a:p>
                  </a:txBody>
                  <a:tcPr>
                    <a:lnL w="0"/>
                    <a:lnR w="0"/>
                    <a:lnT w="0"/>
                    <a:lnB w="0"/>
                  </a:tcPr>
                </a:tc>
                <a:tc>
                  <a:txBody>
                    <a:bodyPr/>
                    <a:lstStyle/>
                    <a:p>
                      <a:pPr>
                        <a:defRPr sz="1000"/>
                      </a:pPr>
                      <a:r>
                        <a:rPr/>
                        <a:t>111</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11,8%</a:t>
                      </a:r>
                    </a:p>
                  </a:txBody>
                  <a:tcPr>
                    <a:lnL w="0"/>
                    <a:lnR w="0"/>
                    <a:lnT w="0"/>
                    <a:lnB w="0"/>
                  </a:tcPr>
                </a:tc>
                <a:tc>
                  <a:txBody>
                    <a:bodyPr/>
                    <a:lstStyle/>
                    <a:p>
                      <a:pPr>
                        <a:defRPr sz="1000"/>
                      </a:pPr>
                      <a:r>
                        <a:rPr/>
                        <a:t>14,5%</a:t>
                      </a:r>
                    </a:p>
                  </a:txBody>
                  <a:tcPr>
                    <a:lnL w="0"/>
                    <a:lnR w="0"/>
                    <a:lnT w="0"/>
                    <a:lnB w="0"/>
                  </a:tcPr>
                </a:tc>
                <a:tc>
                  <a:txBody>
                    <a:bodyPr/>
                    <a:lstStyle/>
                    <a:p>
                      <a:pPr>
                        <a:defRPr sz="1000"/>
                      </a:pPr>
                      <a:r>
                        <a:rPr/>
                        <a:t>16,1%</a:t>
                      </a:r>
                    </a:p>
                  </a:txBody>
                  <a:tcPr>
                    <a:lnL w="0"/>
                    <a:lnR w="0"/>
                    <a:lnT w="0"/>
                    <a:lnB w="0"/>
                  </a:tcPr>
                </a:tc>
                <a:tc>
                  <a:txBody>
                    <a:bodyPr/>
                    <a:lstStyle/>
                    <a:p>
                      <a:pPr>
                        <a:defRPr sz="1000"/>
                      </a:pPr>
                      <a:r>
                        <a:rPr/>
                        <a:t>17,8%</a:t>
                      </a:r>
                    </a:p>
                  </a:txBody>
                  <a:tcPr>
                    <a:lnL w="0"/>
                    <a:lnR w="0"/>
                    <a:lnT w="0"/>
                    <a:lnB w="0"/>
                  </a:tcPr>
                </a:tc>
                <a:tc>
                  <a:txBody>
                    <a:bodyPr/>
                    <a:lstStyle/>
                    <a:p>
                      <a:pPr>
                        <a:defRPr sz="1000"/>
                      </a:pPr>
                      <a:r>
                        <a:rPr/>
                        <a:t>20,7%</a:t>
                      </a:r>
                    </a:p>
                  </a:txBody>
                  <a:tcPr>
                    <a:lnL w="0"/>
                    <a:lnR w="0"/>
                    <a:lnT w="0"/>
                    <a:lnB w="0"/>
                  </a:tcPr>
                </a:tc>
                <a:tc>
                  <a:txBody>
                    <a:bodyPr/>
                    <a:lstStyle/>
                    <a:p>
                      <a:pPr>
                        <a:defRPr sz="1000"/>
                      </a:pPr>
                      <a:r>
                        <a:rPr/>
                        <a:t>19,1%</a:t>
                      </a:r>
                    </a:p>
                  </a:txBody>
                  <a:tcPr>
                    <a:lnL w="0"/>
                    <a:lnR w="0"/>
                    <a:lnT w="0"/>
                    <a:lnB w="0"/>
                  </a:tcPr>
                </a:tc>
                <a:tc>
                  <a:txBody>
                    <a:bodyPr/>
                    <a:lstStyle/>
                    <a:p>
                      <a:pPr>
                        <a:defRPr sz="1000"/>
                      </a:pPr>
                      <a:r>
                        <a:rPr/>
                        <a:t>304</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17,3%</a:t>
                      </a:r>
                    </a:p>
                  </a:txBody>
                  <a:tcPr>
                    <a:lnL w="0"/>
                    <a:lnR w="0"/>
                    <a:lnT w="0"/>
                    <a:lnB w="0"/>
                  </a:tcPr>
                </a:tc>
                <a:tc>
                  <a:txBody>
                    <a:bodyPr/>
                    <a:lstStyle/>
                    <a:p>
                      <a:pPr>
                        <a:defRPr sz="1000"/>
                      </a:pPr>
                      <a:r>
                        <a:rPr/>
                        <a:t>13,2%</a:t>
                      </a:r>
                    </a:p>
                  </a:txBody>
                  <a:tcPr>
                    <a:lnL w="0"/>
                    <a:lnR w="0"/>
                    <a:lnT w="0"/>
                    <a:lnB w="0"/>
                  </a:tcPr>
                </a:tc>
                <a:tc>
                  <a:txBody>
                    <a:bodyPr/>
                    <a:lstStyle/>
                    <a:p>
                      <a:pPr>
                        <a:defRPr sz="1000"/>
                      </a:pPr>
                      <a:r>
                        <a:rPr/>
                        <a:t>13,8%</a:t>
                      </a:r>
                    </a:p>
                  </a:txBody>
                  <a:tcPr>
                    <a:lnL w="0"/>
                    <a:lnR w="0"/>
                    <a:lnT w="0"/>
                    <a:lnB w="0"/>
                  </a:tcPr>
                </a:tc>
                <a:tc>
                  <a:txBody>
                    <a:bodyPr/>
                    <a:lstStyle/>
                    <a:p>
                      <a:pPr>
                        <a:defRPr sz="1000"/>
                      </a:pPr>
                      <a:r>
                        <a:rPr/>
                        <a:t>16,6%</a:t>
                      </a:r>
                    </a:p>
                  </a:txBody>
                  <a:tcPr>
                    <a:lnL w="0"/>
                    <a:lnR w="0"/>
                    <a:lnT w="0"/>
                    <a:lnB w="0"/>
                  </a:tcPr>
                </a:tc>
                <a:tc>
                  <a:txBody>
                    <a:bodyPr/>
                    <a:lstStyle/>
                    <a:p>
                      <a:pPr>
                        <a:defRPr sz="1000"/>
                      </a:pPr>
                      <a:r>
                        <a:rPr/>
                        <a:t>18,1%</a:t>
                      </a:r>
                    </a:p>
                  </a:txBody>
                  <a:tcPr>
                    <a:lnL w="0"/>
                    <a:lnR w="0"/>
                    <a:lnT w="0"/>
                    <a:lnB w="0"/>
                  </a:tcPr>
                </a:tc>
                <a:tc>
                  <a:txBody>
                    <a:bodyPr/>
                    <a:lstStyle/>
                    <a:p>
                      <a:pPr>
                        <a:defRPr sz="1000"/>
                      </a:pPr>
                      <a:r>
                        <a:rPr/>
                        <a:t>21,0%</a:t>
                      </a:r>
                    </a:p>
                  </a:txBody>
                  <a:tcPr>
                    <a:lnL w="0"/>
                    <a:lnR w="0"/>
                    <a:lnT w="0"/>
                    <a:lnB w="0"/>
                  </a:tcPr>
                </a:tc>
                <a:tc>
                  <a:txBody>
                    <a:bodyPr/>
                    <a:lstStyle/>
                    <a:p>
                      <a:pPr>
                        <a:defRPr sz="1000"/>
                      </a:pPr>
                      <a:r>
                        <a:rPr/>
                        <a:t>537</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23,3%</a:t>
                      </a:r>
                    </a:p>
                  </a:txBody>
                  <a:tcPr>
                    <a:lnL w="0"/>
                    <a:lnR w="0"/>
                    <a:lnT w="0"/>
                    <a:lnB w="0"/>
                  </a:tcPr>
                </a:tc>
                <a:tc>
                  <a:txBody>
                    <a:bodyPr/>
                    <a:lstStyle/>
                    <a:p>
                      <a:pPr>
                        <a:defRPr sz="1000"/>
                      </a:pPr>
                      <a:r>
                        <a:rPr/>
                        <a:t>6,7%</a:t>
                      </a:r>
                    </a:p>
                  </a:txBody>
                  <a:tcPr>
                    <a:lnL w="0"/>
                    <a:lnR w="0"/>
                    <a:lnT w="0"/>
                    <a:lnB w="0"/>
                  </a:tcPr>
                </a:tc>
                <a:tc>
                  <a:txBody>
                    <a:bodyPr/>
                    <a:lstStyle/>
                    <a:p>
                      <a:pPr>
                        <a:defRPr sz="1000"/>
                      </a:pPr>
                      <a:r>
                        <a:rPr/>
                        <a:t>26,7%</a:t>
                      </a:r>
                    </a:p>
                  </a:txBody>
                  <a:tcPr>
                    <a:lnL w="0"/>
                    <a:lnR w="0"/>
                    <a:lnT w="0"/>
                    <a:lnB w="0"/>
                  </a:tcPr>
                </a:tc>
                <a:tc>
                  <a:txBody>
                    <a:bodyPr/>
                    <a:lstStyle/>
                    <a:p>
                      <a:pPr>
                        <a:defRPr sz="1000"/>
                      </a:pPr>
                      <a:r>
                        <a:rPr/>
                        <a:t>6,7%</a:t>
                      </a:r>
                    </a:p>
                  </a:txBody>
                  <a:tcPr>
                    <a:lnL w="0"/>
                    <a:lnR w="0"/>
                    <a:lnT w="0"/>
                    <a:lnB w="0"/>
                  </a:tcPr>
                </a:tc>
                <a:tc>
                  <a:txBody>
                    <a:bodyPr/>
                    <a:lstStyle/>
                    <a:p>
                      <a:pPr>
                        <a:defRPr sz="1000"/>
                      </a:pPr>
                      <a:r>
                        <a:rPr/>
                        <a:t>20,0%</a:t>
                      </a:r>
                    </a:p>
                  </a:txBody>
                  <a:tcPr>
                    <a:lnL w="0"/>
                    <a:lnR w="0"/>
                    <a:lnT w="0"/>
                    <a:lnB w="0"/>
                  </a:tcPr>
                </a:tc>
                <a:tc>
                  <a:txBody>
                    <a:bodyPr/>
                    <a:lstStyle/>
                    <a:p>
                      <a:pPr>
                        <a:defRPr sz="1000"/>
                      </a:pPr>
                      <a:r>
                        <a:rPr/>
                        <a:t>16,7%</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40. Rentenivået</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40. Rentenivået</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26822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Rentenivået</a:t>
                      </a:r>
                    </a:p>
                  </a:txBody>
                  <a:tcPr>
                    <a:lnL w="0"/>
                    <a:lnR w="0"/>
                    <a:lnT w="12700">
                      <a:solidFill>
                        <a:srgbClr val="B4B4B4"/>
                      </a:solidFill>
                    </a:lnT>
                    <a:lnB w="0"/>
                  </a:tcPr>
                </a:tc>
                <a:tc>
                  <a:txBody>
                    <a:bodyPr/>
                    <a:lstStyle/>
                    <a:p>
                      <a:pPr>
                        <a:defRPr sz="1000"/>
                      </a:pPr>
                      <a:r>
                        <a:rPr/>
                        <a:t>13,1%</a:t>
                      </a:r>
                    </a:p>
                  </a:txBody>
                  <a:tcPr>
                    <a:lnL w="0"/>
                    <a:lnR w="0"/>
                    <a:lnT w="12700">
                      <a:solidFill>
                        <a:srgbClr val="B4B4B4"/>
                      </a:solidFill>
                    </a:lnT>
                    <a:lnB w="0"/>
                  </a:tcPr>
                </a:tc>
                <a:tc>
                  <a:txBody>
                    <a:bodyPr/>
                    <a:lstStyle/>
                    <a:p>
                      <a:pPr>
                        <a:defRPr sz="1000"/>
                      </a:pPr>
                      <a:r>
                        <a:rPr/>
                        <a:t>14,8%</a:t>
                      </a:r>
                    </a:p>
                  </a:txBody>
                  <a:tcPr>
                    <a:lnL w="0"/>
                    <a:lnR w="0"/>
                    <a:lnT w="12700">
                      <a:solidFill>
                        <a:srgbClr val="B4B4B4"/>
                      </a:solidFill>
                    </a:lnT>
                    <a:lnB w="0"/>
                  </a:tcPr>
                </a:tc>
                <a:tc>
                  <a:txBody>
                    <a:bodyPr/>
                    <a:lstStyle/>
                    <a:p>
                      <a:pPr>
                        <a:defRPr sz="1000"/>
                      </a:pPr>
                      <a:r>
                        <a:rPr/>
                        <a:t>18,9%</a:t>
                      </a:r>
                    </a:p>
                  </a:txBody>
                  <a:tcPr>
                    <a:lnL w="0"/>
                    <a:lnR w="0"/>
                    <a:lnT w="12700">
                      <a:solidFill>
                        <a:srgbClr val="B4B4B4"/>
                      </a:solidFill>
                    </a:lnT>
                    <a:lnB w="0"/>
                  </a:tcPr>
                </a:tc>
                <a:tc>
                  <a:txBody>
                    <a:bodyPr/>
                    <a:lstStyle/>
                    <a:p>
                      <a:pPr>
                        <a:defRPr sz="1000"/>
                      </a:pPr>
                      <a:r>
                        <a:rPr/>
                        <a:t>17,5%</a:t>
                      </a:r>
                    </a:p>
                  </a:txBody>
                  <a:tcPr>
                    <a:lnL w="0"/>
                    <a:lnR w="0"/>
                    <a:lnT w="12700">
                      <a:solidFill>
                        <a:srgbClr val="B4B4B4"/>
                      </a:solidFill>
                    </a:lnT>
                    <a:lnB w="0"/>
                  </a:tcPr>
                </a:tc>
                <a:tc>
                  <a:txBody>
                    <a:bodyPr/>
                    <a:lstStyle/>
                    <a:p>
                      <a:pPr>
                        <a:defRPr sz="1000"/>
                      </a:pPr>
                      <a:r>
                        <a:rPr/>
                        <a:t>21,4%</a:t>
                      </a:r>
                    </a:p>
                  </a:txBody>
                  <a:tcPr>
                    <a:lnL w="0"/>
                    <a:lnR w="0"/>
                    <a:lnT w="12700">
                      <a:solidFill>
                        <a:srgbClr val="B4B4B4"/>
                      </a:solidFill>
                    </a:lnT>
                    <a:lnB w="0"/>
                  </a:tcPr>
                </a:tc>
                <a:tc>
                  <a:txBody>
                    <a:bodyPr/>
                    <a:lstStyle/>
                    <a:p>
                      <a:pPr>
                        <a:defRPr sz="1000"/>
                      </a:pPr>
                      <a:r>
                        <a:rPr/>
                        <a:t>14,3%</a:t>
                      </a:r>
                    </a:p>
                  </a:txBody>
                  <a:tcPr>
                    <a:lnL w="0"/>
                    <a:lnR w="0"/>
                    <a:lnT w="12700">
                      <a:solidFill>
                        <a:srgbClr val="B4B4B4"/>
                      </a:solidFill>
                    </a:lnT>
                    <a:lnB w="0"/>
                  </a:tcPr>
                </a:tc>
                <a:tc>
                  <a:txBody>
                    <a:bodyPr/>
                    <a:lstStyle/>
                    <a:p>
                      <a:pPr>
                        <a:defRPr sz="1000"/>
                      </a:pPr>
                      <a:r>
                        <a:rPr/>
                        <a:t>942</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11,7%</a:t>
                      </a:r>
                    </a:p>
                  </a:txBody>
                  <a:tcPr>
                    <a:lnL w="0"/>
                    <a:lnR w="0"/>
                    <a:lnT w="0"/>
                    <a:lnB w="0"/>
                  </a:tcPr>
                </a:tc>
                <a:tc>
                  <a:txBody>
                    <a:bodyPr/>
                    <a:lstStyle/>
                    <a:p>
                      <a:pPr>
                        <a:defRPr sz="1000"/>
                      </a:pPr>
                      <a:r>
                        <a:rPr/>
                        <a:t>13,5%</a:t>
                      </a:r>
                    </a:p>
                  </a:txBody>
                  <a:tcPr>
                    <a:lnL w="0"/>
                    <a:lnR w="0"/>
                    <a:lnT w="0"/>
                    <a:lnB w="0"/>
                  </a:tcPr>
                </a:tc>
                <a:tc>
                  <a:txBody>
                    <a:bodyPr/>
                    <a:lstStyle/>
                    <a:p>
                      <a:pPr>
                        <a:defRPr sz="1000"/>
                      </a:pPr>
                      <a:r>
                        <a:rPr/>
                        <a:t>26,1%</a:t>
                      </a:r>
                    </a:p>
                  </a:txBody>
                  <a:tcPr>
                    <a:lnL w="0"/>
                    <a:lnR w="0"/>
                    <a:lnT w="0"/>
                    <a:lnB w="0"/>
                  </a:tcPr>
                </a:tc>
                <a:tc>
                  <a:txBody>
                    <a:bodyPr/>
                    <a:lstStyle/>
                    <a:p>
                      <a:pPr>
                        <a:defRPr sz="1000"/>
                      </a:pPr>
                      <a:r>
                        <a:rPr/>
                        <a:t>20,7%</a:t>
                      </a:r>
                    </a:p>
                  </a:txBody>
                  <a:tcPr>
                    <a:lnL w="0"/>
                    <a:lnR w="0"/>
                    <a:lnT w="0"/>
                    <a:lnB w="0"/>
                  </a:tcPr>
                </a:tc>
                <a:tc>
                  <a:txBody>
                    <a:bodyPr/>
                    <a:lstStyle/>
                    <a:p>
                      <a:pPr>
                        <a:defRPr sz="1000"/>
                      </a:pPr>
                      <a:r>
                        <a:rPr/>
                        <a:t>13,5%</a:t>
                      </a:r>
                    </a:p>
                  </a:txBody>
                  <a:tcPr>
                    <a:lnL w="0"/>
                    <a:lnR w="0"/>
                    <a:lnT w="0"/>
                    <a:lnB w="0"/>
                  </a:tcPr>
                </a:tc>
                <a:tc>
                  <a:txBody>
                    <a:bodyPr/>
                    <a:lstStyle/>
                    <a:p>
                      <a:pPr>
                        <a:defRPr sz="1000"/>
                      </a:pPr>
                      <a:r>
                        <a:rPr/>
                        <a:t>14,4%</a:t>
                      </a:r>
                    </a:p>
                  </a:txBody>
                  <a:tcPr>
                    <a:lnL w="0"/>
                    <a:lnR w="0"/>
                    <a:lnT w="0"/>
                    <a:lnB w="0"/>
                  </a:tcPr>
                </a:tc>
                <a:tc>
                  <a:txBody>
                    <a:bodyPr/>
                    <a:lstStyle/>
                    <a:p>
                      <a:pPr>
                        <a:defRPr sz="1000"/>
                      </a:pPr>
                      <a:r>
                        <a:rPr/>
                        <a:t>111</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11,6%</a:t>
                      </a:r>
                    </a:p>
                  </a:txBody>
                  <a:tcPr>
                    <a:lnL w="0"/>
                    <a:lnR w="0"/>
                    <a:lnT w="0"/>
                    <a:lnB w="0"/>
                  </a:tcPr>
                </a:tc>
                <a:tc>
                  <a:txBody>
                    <a:bodyPr/>
                    <a:lstStyle/>
                    <a:p>
                      <a:pPr>
                        <a:defRPr sz="1000"/>
                      </a:pPr>
                      <a:r>
                        <a:rPr/>
                        <a:t>15,2%</a:t>
                      </a:r>
                    </a:p>
                  </a:txBody>
                  <a:tcPr>
                    <a:lnL w="0"/>
                    <a:lnR w="0"/>
                    <a:lnT w="0"/>
                    <a:lnB w="0"/>
                  </a:tcPr>
                </a:tc>
                <a:tc>
                  <a:txBody>
                    <a:bodyPr/>
                    <a:lstStyle/>
                    <a:p>
                      <a:pPr>
                        <a:defRPr sz="1000"/>
                      </a:pPr>
                      <a:r>
                        <a:rPr/>
                        <a:t>18,5%</a:t>
                      </a:r>
                    </a:p>
                  </a:txBody>
                  <a:tcPr>
                    <a:lnL w="0"/>
                    <a:lnR w="0"/>
                    <a:lnT w="0"/>
                    <a:lnB w="0"/>
                  </a:tcPr>
                </a:tc>
                <a:tc>
                  <a:txBody>
                    <a:bodyPr/>
                    <a:lstStyle/>
                    <a:p>
                      <a:pPr>
                        <a:defRPr sz="1000"/>
                      </a:pPr>
                      <a:r>
                        <a:rPr/>
                        <a:t>15,8%</a:t>
                      </a:r>
                    </a:p>
                  </a:txBody>
                  <a:tcPr>
                    <a:lnL w="0"/>
                    <a:lnR w="0"/>
                    <a:lnT w="0"/>
                    <a:lnB w="0"/>
                  </a:tcPr>
                </a:tc>
                <a:tc>
                  <a:txBody>
                    <a:bodyPr/>
                    <a:lstStyle/>
                    <a:p>
                      <a:pPr>
                        <a:defRPr sz="1000"/>
                      </a:pPr>
                      <a:r>
                        <a:rPr/>
                        <a:t>21,8%</a:t>
                      </a:r>
                    </a:p>
                  </a:txBody>
                  <a:tcPr>
                    <a:lnL w="0"/>
                    <a:lnR w="0"/>
                    <a:lnT w="0"/>
                    <a:lnB w="0"/>
                  </a:tcPr>
                </a:tc>
                <a:tc>
                  <a:txBody>
                    <a:bodyPr/>
                    <a:lstStyle/>
                    <a:p>
                      <a:pPr>
                        <a:defRPr sz="1000"/>
                      </a:pPr>
                      <a:r>
                        <a:rPr/>
                        <a:t>17,2%</a:t>
                      </a:r>
                    </a:p>
                  </a:txBody>
                  <a:tcPr>
                    <a:lnL w="0"/>
                    <a:lnR w="0"/>
                    <a:lnT w="0"/>
                    <a:lnB w="0"/>
                  </a:tcPr>
                </a:tc>
                <a:tc>
                  <a:txBody>
                    <a:bodyPr/>
                    <a:lstStyle/>
                    <a:p>
                      <a:pPr>
                        <a:defRPr sz="1000"/>
                      </a:pPr>
                      <a:r>
                        <a:rPr/>
                        <a:t>303</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15,3%</a:t>
                      </a:r>
                    </a:p>
                  </a:txBody>
                  <a:tcPr>
                    <a:lnL w="0"/>
                    <a:lnR w="0"/>
                    <a:lnT w="0"/>
                    <a:lnB w="0"/>
                  </a:tcPr>
                </a:tc>
                <a:tc>
                  <a:txBody>
                    <a:bodyPr/>
                    <a:lstStyle/>
                    <a:p>
                      <a:pPr>
                        <a:defRPr sz="1000"/>
                      </a:pPr>
                      <a:r>
                        <a:rPr/>
                        <a:t>14,6%</a:t>
                      </a:r>
                    </a:p>
                  </a:txBody>
                  <a:tcPr>
                    <a:lnL w="0"/>
                    <a:lnR w="0"/>
                    <a:lnT w="0"/>
                    <a:lnB w="0"/>
                  </a:tcPr>
                </a:tc>
                <a:tc>
                  <a:txBody>
                    <a:bodyPr/>
                    <a:lstStyle/>
                    <a:p>
                      <a:pPr>
                        <a:defRPr sz="1000"/>
                      </a:pPr>
                      <a:r>
                        <a:rPr/>
                        <a:t>18,3%</a:t>
                      </a:r>
                    </a:p>
                  </a:txBody>
                  <a:tcPr>
                    <a:lnL w="0"/>
                    <a:lnR w="0"/>
                    <a:lnT w="0"/>
                    <a:lnB w="0"/>
                  </a:tcPr>
                </a:tc>
                <a:tc>
                  <a:txBody>
                    <a:bodyPr/>
                    <a:lstStyle/>
                    <a:p>
                      <a:pPr>
                        <a:defRPr sz="1000"/>
                      </a:pPr>
                      <a:r>
                        <a:rPr/>
                        <a:t>17,2%</a:t>
                      </a:r>
                    </a:p>
                  </a:txBody>
                  <a:tcPr>
                    <a:lnL w="0"/>
                    <a:lnR w="0"/>
                    <a:lnT w="0"/>
                    <a:lnB w="0"/>
                  </a:tcPr>
                </a:tc>
                <a:tc>
                  <a:txBody>
                    <a:bodyPr/>
                    <a:lstStyle/>
                    <a:p>
                      <a:pPr>
                        <a:defRPr sz="1000"/>
                      </a:pPr>
                      <a:r>
                        <a:rPr/>
                        <a:t>21,3%</a:t>
                      </a:r>
                    </a:p>
                  </a:txBody>
                  <a:tcPr>
                    <a:lnL w="0"/>
                    <a:lnR w="0"/>
                    <a:lnT w="0"/>
                    <a:lnB w="0"/>
                  </a:tcPr>
                </a:tc>
                <a:tc>
                  <a:txBody>
                    <a:bodyPr/>
                    <a:lstStyle/>
                    <a:p>
                      <a:pPr>
                        <a:defRPr sz="1000"/>
                      </a:pPr>
                      <a:r>
                        <a:rPr/>
                        <a:t>13,4%</a:t>
                      </a:r>
                    </a:p>
                  </a:txBody>
                  <a:tcPr>
                    <a:lnL w="0"/>
                    <a:lnR w="0"/>
                    <a:lnT w="0"/>
                    <a:lnB w="0"/>
                  </a:tcPr>
                </a:tc>
                <a:tc>
                  <a:txBody>
                    <a:bodyPr/>
                    <a:lstStyle/>
                    <a:p>
                      <a:pPr>
                        <a:defRPr sz="1000"/>
                      </a:pPr>
                      <a:r>
                        <a:rPr/>
                        <a:t>536</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3,3%</a:t>
                      </a:r>
                    </a:p>
                  </a:txBody>
                  <a:tcPr>
                    <a:lnL w="0"/>
                    <a:lnR w="0"/>
                    <a:lnT w="0"/>
                    <a:lnB w="0"/>
                  </a:tcPr>
                </a:tc>
                <a:tc>
                  <a:txBody>
                    <a:bodyPr/>
                    <a:lstStyle/>
                    <a:p>
                      <a:pPr>
                        <a:defRPr sz="1000"/>
                      </a:pPr>
                      <a:r>
                        <a:rPr/>
                        <a:t>10,0%</a:t>
                      </a:r>
                    </a:p>
                  </a:txBody>
                  <a:tcPr>
                    <a:lnL w="0"/>
                    <a:lnR w="0"/>
                    <a:lnT w="0"/>
                    <a:lnB w="0"/>
                  </a:tcPr>
                </a:tc>
                <a:tc>
                  <a:txBody>
                    <a:bodyPr/>
                    <a:lstStyle/>
                    <a:p>
                      <a:pPr>
                        <a:defRPr sz="1000"/>
                      </a:pPr>
                      <a:r>
                        <a:rPr/>
                        <a:t>23,3%</a:t>
                      </a:r>
                    </a:p>
                  </a:txBody>
                  <a:tcPr>
                    <a:lnL w="0"/>
                    <a:lnR w="0"/>
                    <a:lnT w="0"/>
                    <a:lnB w="0"/>
                  </a:tcPr>
                </a:tc>
                <a:tc>
                  <a:txBody>
                    <a:bodyPr/>
                    <a:lstStyle/>
                    <a:p>
                      <a:pPr>
                        <a:defRPr sz="1000"/>
                      </a:pPr>
                      <a:r>
                        <a:rPr/>
                        <a:t>13,3%</a:t>
                      </a:r>
                    </a:p>
                  </a:txBody>
                  <a:tcPr>
                    <a:lnL w="0"/>
                    <a:lnR w="0"/>
                    <a:lnT w="0"/>
                    <a:lnB w="0"/>
                  </a:tcPr>
                </a:tc>
                <a:tc>
                  <a:txBody>
                    <a:bodyPr/>
                    <a:lstStyle/>
                    <a:p>
                      <a:pPr>
                        <a:defRPr sz="1000"/>
                      </a:pPr>
                      <a:r>
                        <a:rPr/>
                        <a:t>33,3%</a:t>
                      </a:r>
                    </a:p>
                  </a:txBody>
                  <a:tcPr>
                    <a:lnL w="0"/>
                    <a:lnR w="0"/>
                    <a:lnT w="0"/>
                    <a:lnB w="0"/>
                  </a:tcPr>
                </a:tc>
                <a:tc>
                  <a:txBody>
                    <a:bodyPr/>
                    <a:lstStyle/>
                    <a:p>
                      <a:pPr>
                        <a:defRPr sz="1000"/>
                      </a:pPr>
                      <a:r>
                        <a:rPr/>
                        <a:t>16,7%</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41. Bedriftskattenivået</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41. Bedriftskattenivået</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28346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Bedriftskattenivået</a:t>
                      </a:r>
                    </a:p>
                  </a:txBody>
                  <a:tcPr>
                    <a:lnL w="0"/>
                    <a:lnR w="0"/>
                    <a:lnT w="12700">
                      <a:solidFill>
                        <a:srgbClr val="B4B4B4"/>
                      </a:solidFill>
                    </a:lnT>
                    <a:lnB w="0"/>
                  </a:tcPr>
                </a:tc>
                <a:tc>
                  <a:txBody>
                    <a:bodyPr/>
                    <a:lstStyle/>
                    <a:p>
                      <a:pPr>
                        <a:defRPr sz="1000"/>
                      </a:pPr>
                      <a:r>
                        <a:rPr/>
                        <a:t>11,9%</a:t>
                      </a:r>
                    </a:p>
                  </a:txBody>
                  <a:tcPr>
                    <a:lnL w="0"/>
                    <a:lnR w="0"/>
                    <a:lnT w="12700">
                      <a:solidFill>
                        <a:srgbClr val="B4B4B4"/>
                      </a:solidFill>
                    </a:lnT>
                    <a:lnB w="0"/>
                  </a:tcPr>
                </a:tc>
                <a:tc>
                  <a:txBody>
                    <a:bodyPr/>
                    <a:lstStyle/>
                    <a:p>
                      <a:pPr>
                        <a:defRPr sz="1000"/>
                      </a:pPr>
                      <a:r>
                        <a:rPr/>
                        <a:t>13,2%</a:t>
                      </a:r>
                    </a:p>
                  </a:txBody>
                  <a:tcPr>
                    <a:lnL w="0"/>
                    <a:lnR w="0"/>
                    <a:lnT w="12700">
                      <a:solidFill>
                        <a:srgbClr val="B4B4B4"/>
                      </a:solidFill>
                    </a:lnT>
                    <a:lnB w="0"/>
                  </a:tcPr>
                </a:tc>
                <a:tc>
                  <a:txBody>
                    <a:bodyPr/>
                    <a:lstStyle/>
                    <a:p>
                      <a:pPr>
                        <a:defRPr sz="1000"/>
                      </a:pPr>
                      <a:r>
                        <a:rPr/>
                        <a:t>23,0%</a:t>
                      </a:r>
                    </a:p>
                  </a:txBody>
                  <a:tcPr>
                    <a:lnL w="0"/>
                    <a:lnR w="0"/>
                    <a:lnT w="12700">
                      <a:solidFill>
                        <a:srgbClr val="B4B4B4"/>
                      </a:solidFill>
                    </a:lnT>
                    <a:lnB w="0"/>
                  </a:tcPr>
                </a:tc>
                <a:tc>
                  <a:txBody>
                    <a:bodyPr/>
                    <a:lstStyle/>
                    <a:p>
                      <a:pPr>
                        <a:defRPr sz="1000"/>
                      </a:pPr>
                      <a:r>
                        <a:rPr/>
                        <a:t>22,4%</a:t>
                      </a:r>
                    </a:p>
                  </a:txBody>
                  <a:tcPr>
                    <a:lnL w="0"/>
                    <a:lnR w="0"/>
                    <a:lnT w="12700">
                      <a:solidFill>
                        <a:srgbClr val="B4B4B4"/>
                      </a:solidFill>
                    </a:lnT>
                    <a:lnB w="0"/>
                  </a:tcPr>
                </a:tc>
                <a:tc>
                  <a:txBody>
                    <a:bodyPr/>
                    <a:lstStyle/>
                    <a:p>
                      <a:pPr>
                        <a:defRPr sz="1000"/>
                      </a:pPr>
                      <a:r>
                        <a:rPr/>
                        <a:t>18,8%</a:t>
                      </a:r>
                    </a:p>
                  </a:txBody>
                  <a:tcPr>
                    <a:lnL w="0"/>
                    <a:lnR w="0"/>
                    <a:lnT w="12700">
                      <a:solidFill>
                        <a:srgbClr val="B4B4B4"/>
                      </a:solidFill>
                    </a:lnT>
                    <a:lnB w="0"/>
                  </a:tcPr>
                </a:tc>
                <a:tc>
                  <a:txBody>
                    <a:bodyPr/>
                    <a:lstStyle/>
                    <a:p>
                      <a:pPr>
                        <a:defRPr sz="1000"/>
                      </a:pPr>
                      <a:r>
                        <a:rPr/>
                        <a:t>10,7%</a:t>
                      </a:r>
                    </a:p>
                  </a:txBody>
                  <a:tcPr>
                    <a:lnL w="0"/>
                    <a:lnR w="0"/>
                    <a:lnT w="12700">
                      <a:solidFill>
                        <a:srgbClr val="B4B4B4"/>
                      </a:solidFill>
                    </a:lnT>
                    <a:lnB w="0"/>
                  </a:tcPr>
                </a:tc>
                <a:tc>
                  <a:txBody>
                    <a:bodyPr/>
                    <a:lstStyle/>
                    <a:p>
                      <a:pPr>
                        <a:defRPr sz="1000"/>
                      </a:pPr>
                      <a:r>
                        <a:rPr/>
                        <a:t>941</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11,7%</a:t>
                      </a:r>
                    </a:p>
                  </a:txBody>
                  <a:tcPr>
                    <a:lnL w="0"/>
                    <a:lnR w="0"/>
                    <a:lnT w="0"/>
                    <a:lnB w="0"/>
                  </a:tcPr>
                </a:tc>
                <a:tc>
                  <a:txBody>
                    <a:bodyPr/>
                    <a:lstStyle/>
                    <a:p>
                      <a:pPr>
                        <a:defRPr sz="1000"/>
                      </a:pPr>
                      <a:r>
                        <a:rPr/>
                        <a:t>9,9%</a:t>
                      </a:r>
                    </a:p>
                  </a:txBody>
                  <a:tcPr>
                    <a:lnL w="0"/>
                    <a:lnR w="0"/>
                    <a:lnT w="0"/>
                    <a:lnB w="0"/>
                  </a:tcPr>
                </a:tc>
                <a:tc>
                  <a:txBody>
                    <a:bodyPr/>
                    <a:lstStyle/>
                    <a:p>
                      <a:pPr>
                        <a:defRPr sz="1000"/>
                      </a:pPr>
                      <a:r>
                        <a:rPr/>
                        <a:t>27,0%</a:t>
                      </a:r>
                    </a:p>
                  </a:txBody>
                  <a:tcPr>
                    <a:lnL w="0"/>
                    <a:lnR w="0"/>
                    <a:lnT w="0"/>
                    <a:lnB w="0"/>
                  </a:tcPr>
                </a:tc>
                <a:tc>
                  <a:txBody>
                    <a:bodyPr/>
                    <a:lstStyle/>
                    <a:p>
                      <a:pPr>
                        <a:defRPr sz="1000"/>
                      </a:pPr>
                      <a:r>
                        <a:rPr/>
                        <a:t>19,8%</a:t>
                      </a:r>
                    </a:p>
                  </a:txBody>
                  <a:tcPr>
                    <a:lnL w="0"/>
                    <a:lnR w="0"/>
                    <a:lnT w="0"/>
                    <a:lnB w="0"/>
                  </a:tcPr>
                </a:tc>
                <a:tc>
                  <a:txBody>
                    <a:bodyPr/>
                    <a:lstStyle/>
                    <a:p>
                      <a:pPr>
                        <a:defRPr sz="1000"/>
                      </a:pPr>
                      <a:r>
                        <a:rPr/>
                        <a:t>21,6%</a:t>
                      </a:r>
                    </a:p>
                  </a:txBody>
                  <a:tcPr>
                    <a:lnL w="0"/>
                    <a:lnR w="0"/>
                    <a:lnT w="0"/>
                    <a:lnB w="0"/>
                  </a:tcPr>
                </a:tc>
                <a:tc>
                  <a:txBody>
                    <a:bodyPr/>
                    <a:lstStyle/>
                    <a:p>
                      <a:pPr>
                        <a:defRPr sz="1000"/>
                      </a:pPr>
                      <a:r>
                        <a:rPr/>
                        <a:t>9,9%</a:t>
                      </a:r>
                    </a:p>
                  </a:txBody>
                  <a:tcPr>
                    <a:lnL w="0"/>
                    <a:lnR w="0"/>
                    <a:lnT w="0"/>
                    <a:lnB w="0"/>
                  </a:tcPr>
                </a:tc>
                <a:tc>
                  <a:txBody>
                    <a:bodyPr/>
                    <a:lstStyle/>
                    <a:p>
                      <a:pPr>
                        <a:defRPr sz="1000"/>
                      </a:pPr>
                      <a:r>
                        <a:rPr/>
                        <a:t>111</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10,2%</a:t>
                      </a:r>
                    </a:p>
                  </a:txBody>
                  <a:tcPr>
                    <a:lnL w="0"/>
                    <a:lnR w="0"/>
                    <a:lnT w="0"/>
                    <a:lnB w="0"/>
                  </a:tcPr>
                </a:tc>
                <a:tc>
                  <a:txBody>
                    <a:bodyPr/>
                    <a:lstStyle/>
                    <a:p>
                      <a:pPr>
                        <a:defRPr sz="1000"/>
                      </a:pPr>
                      <a:r>
                        <a:rPr/>
                        <a:t>16,4%</a:t>
                      </a:r>
                    </a:p>
                  </a:txBody>
                  <a:tcPr>
                    <a:lnL w="0"/>
                    <a:lnR w="0"/>
                    <a:lnT w="0"/>
                    <a:lnB w="0"/>
                  </a:tcPr>
                </a:tc>
                <a:tc>
                  <a:txBody>
                    <a:bodyPr/>
                    <a:lstStyle/>
                    <a:p>
                      <a:pPr>
                        <a:defRPr sz="1000"/>
                      </a:pPr>
                      <a:r>
                        <a:rPr/>
                        <a:t>23,4%</a:t>
                      </a:r>
                    </a:p>
                  </a:txBody>
                  <a:tcPr>
                    <a:lnL w="0"/>
                    <a:lnR w="0"/>
                    <a:lnT w="0"/>
                    <a:lnB w="0"/>
                  </a:tcPr>
                </a:tc>
                <a:tc>
                  <a:txBody>
                    <a:bodyPr/>
                    <a:lstStyle/>
                    <a:p>
                      <a:pPr>
                        <a:defRPr sz="1000"/>
                      </a:pPr>
                      <a:r>
                        <a:rPr/>
                        <a:t>21,7%</a:t>
                      </a:r>
                    </a:p>
                  </a:txBody>
                  <a:tcPr>
                    <a:lnL w="0"/>
                    <a:lnR w="0"/>
                    <a:lnT w="0"/>
                    <a:lnB w="0"/>
                  </a:tcPr>
                </a:tc>
                <a:tc>
                  <a:txBody>
                    <a:bodyPr/>
                    <a:lstStyle/>
                    <a:p>
                      <a:pPr>
                        <a:defRPr sz="1000"/>
                      </a:pPr>
                      <a:r>
                        <a:rPr/>
                        <a:t>18,1%</a:t>
                      </a:r>
                    </a:p>
                  </a:txBody>
                  <a:tcPr>
                    <a:lnL w="0"/>
                    <a:lnR w="0"/>
                    <a:lnT w="0"/>
                    <a:lnB w="0"/>
                  </a:tcPr>
                </a:tc>
                <a:tc>
                  <a:txBody>
                    <a:bodyPr/>
                    <a:lstStyle/>
                    <a:p>
                      <a:pPr>
                        <a:defRPr sz="1000"/>
                      </a:pPr>
                      <a:r>
                        <a:rPr/>
                        <a:t>10,2%</a:t>
                      </a:r>
                    </a:p>
                  </a:txBody>
                  <a:tcPr>
                    <a:lnL w="0"/>
                    <a:lnR w="0"/>
                    <a:lnT w="0"/>
                    <a:lnB w="0"/>
                  </a:tcPr>
                </a:tc>
                <a:tc>
                  <a:txBody>
                    <a:bodyPr/>
                    <a:lstStyle/>
                    <a:p>
                      <a:pPr>
                        <a:defRPr sz="1000"/>
                      </a:pPr>
                      <a:r>
                        <a:rPr/>
                        <a:t>304</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14,0%</a:t>
                      </a:r>
                    </a:p>
                  </a:txBody>
                  <a:tcPr>
                    <a:lnL w="0"/>
                    <a:lnR w="0"/>
                    <a:lnT w="0"/>
                    <a:lnB w="0"/>
                  </a:tcPr>
                </a:tc>
                <a:tc>
                  <a:txBody>
                    <a:bodyPr/>
                    <a:lstStyle/>
                    <a:p>
                      <a:pPr>
                        <a:defRPr sz="1000"/>
                      </a:pPr>
                      <a:r>
                        <a:rPr/>
                        <a:t>12,9%</a:t>
                      </a:r>
                    </a:p>
                  </a:txBody>
                  <a:tcPr>
                    <a:lnL w="0"/>
                    <a:lnR w="0"/>
                    <a:lnT w="0"/>
                    <a:lnB w="0"/>
                  </a:tcPr>
                </a:tc>
                <a:tc>
                  <a:txBody>
                    <a:bodyPr/>
                    <a:lstStyle/>
                    <a:p>
                      <a:pPr>
                        <a:defRPr sz="1000"/>
                      </a:pPr>
                      <a:r>
                        <a:rPr/>
                        <a:t>22,2%</a:t>
                      </a:r>
                    </a:p>
                  </a:txBody>
                  <a:tcPr>
                    <a:lnL w="0"/>
                    <a:lnR w="0"/>
                    <a:lnT w="0"/>
                    <a:lnB w="0"/>
                  </a:tcPr>
                </a:tc>
                <a:tc>
                  <a:txBody>
                    <a:bodyPr/>
                    <a:lstStyle/>
                    <a:p>
                      <a:pPr>
                        <a:defRPr sz="1000"/>
                      </a:pPr>
                      <a:r>
                        <a:rPr/>
                        <a:t>21,9%</a:t>
                      </a:r>
                    </a:p>
                  </a:txBody>
                  <a:tcPr>
                    <a:lnL w="0"/>
                    <a:lnR w="0"/>
                    <a:lnT w="0"/>
                    <a:lnB w="0"/>
                  </a:tcPr>
                </a:tc>
                <a:tc>
                  <a:txBody>
                    <a:bodyPr/>
                    <a:lstStyle/>
                    <a:p>
                      <a:pPr>
                        <a:defRPr sz="1000"/>
                      </a:pPr>
                      <a:r>
                        <a:rPr/>
                        <a:t>18,7%</a:t>
                      </a:r>
                    </a:p>
                  </a:txBody>
                  <a:tcPr>
                    <a:lnL w="0"/>
                    <a:lnR w="0"/>
                    <a:lnT w="0"/>
                    <a:lnB w="0"/>
                  </a:tcPr>
                </a:tc>
                <a:tc>
                  <a:txBody>
                    <a:bodyPr/>
                    <a:lstStyle/>
                    <a:p>
                      <a:pPr>
                        <a:defRPr sz="1000"/>
                      </a:pPr>
                      <a:r>
                        <a:rPr/>
                        <a:t>10,3%</a:t>
                      </a:r>
                    </a:p>
                  </a:txBody>
                  <a:tcPr>
                    <a:lnL w="0"/>
                    <a:lnR w="0"/>
                    <a:lnT w="0"/>
                    <a:lnB w="0"/>
                  </a:tcPr>
                </a:tc>
                <a:tc>
                  <a:txBody>
                    <a:bodyPr/>
                    <a:lstStyle/>
                    <a:p>
                      <a:pPr>
                        <a:defRPr sz="1000"/>
                      </a:pPr>
                      <a:r>
                        <a:rPr/>
                        <a:t>535</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3,3%</a:t>
                      </a:r>
                    </a:p>
                  </a:txBody>
                  <a:tcPr>
                    <a:lnL w="0"/>
                    <a:lnR w="0"/>
                    <a:lnT w="0"/>
                    <a:lnB w="0"/>
                  </a:tcPr>
                </a:tc>
                <a:tc>
                  <a:txBody>
                    <a:bodyPr/>
                    <a:lstStyle/>
                    <a:p>
                      <a:pPr>
                        <a:defRPr sz="1000"/>
                      </a:pPr>
                      <a:r>
                        <a:rPr/>
                        <a:t>13,3%</a:t>
                      </a:r>
                    </a:p>
                  </a:txBody>
                  <a:tcPr>
                    <a:lnL w="0"/>
                    <a:lnR w="0"/>
                    <a:lnT w="0"/>
                    <a:lnB w="0"/>
                  </a:tcPr>
                </a:tc>
                <a:tc>
                  <a:txBody>
                    <a:bodyPr/>
                    <a:lstStyle/>
                    <a:p>
                      <a:pPr>
                        <a:defRPr sz="1000"/>
                      </a:pPr>
                      <a:r>
                        <a:rPr/>
                        <a:t>20,0%</a:t>
                      </a:r>
                    </a:p>
                  </a:txBody>
                  <a:tcPr>
                    <a:lnL w="0"/>
                    <a:lnR w="0"/>
                    <a:lnT w="0"/>
                    <a:lnB w="0"/>
                  </a:tcPr>
                </a:tc>
                <a:tc>
                  <a:txBody>
                    <a:bodyPr/>
                    <a:lstStyle/>
                    <a:p>
                      <a:pPr>
                        <a:defRPr sz="1000"/>
                      </a:pPr>
                      <a:r>
                        <a:rPr/>
                        <a:t>23,3%</a:t>
                      </a:r>
                    </a:p>
                  </a:txBody>
                  <a:tcPr>
                    <a:lnL w="0"/>
                    <a:lnR w="0"/>
                    <a:lnT w="0"/>
                    <a:lnB w="0"/>
                  </a:tcPr>
                </a:tc>
                <a:tc>
                  <a:txBody>
                    <a:bodyPr/>
                    <a:lstStyle/>
                    <a:p>
                      <a:pPr>
                        <a:defRPr sz="1000"/>
                      </a:pPr>
                      <a:r>
                        <a:rPr/>
                        <a:t>30,0%</a:t>
                      </a:r>
                    </a:p>
                  </a:txBody>
                  <a:tcPr>
                    <a:lnL w="0"/>
                    <a:lnR w="0"/>
                    <a:lnT w="0"/>
                    <a:lnB w="0"/>
                  </a:tcPr>
                </a:tc>
                <a:tc>
                  <a:txBody>
                    <a:bodyPr/>
                    <a:lstStyle/>
                    <a:p>
                      <a:pPr>
                        <a:defRPr sz="1000"/>
                      </a:pPr>
                      <a:r>
                        <a:rPr/>
                        <a:t>10,0%</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42. Oljeprisen</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42. Oljeprisen</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26822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Oljeprisen</a:t>
                      </a:r>
                    </a:p>
                  </a:txBody>
                  <a:tcPr>
                    <a:lnL w="0"/>
                    <a:lnR w="0"/>
                    <a:lnT w="12700">
                      <a:solidFill>
                        <a:srgbClr val="B4B4B4"/>
                      </a:solidFill>
                    </a:lnT>
                    <a:lnB w="0"/>
                  </a:tcPr>
                </a:tc>
                <a:tc>
                  <a:txBody>
                    <a:bodyPr/>
                    <a:lstStyle/>
                    <a:p>
                      <a:pPr>
                        <a:defRPr sz="1000"/>
                      </a:pPr>
                      <a:r>
                        <a:rPr/>
                        <a:t>8,7%</a:t>
                      </a:r>
                    </a:p>
                  </a:txBody>
                  <a:tcPr>
                    <a:lnL w="0"/>
                    <a:lnR w="0"/>
                    <a:lnT w="12700">
                      <a:solidFill>
                        <a:srgbClr val="B4B4B4"/>
                      </a:solidFill>
                    </a:lnT>
                    <a:lnB w="0"/>
                  </a:tcPr>
                </a:tc>
                <a:tc>
                  <a:txBody>
                    <a:bodyPr/>
                    <a:lstStyle/>
                    <a:p>
                      <a:pPr>
                        <a:defRPr sz="1000"/>
                      </a:pPr>
                      <a:r>
                        <a:rPr/>
                        <a:t>9,3%</a:t>
                      </a:r>
                    </a:p>
                  </a:txBody>
                  <a:tcPr>
                    <a:lnL w="0"/>
                    <a:lnR w="0"/>
                    <a:lnT w="12700">
                      <a:solidFill>
                        <a:srgbClr val="B4B4B4"/>
                      </a:solidFill>
                    </a:lnT>
                    <a:lnB w="0"/>
                  </a:tcPr>
                </a:tc>
                <a:tc>
                  <a:txBody>
                    <a:bodyPr/>
                    <a:lstStyle/>
                    <a:p>
                      <a:pPr>
                        <a:defRPr sz="1000"/>
                      </a:pPr>
                      <a:r>
                        <a:rPr/>
                        <a:t>15,8%</a:t>
                      </a:r>
                    </a:p>
                  </a:txBody>
                  <a:tcPr>
                    <a:lnL w="0"/>
                    <a:lnR w="0"/>
                    <a:lnT w="12700">
                      <a:solidFill>
                        <a:srgbClr val="B4B4B4"/>
                      </a:solidFill>
                    </a:lnT>
                    <a:lnB w="0"/>
                  </a:tcPr>
                </a:tc>
                <a:tc>
                  <a:txBody>
                    <a:bodyPr/>
                    <a:lstStyle/>
                    <a:p>
                      <a:pPr>
                        <a:defRPr sz="1000"/>
                      </a:pPr>
                      <a:r>
                        <a:rPr/>
                        <a:t>16,8%</a:t>
                      </a:r>
                    </a:p>
                  </a:txBody>
                  <a:tcPr>
                    <a:lnL w="0"/>
                    <a:lnR w="0"/>
                    <a:lnT w="12700">
                      <a:solidFill>
                        <a:srgbClr val="B4B4B4"/>
                      </a:solidFill>
                    </a:lnT>
                    <a:lnB w="0"/>
                  </a:tcPr>
                </a:tc>
                <a:tc>
                  <a:txBody>
                    <a:bodyPr/>
                    <a:lstStyle/>
                    <a:p>
                      <a:pPr>
                        <a:defRPr sz="1000"/>
                      </a:pPr>
                      <a:r>
                        <a:rPr/>
                        <a:t>21,5%</a:t>
                      </a:r>
                    </a:p>
                  </a:txBody>
                  <a:tcPr>
                    <a:lnL w="0"/>
                    <a:lnR w="0"/>
                    <a:lnT w="12700">
                      <a:solidFill>
                        <a:srgbClr val="B4B4B4"/>
                      </a:solidFill>
                    </a:lnT>
                    <a:lnB w="0"/>
                  </a:tcPr>
                </a:tc>
                <a:tc>
                  <a:txBody>
                    <a:bodyPr/>
                    <a:lstStyle/>
                    <a:p>
                      <a:pPr>
                        <a:defRPr sz="1000"/>
                      </a:pPr>
                      <a:r>
                        <a:rPr/>
                        <a:t>27,9%</a:t>
                      </a:r>
                    </a:p>
                  </a:txBody>
                  <a:tcPr>
                    <a:lnL w="0"/>
                    <a:lnR w="0"/>
                    <a:lnT w="12700">
                      <a:solidFill>
                        <a:srgbClr val="B4B4B4"/>
                      </a:solidFill>
                    </a:lnT>
                    <a:lnB w="0"/>
                  </a:tcPr>
                </a:tc>
                <a:tc>
                  <a:txBody>
                    <a:bodyPr/>
                    <a:lstStyle/>
                    <a:p>
                      <a:pPr>
                        <a:defRPr sz="1000"/>
                      </a:pPr>
                      <a:r>
                        <a:rPr/>
                        <a:t>944</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7,2%</a:t>
                      </a:r>
                    </a:p>
                  </a:txBody>
                  <a:tcPr>
                    <a:lnL w="0"/>
                    <a:lnR w="0"/>
                    <a:lnT w="0"/>
                    <a:lnB w="0"/>
                  </a:tcPr>
                </a:tc>
                <a:tc>
                  <a:txBody>
                    <a:bodyPr/>
                    <a:lstStyle/>
                    <a:p>
                      <a:pPr>
                        <a:defRPr sz="1000"/>
                      </a:pPr>
                      <a:r>
                        <a:rPr/>
                        <a:t>7,2%</a:t>
                      </a:r>
                    </a:p>
                  </a:txBody>
                  <a:tcPr>
                    <a:lnL w="0"/>
                    <a:lnR w="0"/>
                    <a:lnT w="0"/>
                    <a:lnB w="0"/>
                  </a:tcPr>
                </a:tc>
                <a:tc>
                  <a:txBody>
                    <a:bodyPr/>
                    <a:lstStyle/>
                    <a:p>
                      <a:pPr>
                        <a:defRPr sz="1000"/>
                      </a:pPr>
                      <a:r>
                        <a:rPr/>
                        <a:t>20,7%</a:t>
                      </a:r>
                    </a:p>
                  </a:txBody>
                  <a:tcPr>
                    <a:lnL w="0"/>
                    <a:lnR w="0"/>
                    <a:lnT w="0"/>
                    <a:lnB w="0"/>
                  </a:tcPr>
                </a:tc>
                <a:tc>
                  <a:txBody>
                    <a:bodyPr/>
                    <a:lstStyle/>
                    <a:p>
                      <a:pPr>
                        <a:defRPr sz="1000"/>
                      </a:pPr>
                      <a:r>
                        <a:rPr/>
                        <a:t>22,5%</a:t>
                      </a:r>
                    </a:p>
                  </a:txBody>
                  <a:tcPr>
                    <a:lnL w="0"/>
                    <a:lnR w="0"/>
                    <a:lnT w="0"/>
                    <a:lnB w="0"/>
                  </a:tcPr>
                </a:tc>
                <a:tc>
                  <a:txBody>
                    <a:bodyPr/>
                    <a:lstStyle/>
                    <a:p>
                      <a:pPr>
                        <a:defRPr sz="1000"/>
                      </a:pPr>
                      <a:r>
                        <a:rPr/>
                        <a:t>20,7%</a:t>
                      </a:r>
                    </a:p>
                  </a:txBody>
                  <a:tcPr>
                    <a:lnL w="0"/>
                    <a:lnR w="0"/>
                    <a:lnT w="0"/>
                    <a:lnB w="0"/>
                  </a:tcPr>
                </a:tc>
                <a:tc>
                  <a:txBody>
                    <a:bodyPr/>
                    <a:lstStyle/>
                    <a:p>
                      <a:pPr>
                        <a:defRPr sz="1000"/>
                      </a:pPr>
                      <a:r>
                        <a:rPr/>
                        <a:t>21,6%</a:t>
                      </a:r>
                    </a:p>
                  </a:txBody>
                  <a:tcPr>
                    <a:lnL w="0"/>
                    <a:lnR w="0"/>
                    <a:lnT w="0"/>
                    <a:lnB w="0"/>
                  </a:tcPr>
                </a:tc>
                <a:tc>
                  <a:txBody>
                    <a:bodyPr/>
                    <a:lstStyle/>
                    <a:p>
                      <a:pPr>
                        <a:defRPr sz="1000"/>
                      </a:pPr>
                      <a:r>
                        <a:rPr/>
                        <a:t>111</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8,5%</a:t>
                      </a:r>
                    </a:p>
                  </a:txBody>
                  <a:tcPr>
                    <a:lnL w="0"/>
                    <a:lnR w="0"/>
                    <a:lnT w="0"/>
                    <a:lnB w="0"/>
                  </a:tcPr>
                </a:tc>
                <a:tc>
                  <a:txBody>
                    <a:bodyPr/>
                    <a:lstStyle/>
                    <a:p>
                      <a:pPr>
                        <a:defRPr sz="1000"/>
                      </a:pPr>
                      <a:r>
                        <a:rPr/>
                        <a:t>12,1%</a:t>
                      </a:r>
                    </a:p>
                  </a:txBody>
                  <a:tcPr>
                    <a:lnL w="0"/>
                    <a:lnR w="0"/>
                    <a:lnT w="0"/>
                    <a:lnB w="0"/>
                  </a:tcPr>
                </a:tc>
                <a:tc>
                  <a:txBody>
                    <a:bodyPr/>
                    <a:lstStyle/>
                    <a:p>
                      <a:pPr>
                        <a:defRPr sz="1000"/>
                      </a:pPr>
                      <a:r>
                        <a:rPr/>
                        <a:t>21,0%</a:t>
                      </a:r>
                    </a:p>
                  </a:txBody>
                  <a:tcPr>
                    <a:lnL w="0"/>
                    <a:lnR w="0"/>
                    <a:lnT w="0"/>
                    <a:lnB w="0"/>
                  </a:tcPr>
                </a:tc>
                <a:tc>
                  <a:txBody>
                    <a:bodyPr/>
                    <a:lstStyle/>
                    <a:p>
                      <a:pPr>
                        <a:defRPr sz="1000"/>
                      </a:pPr>
                      <a:r>
                        <a:rPr/>
                        <a:t>19,7%</a:t>
                      </a:r>
                    </a:p>
                  </a:txBody>
                  <a:tcPr>
                    <a:lnL w="0"/>
                    <a:lnR w="0"/>
                    <a:lnT w="0"/>
                    <a:lnB w="0"/>
                  </a:tcPr>
                </a:tc>
                <a:tc>
                  <a:txBody>
                    <a:bodyPr/>
                    <a:lstStyle/>
                    <a:p>
                      <a:pPr>
                        <a:defRPr sz="1000"/>
                      </a:pPr>
                      <a:r>
                        <a:rPr/>
                        <a:t>17,7%</a:t>
                      </a:r>
                    </a:p>
                  </a:txBody>
                  <a:tcPr>
                    <a:lnL w="0"/>
                    <a:lnR w="0"/>
                    <a:lnT w="0"/>
                    <a:lnB w="0"/>
                  </a:tcPr>
                </a:tc>
                <a:tc>
                  <a:txBody>
                    <a:bodyPr/>
                    <a:lstStyle/>
                    <a:p>
                      <a:pPr>
                        <a:defRPr sz="1000"/>
                      </a:pPr>
                      <a:r>
                        <a:rPr/>
                        <a:t>21,0%</a:t>
                      </a:r>
                    </a:p>
                  </a:txBody>
                  <a:tcPr>
                    <a:lnL w="0"/>
                    <a:lnR w="0"/>
                    <a:lnT w="0"/>
                    <a:lnB w="0"/>
                  </a:tcPr>
                </a:tc>
                <a:tc>
                  <a:txBody>
                    <a:bodyPr/>
                    <a:lstStyle/>
                    <a:p>
                      <a:pPr>
                        <a:defRPr sz="1000"/>
                      </a:pPr>
                      <a:r>
                        <a:rPr/>
                        <a:t>305</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8,0%</a:t>
                      </a:r>
                    </a:p>
                  </a:txBody>
                  <a:tcPr>
                    <a:lnL w="0"/>
                    <a:lnR w="0"/>
                    <a:lnT w="0"/>
                    <a:lnB w="0"/>
                  </a:tcPr>
                </a:tc>
                <a:tc>
                  <a:txBody>
                    <a:bodyPr/>
                    <a:lstStyle/>
                    <a:p>
                      <a:pPr>
                        <a:defRPr sz="1000"/>
                      </a:pPr>
                      <a:r>
                        <a:rPr/>
                        <a:t>8,8%</a:t>
                      </a:r>
                    </a:p>
                  </a:txBody>
                  <a:tcPr>
                    <a:lnL w="0"/>
                    <a:lnR w="0"/>
                    <a:lnT w="0"/>
                    <a:lnB w="0"/>
                  </a:tcPr>
                </a:tc>
                <a:tc>
                  <a:txBody>
                    <a:bodyPr/>
                    <a:lstStyle/>
                    <a:p>
                      <a:pPr>
                        <a:defRPr sz="1000"/>
                      </a:pPr>
                      <a:r>
                        <a:rPr/>
                        <a:t>11,6%</a:t>
                      </a:r>
                    </a:p>
                  </a:txBody>
                  <a:tcPr>
                    <a:lnL w="0"/>
                    <a:lnR w="0"/>
                    <a:lnT w="0"/>
                    <a:lnB w="0"/>
                  </a:tcPr>
                </a:tc>
                <a:tc>
                  <a:txBody>
                    <a:bodyPr/>
                    <a:lstStyle/>
                    <a:p>
                      <a:pPr>
                        <a:defRPr sz="1000"/>
                      </a:pPr>
                      <a:r>
                        <a:rPr/>
                        <a:t>14,9%</a:t>
                      </a:r>
                    </a:p>
                  </a:txBody>
                  <a:tcPr>
                    <a:lnL w="0"/>
                    <a:lnR w="0"/>
                    <a:lnT w="0"/>
                    <a:lnB w="0"/>
                  </a:tcPr>
                </a:tc>
                <a:tc>
                  <a:txBody>
                    <a:bodyPr/>
                    <a:lstStyle/>
                    <a:p>
                      <a:pPr>
                        <a:defRPr sz="1000"/>
                      </a:pPr>
                      <a:r>
                        <a:rPr/>
                        <a:t>23,9%</a:t>
                      </a:r>
                    </a:p>
                  </a:txBody>
                  <a:tcPr>
                    <a:lnL w="0"/>
                    <a:lnR w="0"/>
                    <a:lnT w="0"/>
                    <a:lnB w="0"/>
                  </a:tcPr>
                </a:tc>
                <a:tc>
                  <a:txBody>
                    <a:bodyPr/>
                    <a:lstStyle/>
                    <a:p>
                      <a:pPr>
                        <a:defRPr sz="1000"/>
                      </a:pPr>
                      <a:r>
                        <a:rPr/>
                        <a:t>32,8%</a:t>
                      </a:r>
                    </a:p>
                  </a:txBody>
                  <a:tcPr>
                    <a:lnL w="0"/>
                    <a:lnR w="0"/>
                    <a:lnT w="0"/>
                    <a:lnB w="0"/>
                  </a:tcPr>
                </a:tc>
                <a:tc>
                  <a:txBody>
                    <a:bodyPr/>
                    <a:lstStyle/>
                    <a:p>
                      <a:pPr>
                        <a:defRPr sz="1000"/>
                      </a:pPr>
                      <a:r>
                        <a:rPr/>
                        <a:t>536</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13,3%</a:t>
                      </a:r>
                    </a:p>
                  </a:txBody>
                  <a:tcPr>
                    <a:lnL w="0"/>
                    <a:lnR w="0"/>
                    <a:lnT w="0"/>
                    <a:lnB w="0"/>
                  </a:tcPr>
                </a:tc>
                <a:tc>
                  <a:txBody>
                    <a:bodyPr/>
                    <a:lstStyle/>
                    <a:p>
                      <a:pPr>
                        <a:defRPr sz="1000"/>
                      </a:pPr>
                      <a:r>
                        <a:rPr/>
                        <a:t>3,3%</a:t>
                      </a:r>
                    </a:p>
                  </a:txBody>
                  <a:tcPr>
                    <a:lnL w="0"/>
                    <a:lnR w="0"/>
                    <a:lnT w="0"/>
                    <a:lnB w="0"/>
                  </a:tcPr>
                </a:tc>
                <a:tc>
                  <a:txBody>
                    <a:bodyPr/>
                    <a:lstStyle/>
                    <a:p>
                      <a:pPr>
                        <a:defRPr sz="1000"/>
                      </a:pPr>
                      <a:r>
                        <a:rPr/>
                        <a:t>13,3%</a:t>
                      </a:r>
                    </a:p>
                  </a:txBody>
                  <a:tcPr>
                    <a:lnL w="0"/>
                    <a:lnR w="0"/>
                    <a:lnT w="0"/>
                    <a:lnB w="0"/>
                  </a:tcPr>
                </a:tc>
                <a:tc>
                  <a:txBody>
                    <a:bodyPr/>
                    <a:lstStyle/>
                    <a:p>
                      <a:pPr>
                        <a:defRPr sz="1000"/>
                      </a:pPr>
                      <a:r>
                        <a:rPr/>
                        <a:t>13,3%</a:t>
                      </a:r>
                    </a:p>
                  </a:txBody>
                  <a:tcPr>
                    <a:lnL w="0"/>
                    <a:lnR w="0"/>
                    <a:lnT w="0"/>
                    <a:lnB w="0"/>
                  </a:tcPr>
                </a:tc>
                <a:tc>
                  <a:txBody>
                    <a:bodyPr/>
                    <a:lstStyle/>
                    <a:p>
                      <a:pPr>
                        <a:defRPr sz="1000"/>
                      </a:pPr>
                      <a:r>
                        <a:rPr/>
                        <a:t>30,0%</a:t>
                      </a:r>
                    </a:p>
                  </a:txBody>
                  <a:tcPr>
                    <a:lnL w="0"/>
                    <a:lnR w="0"/>
                    <a:lnT w="0"/>
                    <a:lnB w="0"/>
                  </a:tcPr>
                </a:tc>
                <a:tc>
                  <a:txBody>
                    <a:bodyPr/>
                    <a:lstStyle/>
                    <a:p>
                      <a:pPr>
                        <a:defRPr sz="1000"/>
                      </a:pPr>
                      <a:r>
                        <a:rPr/>
                        <a:t>26,7%</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43.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47360"/>
        </p:xfrm>
        <a:graphic>
          <a:graphicData uri="http://schemas.openxmlformats.org/drawingml/2006/table">
            <a:tbl>
              <a:tblPr>
                <a:tableStyleId>{5C22544A-7EE6-4342-B048-85BDC9FD1C3A}</a:tableStyleId>
              </a:tblPr>
              <a:tblGrid>
                <a:gridCol w="8207375"/>
              </a:tblGrid>
              <a:tr h="0">
                <a:tc>
                  <a:txBody>
                    <a:bodyPr/>
                    <a:lstStyle/>
                    <a:p>
                      <a:pPr>
                        <a:defRPr sz="1000"/>
                      </a:pPr>
                      <a:r>
                        <a:rPr sz="1000"/>
                        <a:t>1) At det i praksis ikke omsettes eller utvikles eiendommer, begge deler betyr tilnærmet null omstning på denne delen av vår virksomhet. </a:t>
                      </a:r>
                    </a:p>
                    <a:p>
                      <a:r>
                        <a:rPr sz="1000"/>
                        <a:t>2) Offentig salærsats er for liten til å lønne ansatte som driver med denne typen aktivitet, det er samtidig svært mange som har behov for rettshjelp av alle typer. antallet barnevenssaker øker, det samme mht saker om øk refinansiering mm.</a:t>
                      </a:r>
                    </a:p>
                  </a:txBody>
                  <a:tcPr>
                    <a:lnL w="0"/>
                    <a:lnR w="0"/>
                    <a:solidFill>
                      <a:prstClr val="black">
                        <a:lumOff val="100000"/>
                        <a:lumOff val="100000"/>
                      </a:prstClr>
                    </a:solidFill>
                  </a:tcPr>
                </a:tc>
              </a:tr>
              <a:tr h="0">
                <a:tc>
                  <a:txBody>
                    <a:bodyPr/>
                    <a:lstStyle/>
                    <a:p>
                      <a:pPr>
                        <a:defRPr sz="1000"/>
                      </a:pPr>
                      <a:r>
                        <a:rPr sz="1000"/>
                        <a:t>Vår største utfordring er å skaffe nok oppdrag for å kunne beholde kjernekompetansen i bedriften</a:t>
                      </a:r>
                    </a:p>
                  </a:txBody>
                  <a:tcPr>
                    <a:lnL w="0"/>
                    <a:lnR w="0"/>
                    <a:solidFill>
                      <a:prstClr val="black">
                        <a:lumOff val="100000"/>
                        <a:lumOff val="100000"/>
                      </a:prstClr>
                    </a:solidFill>
                  </a:tcPr>
                </a:tc>
              </a:tr>
              <a:tr h="0">
                <a:tc>
                  <a:txBody>
                    <a:bodyPr/>
                    <a:lstStyle/>
                    <a:p>
                      <a:pPr>
                        <a:defRPr sz="1000"/>
                      </a:pPr>
                      <a:r>
                        <a:rPr sz="1000"/>
                        <a:t>Manglende ordretilgang</a:t>
                      </a:r>
                    </a:p>
                    <a:p>
                      <a:r>
                        <a:rPr sz="1000"/>
                        <a:t>Utfordrende privatmarked, håpløst å være seriøs i konkurranse med useriøse, og ofte med "ansatte" som NAVer i tillegg.</a:t>
                      </a:r>
                    </a:p>
                  </a:txBody>
                  <a:tcPr>
                    <a:lnL w="0"/>
                    <a:lnR w="0"/>
                    <a:solidFill>
                      <a:prstClr val="black">
                        <a:lumOff val="100000"/>
                        <a:lumOff val="100000"/>
                      </a:prstClr>
                    </a:solidFill>
                  </a:tcPr>
                </a:tc>
              </a:tr>
              <a:tr h="0">
                <a:tc>
                  <a:txBody>
                    <a:bodyPr/>
                    <a:lstStyle/>
                    <a:p>
                      <a:pPr>
                        <a:defRPr sz="1000"/>
                      </a:pPr>
                      <a:r>
                        <a:rPr sz="1000"/>
                        <a:t>Statoils monopolsituasjon er svært krevende og uheldig for leverandørindustrien.</a:t>
                      </a:r>
                    </a:p>
                  </a:txBody>
                  <a:tcPr>
                    <a:lnL w="0"/>
                    <a:lnR w="0"/>
                    <a:solidFill>
                      <a:prstClr val="black">
                        <a:lumOff val="100000"/>
                        <a:lumOff val="100000"/>
                      </a:prstClr>
                    </a:solidFill>
                  </a:tcPr>
                </a:tc>
              </a:tr>
              <a:tr h="0">
                <a:tc>
                  <a:txBody>
                    <a:bodyPr/>
                    <a:lstStyle/>
                    <a:p>
                      <a:pPr>
                        <a:defRPr sz="1000"/>
                      </a:pPr>
                      <a:r>
                        <a:rPr sz="1000"/>
                        <a:t>Tilgang til kapital, vanskelig å finne investorer til spillbransjen</a:t>
                      </a:r>
                    </a:p>
                  </a:txBody>
                  <a:tcPr>
                    <a:lnL w="0"/>
                    <a:lnR w="0"/>
                    <a:solidFill>
                      <a:prstClr val="black">
                        <a:lumOff val="100000"/>
                        <a:lumOff val="100000"/>
                      </a:prstClr>
                    </a:solidFill>
                  </a:tcPr>
                </a:tc>
              </a:tr>
              <a:tr h="0">
                <a:tc>
                  <a:txBody>
                    <a:bodyPr/>
                    <a:lstStyle/>
                    <a:p>
                      <a:pPr>
                        <a:defRPr sz="1000"/>
                      </a:pPr>
                      <a:r>
                        <a:rPr sz="1000"/>
                        <a:t>Representerer en større organisasjon for handelsbransje. Således vil netthandel fremover være en stor utfordring for oss.</a:t>
                      </a:r>
                    </a:p>
                  </a:txBody>
                  <a:tcPr>
                    <a:lnL w="0"/>
                    <a:lnR w="0"/>
                    <a:solidFill>
                      <a:prstClr val="black">
                        <a:lumOff val="100000"/>
                        <a:lumOff val="100000"/>
                      </a:prstClr>
                    </a:solidFill>
                  </a:tcPr>
                </a:tc>
              </a:tr>
              <a:tr h="0">
                <a:tc>
                  <a:txBody>
                    <a:bodyPr/>
                    <a:lstStyle/>
                    <a:p>
                      <a:pPr>
                        <a:defRPr sz="1000"/>
                      </a:pPr>
                      <a:r>
                        <a:rPr sz="1000"/>
                        <a:t>kjøpekraften svekkes av økende arbeidsledighet</a:t>
                      </a:r>
                    </a:p>
                  </a:txBody>
                  <a:tcPr>
                    <a:lnL w="0"/>
                    <a:lnR w="0"/>
                    <a:solidFill>
                      <a:prstClr val="black">
                        <a:lumOff val="100000"/>
                        <a:lumOff val="100000"/>
                      </a:prstClr>
                    </a:solidFill>
                  </a:tcPr>
                </a:tc>
              </a:tr>
              <a:tr h="0">
                <a:tc>
                  <a:txBody>
                    <a:bodyPr/>
                    <a:lstStyle/>
                    <a:p>
                      <a:pPr>
                        <a:defRPr sz="1000"/>
                      </a:pPr>
                      <a:r>
                        <a:rPr sz="1000"/>
                        <a:t>Manglende etterspørsel / behov for lokaler.</a:t>
                      </a:r>
                    </a:p>
                  </a:txBody>
                  <a:tcPr>
                    <a:lnL w="0"/>
                    <a:lnR w="0"/>
                    <a:solidFill>
                      <a:prstClr val="black">
                        <a:lumOff val="100000"/>
                        <a:lumOff val="100000"/>
                      </a:prstClr>
                    </a:solidFill>
                  </a:tcPr>
                </a:tc>
              </a:tr>
              <a:tr h="0">
                <a:tc>
                  <a:txBody>
                    <a:bodyPr/>
                    <a:lstStyle/>
                    <a:p>
                      <a:pPr>
                        <a:defRPr sz="1000"/>
                      </a:pPr>
                      <a:r>
                        <a:rPr sz="1000"/>
                        <a:t>rekruttering og tilgang på riktig arbeidskraft</a:t>
                      </a:r>
                    </a:p>
                  </a:txBody>
                  <a:tcPr>
                    <a:lnL w="0"/>
                    <a:lnR w="0"/>
                    <a:solidFill>
                      <a:prstClr val="black">
                        <a:lumOff val="100000"/>
                        <a:lumOff val="100000"/>
                      </a:prstClr>
                    </a:solidFill>
                  </a:tcPr>
                </a:tc>
              </a:tr>
              <a:tr h="0">
                <a:tc>
                  <a:txBody>
                    <a:bodyPr/>
                    <a:lstStyle/>
                    <a:p>
                      <a:pPr>
                        <a:defRPr sz="1000"/>
                      </a:pPr>
                      <a:r>
                        <a:rPr sz="1000"/>
                        <a:t>Kostnadsfokus og prispress fra kunder på priser som allerede ligger under kostpris. Statlige selskap som stimulerer til prispress og monopolisering. </a:t>
                      </a:r>
                    </a:p>
                    <a:p>
                      <a:r>
                        <a:rPr sz="1000"/>
                        <a:t>Kunder med avtaler er ikke lojale lengre til kontrakter noe som forverrer situasjonen. Nå er det kun pris som gjelder og HMSK er ikke vektlagt slik som tidligere.</a:t>
                      </a:r>
                    </a:p>
                  </a:txBody>
                  <a:tcPr>
                    <a:lnL w="0"/>
                    <a:lnR w="0"/>
                    <a:solidFill>
                      <a:prstClr val="black">
                        <a:lumOff val="100000"/>
                        <a:lumOff val="100000"/>
                      </a:prstClr>
                    </a:solidFill>
                  </a:tcPr>
                </a:tc>
              </a:tr>
              <a:tr h="0">
                <a:tc>
                  <a:txBody>
                    <a:bodyPr/>
                    <a:lstStyle/>
                    <a:p>
                      <a:pPr>
                        <a:defRPr sz="1000"/>
                      </a:pPr>
                      <a:r>
                        <a:rPr sz="1000"/>
                        <a:t>Tilgang til rett kompetanse hjå arbeidstakarar</a:t>
                      </a:r>
                    </a:p>
                  </a:txBody>
                  <a:tcPr>
                    <a:lnL w="0"/>
                    <a:lnR w="0"/>
                    <a:solidFill>
                      <a:prstClr val="black">
                        <a:lumOff val="100000"/>
                        <a:lumOff val="100000"/>
                      </a:prstClr>
                    </a:solidFill>
                  </a:tcPr>
                </a:tc>
              </a:tr>
              <a:tr h="0">
                <a:tc>
                  <a:txBody>
                    <a:bodyPr/>
                    <a:lstStyle/>
                    <a:p>
                      <a:pPr>
                        <a:defRPr sz="1000"/>
                      </a:pPr>
                      <a:r>
                        <a:rPr sz="1000"/>
                        <a:t>Bedriftene i regioenen har fått kraftig innhogg i ordrereservene noe som får store ringvirkninger i alle næringer</a:t>
                      </a:r>
                    </a:p>
                  </a:txBody>
                  <a:tcPr>
                    <a:lnL w="0"/>
                    <a:lnR w="0"/>
                    <a:solidFill>
                      <a:prstClr val="black">
                        <a:lumOff val="100000"/>
                        <a:lumOff val="100000"/>
                      </a:prstClr>
                    </a:solidFill>
                  </a:tcPr>
                </a:tc>
              </a:tr>
              <a:tr h="0">
                <a:tc>
                  <a:txBody>
                    <a:bodyPr/>
                    <a:lstStyle/>
                    <a:p>
                      <a:pPr>
                        <a:defRPr sz="1000"/>
                      </a:pPr>
                      <a:r>
                        <a:rPr sz="1000"/>
                        <a:t>En engstelse i markedet for hva som skjer fremover. All makt og bestemmelser ligger I Oslo.Bergen er blitt ingenting.8-10 familier som bytter på kjøp og salg av byeiendommer.</a:t>
                      </a:r>
                    </a:p>
                  </a:txBody>
                  <a:tcPr>
                    <a:lnL w="0"/>
                    <a:lnR w="0"/>
                    <a:solidFill>
                      <a:prstClr val="black">
                        <a:lumOff val="100000"/>
                        <a:lumOff val="100000"/>
                      </a:prstClr>
                    </a:solidFill>
                  </a:tcPr>
                </a:tc>
              </a:tr>
              <a:tr h="0">
                <a:tc>
                  <a:txBody>
                    <a:bodyPr/>
                    <a:lstStyle/>
                    <a:p>
                      <a:pPr>
                        <a:defRPr sz="1000"/>
                      </a:pPr>
                      <a:r>
                        <a:rPr sz="1000"/>
                        <a:t>manglende etterspørsel i olje og gassmarkedet, samt maritim sektor.</a:t>
                      </a:r>
                    </a:p>
                  </a:txBody>
                  <a:tcPr>
                    <a:lnL w="0"/>
                    <a:lnR w="0"/>
                    <a:solidFill>
                      <a:prstClr val="black">
                        <a:lumOff val="100000"/>
                        <a:lumOff val="100000"/>
                      </a:prstClr>
                    </a:solidFill>
                  </a:tcPr>
                </a:tc>
              </a:tr>
              <a:tr h="0">
                <a:tc>
                  <a:txBody>
                    <a:bodyPr/>
                    <a:lstStyle/>
                    <a:p>
                      <a:pPr>
                        <a:defRPr sz="1000"/>
                      </a:pPr>
                      <a:r>
                        <a:rPr sz="1000"/>
                        <a:t>Vi er mest avhengige av at forbruket av kjøtt i Norge holder seg oppe.</a:t>
                      </a:r>
                    </a:p>
                  </a:txBody>
                  <a:tcPr>
                    <a:lnL w="0"/>
                    <a:lnR w="0"/>
                    <a:solidFill>
                      <a:prstClr val="black">
                        <a:lumOff val="100000"/>
                        <a:lumOff val="100000"/>
                      </a:prstClr>
                    </a:solidFill>
                  </a:tcPr>
                </a:tc>
              </a:tr>
              <a:tr h="0">
                <a:tc>
                  <a:txBody>
                    <a:bodyPr/>
                    <a:lstStyle/>
                    <a:p>
                      <a:pPr>
                        <a:defRPr sz="1000"/>
                      </a:pPr>
                      <a:r>
                        <a:rPr sz="1000"/>
                        <a:t>Lavere aktivitet i både olje relatert og industri/ingeniør samt tjenester tilknyttet til dette gjør at investeringsviljen er mye lavere.</a:t>
                      </a:r>
                    </a:p>
                  </a:txBody>
                  <a:tcPr>
                    <a:lnL w="0"/>
                    <a:lnR w="0"/>
                    <a:solidFill>
                      <a:prstClr val="black">
                        <a:lumOff val="100000"/>
                        <a:lumOff val="100000"/>
                      </a:prstClr>
                    </a:solidFill>
                  </a:tcPr>
                </a:tc>
              </a:tr>
              <a:tr h="0">
                <a:tc>
                  <a:txBody>
                    <a:bodyPr/>
                    <a:lstStyle/>
                    <a:p>
                      <a:pPr>
                        <a:defRPr sz="1000"/>
                      </a:pPr>
                      <a:r>
                        <a:rPr sz="1000"/>
                        <a:t>Stor arbeidsledighet, folk er på vent når det gjeld kjøp av bustader.</a:t>
                      </a:r>
                    </a:p>
                  </a:txBody>
                  <a:tcPr>
                    <a:lnL w="0"/>
                    <a:lnR w="0"/>
                    <a:solidFill>
                      <a:prstClr val="black">
                        <a:lumOff val="100000"/>
                        <a:lumOff val="100000"/>
                      </a:prstClr>
                    </a:solidFill>
                  </a:tcPr>
                </a:tc>
              </a:tr>
              <a:tr h="0">
                <a:tc>
                  <a:txBody>
                    <a:bodyPr/>
                    <a:lstStyle/>
                    <a:p>
                      <a:pPr>
                        <a:defRPr sz="1000"/>
                      </a:pPr>
                      <a:r>
                        <a:rPr sz="1000"/>
                        <a:t>Bompenger fordi det vil kunne bety drastisk fall i trafikken mellom bydeler og sentrum og således skape store utfordringer for sentrumshandel.</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43.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47360"/>
        </p:xfrm>
        <a:graphic>
          <a:graphicData uri="http://schemas.openxmlformats.org/drawingml/2006/table">
            <a:tbl>
              <a:tblPr>
                <a:tableStyleId>{5C22544A-7EE6-4342-B048-85BDC9FD1C3A}</a:tableStyleId>
              </a:tblPr>
              <a:tblGrid>
                <a:gridCol w="8207375"/>
              </a:tblGrid>
              <a:tr h="0">
                <a:tc>
                  <a:txBody>
                    <a:bodyPr/>
                    <a:lstStyle/>
                    <a:p>
                      <a:pPr>
                        <a:defRPr sz="1000"/>
                      </a:pPr>
                      <a:r>
                        <a:rPr sz="1000"/>
                        <a:t>Vi kan miste direkte flyruter til våre nye markeder</a:t>
                      </a:r>
                    </a:p>
                  </a:txBody>
                  <a:tcPr>
                    <a:lnL w="0"/>
                    <a:lnR w="0"/>
                    <a:solidFill>
                      <a:prstClr val="black">
                        <a:lumOff val="100000"/>
                        <a:lumOff val="100000"/>
                      </a:prstClr>
                    </a:solidFill>
                  </a:tcPr>
                </a:tc>
              </a:tr>
              <a:tr h="0">
                <a:tc>
                  <a:txBody>
                    <a:bodyPr/>
                    <a:lstStyle/>
                    <a:p>
                      <a:pPr>
                        <a:defRPr sz="1000"/>
                      </a:pPr>
                      <a:r>
                        <a:rPr sz="1000"/>
                        <a:t>Marginpress, redusert inntjening gir mer arbeid på færre personer og utfordring i å løse prosessene på enklere og mer rasjonelle måter.</a:t>
                      </a:r>
                    </a:p>
                  </a:txBody>
                  <a:tcPr>
                    <a:lnL w="0"/>
                    <a:lnR w="0"/>
                    <a:solidFill>
                      <a:prstClr val="black">
                        <a:lumOff val="100000"/>
                        <a:lumOff val="100000"/>
                      </a:prstClr>
                    </a:solidFill>
                  </a:tcPr>
                </a:tc>
              </a:tr>
              <a:tr h="0">
                <a:tc>
                  <a:txBody>
                    <a:bodyPr/>
                    <a:lstStyle/>
                    <a:p>
                      <a:pPr>
                        <a:defRPr sz="1000"/>
                      </a:pPr>
                      <a:r>
                        <a:rPr sz="1000"/>
                        <a:t>Konkurransekraft, man som kjøper seg jobb og oppdragsgiver velger billigste tilbyder uansett.</a:t>
                      </a:r>
                    </a:p>
                  </a:txBody>
                  <a:tcPr>
                    <a:lnL w="0"/>
                    <a:lnR w="0"/>
                    <a:solidFill>
                      <a:prstClr val="black">
                        <a:lumOff val="100000"/>
                        <a:lumOff val="100000"/>
                      </a:prstClr>
                    </a:solidFill>
                  </a:tcPr>
                </a:tc>
              </a:tr>
              <a:tr h="0">
                <a:tc>
                  <a:txBody>
                    <a:bodyPr/>
                    <a:lstStyle/>
                    <a:p>
                      <a:pPr>
                        <a:defRPr sz="1000"/>
                      </a:pPr>
                      <a:r>
                        <a:rPr sz="1000"/>
                        <a:t>Lav oljepris</a:t>
                      </a:r>
                    </a:p>
                  </a:txBody>
                  <a:tcPr>
                    <a:lnL w="0"/>
                    <a:lnR w="0"/>
                    <a:solidFill>
                      <a:prstClr val="black">
                        <a:lumOff val="100000"/>
                        <a:lumOff val="100000"/>
                      </a:prstClr>
                    </a:solidFill>
                  </a:tcPr>
                </a:tc>
              </a:tr>
              <a:tr h="0">
                <a:tc>
                  <a:txBody>
                    <a:bodyPr/>
                    <a:lstStyle/>
                    <a:p>
                      <a:pPr>
                        <a:defRPr sz="1000"/>
                      </a:pPr>
                      <a:r>
                        <a:rPr sz="1000"/>
                        <a:t>større aktivitet innen olje &amp; gass</a:t>
                      </a:r>
                    </a:p>
                  </a:txBody>
                  <a:tcPr>
                    <a:lnL w="0"/>
                    <a:lnR w="0"/>
                    <a:solidFill>
                      <a:prstClr val="black">
                        <a:lumOff val="100000"/>
                        <a:lumOff val="100000"/>
                      </a:prstClr>
                    </a:solidFill>
                  </a:tcPr>
                </a:tc>
              </a:tr>
              <a:tr h="0">
                <a:tc>
                  <a:txBody>
                    <a:bodyPr/>
                    <a:lstStyle/>
                    <a:p>
                      <a:pPr>
                        <a:defRPr sz="1000"/>
                      </a:pPr>
                      <a:r>
                        <a:rPr sz="1000"/>
                        <a:t>lav oljepris </a:t>
                      </a:r>
                    </a:p>
                    <a:p>
                      <a:r>
                        <a:rPr sz="1000"/>
                        <a:t>dårlig kronekurs </a:t>
                      </a:r>
                    </a:p>
                    <a:p>
                      <a:r>
                        <a:rPr sz="1000"/>
                        <a:t>igjenholdte prosjekter på norsk sokkel</a:t>
                      </a:r>
                    </a:p>
                  </a:txBody>
                  <a:tcPr>
                    <a:lnL w="0"/>
                    <a:lnR w="0"/>
                    <a:solidFill>
                      <a:prstClr val="black">
                        <a:lumOff val="100000"/>
                        <a:lumOff val="100000"/>
                      </a:prstClr>
                    </a:solidFill>
                  </a:tcPr>
                </a:tc>
              </a:tr>
              <a:tr h="0">
                <a:tc>
                  <a:txBody>
                    <a:bodyPr/>
                    <a:lstStyle/>
                    <a:p>
                      <a:pPr>
                        <a:defRPr sz="1000"/>
                      </a:pPr>
                      <a:r>
                        <a:rPr sz="1000"/>
                        <a:t>Nedbemanning</a:t>
                      </a:r>
                    </a:p>
                  </a:txBody>
                  <a:tcPr>
                    <a:lnL w="0"/>
                    <a:lnR w="0"/>
                    <a:solidFill>
                      <a:prstClr val="black">
                        <a:lumOff val="100000"/>
                        <a:lumOff val="100000"/>
                      </a:prstClr>
                    </a:solidFill>
                  </a:tcPr>
                </a:tc>
              </a:tr>
              <a:tr h="0">
                <a:tc>
                  <a:txBody>
                    <a:bodyPr/>
                    <a:lstStyle/>
                    <a:p>
                      <a:pPr>
                        <a:defRPr sz="1000"/>
                      </a:pPr>
                      <a:r>
                        <a:rPr sz="1000"/>
                        <a:t>Konkurranseutsetting av arbeid i NAV (attføringsbedrift) og "nedlegging" av skjermet virksomhet ser ut til å få store og ukjente utfordringer</a:t>
                      </a:r>
                    </a:p>
                  </a:txBody>
                  <a:tcPr>
                    <a:lnL w="0"/>
                    <a:lnR w="0"/>
                    <a:solidFill>
                      <a:prstClr val="black">
                        <a:lumOff val="100000"/>
                        <a:lumOff val="100000"/>
                      </a:prstClr>
                    </a:solidFill>
                  </a:tcPr>
                </a:tc>
              </a:tr>
              <a:tr h="0">
                <a:tc>
                  <a:txBody>
                    <a:bodyPr/>
                    <a:lstStyle/>
                    <a:p>
                      <a:pPr>
                        <a:defRPr sz="1000"/>
                      </a:pPr>
                      <a:r>
                        <a:rPr sz="1000"/>
                        <a:t>Panikk i markedet, alle reduserer priser for å beholde ansatte.</a:t>
                      </a:r>
                    </a:p>
                    <a:p>
                      <a:r>
                        <a:rPr sz="1000"/>
                        <a:t>På grensen til forsvarlig.</a:t>
                      </a:r>
                    </a:p>
                  </a:txBody>
                  <a:tcPr>
                    <a:lnL w="0"/>
                    <a:lnR w="0"/>
                    <a:solidFill>
                      <a:prstClr val="black">
                        <a:lumOff val="100000"/>
                        <a:lumOff val="100000"/>
                      </a:prstClr>
                    </a:solidFill>
                  </a:tcPr>
                </a:tc>
              </a:tr>
              <a:tr h="0">
                <a:tc>
                  <a:txBody>
                    <a:bodyPr/>
                    <a:lstStyle/>
                    <a:p>
                      <a:pPr>
                        <a:defRPr sz="1000"/>
                      </a:pPr>
                      <a:r>
                        <a:rPr sz="1000"/>
                        <a:t>Lavere aktivitetsnivå som reduserer driftsinntektene.</a:t>
                      </a:r>
                    </a:p>
                  </a:txBody>
                  <a:tcPr>
                    <a:lnL w="0"/>
                    <a:lnR w="0"/>
                    <a:solidFill>
                      <a:prstClr val="black">
                        <a:lumOff val="100000"/>
                        <a:lumOff val="100000"/>
                      </a:prstClr>
                    </a:solidFill>
                  </a:tcPr>
                </a:tc>
              </a:tr>
              <a:tr h="0">
                <a:tc>
                  <a:txBody>
                    <a:bodyPr/>
                    <a:lstStyle/>
                    <a:p>
                      <a:pPr>
                        <a:defRPr sz="1000"/>
                      </a:pPr>
                      <a:r>
                        <a:rPr sz="1000"/>
                        <a:t>Sendrektighet i kommunener. Regionale restriksjoner (fylkeskommune/fylkesmann)</a:t>
                      </a:r>
                    </a:p>
                  </a:txBody>
                  <a:tcPr>
                    <a:lnL w="0"/>
                    <a:lnR w="0"/>
                    <a:solidFill>
                      <a:prstClr val="black">
                        <a:lumOff val="100000"/>
                        <a:lumOff val="100000"/>
                      </a:prstClr>
                    </a:solidFill>
                  </a:tcPr>
                </a:tc>
              </a:tr>
              <a:tr h="0">
                <a:tc>
                  <a:txBody>
                    <a:bodyPr/>
                    <a:lstStyle/>
                    <a:p>
                      <a:pPr>
                        <a:defRPr sz="1000"/>
                      </a:pPr>
                      <a:r>
                        <a:rPr sz="1000"/>
                        <a:t>oljepris og samt tilgang på kapital</a:t>
                      </a:r>
                    </a:p>
                  </a:txBody>
                  <a:tcPr>
                    <a:lnL w="0"/>
                    <a:lnR w="0"/>
                    <a:solidFill>
                      <a:prstClr val="black">
                        <a:lumOff val="100000"/>
                        <a:lumOff val="100000"/>
                      </a:prstClr>
                    </a:solidFill>
                  </a:tcPr>
                </a:tc>
              </a:tr>
              <a:tr h="0">
                <a:tc>
                  <a:txBody>
                    <a:bodyPr/>
                    <a:lstStyle/>
                    <a:p>
                      <a:pPr>
                        <a:defRPr sz="1000"/>
                      </a:pPr>
                      <a:r>
                        <a:rPr sz="1000"/>
                        <a:t>Mangel på prosjekter på nybygg og modifikasjon, nedgang i investering i oljesektor og letebudsjetter (færre rigger)</a:t>
                      </a:r>
                    </a:p>
                  </a:txBody>
                  <a:tcPr>
                    <a:lnL w="0"/>
                    <a:lnR w="0"/>
                    <a:solidFill>
                      <a:prstClr val="black">
                        <a:lumOff val="100000"/>
                        <a:lumOff val="100000"/>
                      </a:prstClr>
                    </a:solidFill>
                  </a:tcPr>
                </a:tc>
              </a:tr>
              <a:tr h="0">
                <a:tc>
                  <a:txBody>
                    <a:bodyPr/>
                    <a:lstStyle/>
                    <a:p>
                      <a:pPr>
                        <a:defRPr sz="1000"/>
                      </a:pPr>
                      <a:r>
                        <a:rPr sz="1000"/>
                        <a:t>Havbruksbransjen gis liten mulighet til å vokse og vil dermed om ikke lenge kunne miste det fotfeste og fortrinn det har i global sammenheng - istedenfor å styrke den posisjonen vi har</a:t>
                      </a:r>
                    </a:p>
                  </a:txBody>
                  <a:tcPr>
                    <a:lnL w="0"/>
                    <a:lnR w="0"/>
                    <a:solidFill>
                      <a:prstClr val="black">
                        <a:lumOff val="100000"/>
                        <a:lumOff val="100000"/>
                      </a:prstClr>
                    </a:solidFill>
                  </a:tcPr>
                </a:tc>
              </a:tr>
              <a:tr h="0">
                <a:tc>
                  <a:txBody>
                    <a:bodyPr/>
                    <a:lstStyle/>
                    <a:p>
                      <a:pPr>
                        <a:defRPr sz="1000"/>
                      </a:pPr>
                      <a:r>
                        <a:rPr sz="1000"/>
                        <a:t>Den største utfordringen er at markedet styrer prisen på våre varer og tjenester.</a:t>
                      </a:r>
                    </a:p>
                    <a:p>
                      <a:r>
                        <a:rPr sz="1000"/>
                        <a:t>Det vil si at vi ikkje kan ta oss nok betalt for å opprettholde tilstrekkelig og forsvarlig drift med tanke på kompetanseheving, og eller utvikling av bedriften.  etter at varer, lønn, moms, arbeidsgiver avgift og skatt er betalt er det ingenting igjen i kassen.</a:t>
                      </a:r>
                    </a:p>
                  </a:txBody>
                  <a:tcPr>
                    <a:lnL w="0"/>
                    <a:lnR w="0"/>
                    <a:solidFill>
                      <a:prstClr val="black">
                        <a:lumOff val="100000"/>
                        <a:lumOff val="100000"/>
                      </a:prstClr>
                    </a:solidFill>
                  </a:tcPr>
                </a:tc>
              </a:tr>
              <a:tr h="0">
                <a:tc>
                  <a:txBody>
                    <a:bodyPr/>
                    <a:lstStyle/>
                    <a:p>
                      <a:pPr>
                        <a:defRPr sz="1000"/>
                      </a:pPr>
                      <a:r>
                        <a:rPr sz="1000"/>
                        <a:t>manglende oppdrag</a:t>
                      </a:r>
                    </a:p>
                  </a:txBody>
                  <a:tcPr>
                    <a:lnL w="0"/>
                    <a:lnR w="0"/>
                    <a:solidFill>
                      <a:prstClr val="black">
                        <a:lumOff val="100000"/>
                        <a:lumOff val="100000"/>
                      </a:prstClr>
                    </a:solidFill>
                  </a:tcPr>
                </a:tc>
              </a:tr>
              <a:tr h="0">
                <a:tc>
                  <a:txBody>
                    <a:bodyPr/>
                    <a:lstStyle/>
                    <a:p>
                      <a:pPr>
                        <a:defRPr sz="1000"/>
                      </a:pPr>
                      <a:r>
                        <a:rPr sz="1000"/>
                        <a:t>Generell lavere aktivitet og optimisme i regionen.</a:t>
                      </a:r>
                    </a:p>
                  </a:txBody>
                  <a:tcPr>
                    <a:lnL w="0"/>
                    <a:lnR w="0"/>
                    <a:solidFill>
                      <a:prstClr val="black">
                        <a:lumOff val="100000"/>
                        <a:lumOff val="100000"/>
                      </a:prstClr>
                    </a:solidFill>
                  </a:tcPr>
                </a:tc>
              </a:tr>
              <a:tr h="0">
                <a:tc>
                  <a:txBody>
                    <a:bodyPr/>
                    <a:lstStyle/>
                    <a:p>
                      <a:pPr>
                        <a:defRPr sz="1000"/>
                      </a:pPr>
                      <a:r>
                        <a:rPr sz="1000"/>
                        <a:t>2017 &amp; 2018, svekket byggebransje med færre oppdrag</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43.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77840"/>
        </p:xfrm>
        <a:graphic>
          <a:graphicData uri="http://schemas.openxmlformats.org/drawingml/2006/table">
            <a:tbl>
              <a:tblPr>
                <a:tableStyleId>{5C22544A-7EE6-4342-B048-85BDC9FD1C3A}</a:tableStyleId>
              </a:tblPr>
              <a:tblGrid>
                <a:gridCol w="8207375"/>
              </a:tblGrid>
              <a:tr h="0">
                <a:tc>
                  <a:txBody>
                    <a:bodyPr/>
                    <a:lstStyle/>
                    <a:p>
                      <a:pPr>
                        <a:defRPr sz="1000"/>
                      </a:pPr>
                      <a:r>
                        <a:rPr sz="1000"/>
                        <a:t>Uforutsigbarhet, samt pågående politisk behandling av kommunesammenslåing og folkeavstemminger uten at resultatene av disse vil være forpliktende.</a:t>
                      </a:r>
                    </a:p>
                  </a:txBody>
                  <a:tcPr>
                    <a:lnL w="0"/>
                    <a:lnR w="0"/>
                    <a:solidFill>
                      <a:prstClr val="black">
                        <a:lumOff val="100000"/>
                        <a:lumOff val="100000"/>
                      </a:prstClr>
                    </a:solidFill>
                  </a:tcPr>
                </a:tc>
              </a:tr>
              <a:tr h="0">
                <a:tc>
                  <a:txBody>
                    <a:bodyPr/>
                    <a:lstStyle/>
                    <a:p>
                      <a:pPr>
                        <a:defRPr sz="1000"/>
                      </a:pPr>
                      <a:r>
                        <a:rPr sz="1000"/>
                        <a:t>Permitteringsloven ! Hvis vi skal unngå og si opp våre ansatte i sommer så må vi få lov til og permittere dem lengre! Vi har opphold mellom meget sjeldne oppdrag nå og trenger hjelp i periodene i mellom til markedet får stabilisert seg litt.</a:t>
                      </a:r>
                    </a:p>
                  </a:txBody>
                  <a:tcPr>
                    <a:lnL w="0"/>
                    <a:lnR w="0"/>
                    <a:solidFill>
                      <a:prstClr val="black">
                        <a:lumOff val="100000"/>
                        <a:lumOff val="100000"/>
                      </a:prstClr>
                    </a:solidFill>
                  </a:tcPr>
                </a:tc>
              </a:tr>
              <a:tr h="0">
                <a:tc>
                  <a:txBody>
                    <a:bodyPr/>
                    <a:lstStyle/>
                    <a:p>
                      <a:pPr>
                        <a:defRPr sz="1000"/>
                      </a:pPr>
                      <a:r>
                        <a:rPr sz="1000"/>
                        <a:t>Egenkapitaloppbygging</a:t>
                      </a:r>
                    </a:p>
                  </a:txBody>
                  <a:tcPr>
                    <a:lnL w="0"/>
                    <a:lnR w="0"/>
                    <a:solidFill>
                      <a:prstClr val="black">
                        <a:lumOff val="100000"/>
                        <a:lumOff val="100000"/>
                      </a:prstClr>
                    </a:solidFill>
                  </a:tcPr>
                </a:tc>
              </a:tr>
              <a:tr h="0">
                <a:tc>
                  <a:txBody>
                    <a:bodyPr/>
                    <a:lstStyle/>
                    <a:p>
                      <a:pPr>
                        <a:defRPr sz="1000"/>
                      </a:pPr>
                      <a:r>
                        <a:rPr sz="1000"/>
                        <a:t>Våre største kunder har lite eller intet arbeid og derfor strever vi med å sysselsette våre ansatte. Vi jobber Både innen olje/gass og bygg og anlegg men det er svikt på begge områder.</a:t>
                      </a:r>
                    </a:p>
                  </a:txBody>
                  <a:tcPr>
                    <a:lnL w="0"/>
                    <a:lnR w="0"/>
                    <a:solidFill>
                      <a:prstClr val="black">
                        <a:lumOff val="100000"/>
                        <a:lumOff val="100000"/>
                      </a:prstClr>
                    </a:solidFill>
                  </a:tcPr>
                </a:tc>
              </a:tr>
              <a:tr h="0">
                <a:tc>
                  <a:txBody>
                    <a:bodyPr/>
                    <a:lstStyle/>
                    <a:p>
                      <a:pPr>
                        <a:defRPr sz="1000"/>
                      </a:pPr>
                      <a:r>
                        <a:rPr sz="1000"/>
                        <a:t>De prosjektene som kommer ut i offentlig regi, blir utelukkende valgt på pris. De som får jobben må sannsynligvis en tur i banken for å klare å ferdigstille disse. Dette er dårlig samfunnspolitikk. Dette ødelegger og markedet for hele den seriøse byggebransjen, med Norske arbeidstakere og lærlinger i mange år fremover.</a:t>
                      </a:r>
                    </a:p>
                  </a:txBody>
                  <a:tcPr>
                    <a:lnL w="0"/>
                    <a:lnR w="0"/>
                    <a:solidFill>
                      <a:prstClr val="black">
                        <a:lumOff val="100000"/>
                        <a:lumOff val="100000"/>
                      </a:prstClr>
                    </a:solidFill>
                  </a:tcPr>
                </a:tc>
              </a:tr>
              <a:tr h="0">
                <a:tc>
                  <a:txBody>
                    <a:bodyPr/>
                    <a:lstStyle/>
                    <a:p>
                      <a:pPr>
                        <a:defRPr sz="1000"/>
                      </a:pPr>
                      <a:r>
                        <a:rPr sz="1000"/>
                        <a:t>Skaffe god folk for en foventet oppgang i 2017.</a:t>
                      </a:r>
                    </a:p>
                    <a:p>
                      <a:r>
                        <a:rPr sz="1000"/>
                        <a:t>Skaffe nok oppdrag for de byggrelaterte deler av virksomheten</a:t>
                      </a:r>
                    </a:p>
                  </a:txBody>
                  <a:tcPr>
                    <a:lnL w="0"/>
                    <a:lnR w="0"/>
                    <a:solidFill>
                      <a:prstClr val="black">
                        <a:lumOff val="100000"/>
                        <a:lumOff val="100000"/>
                      </a:prstClr>
                    </a:solidFill>
                  </a:tcPr>
                </a:tc>
              </a:tr>
              <a:tr h="0">
                <a:tc>
                  <a:txBody>
                    <a:bodyPr/>
                    <a:lstStyle/>
                    <a:p>
                      <a:pPr>
                        <a:defRPr sz="1000"/>
                      </a:pPr>
                      <a:r>
                        <a:rPr sz="1000"/>
                        <a:t>Statoil monopolsituasjon i norsk sektor har begrenset mulighet for mindre leverandører selskaper å utvikle og konkurrere i et åpent marked. Følgelig begrenset konkurranse fører til høyere kostnader.</a:t>
                      </a:r>
                    </a:p>
                  </a:txBody>
                  <a:tcPr>
                    <a:lnL w="0"/>
                    <a:lnR w="0"/>
                    <a:solidFill>
                      <a:prstClr val="black">
                        <a:lumOff val="100000"/>
                        <a:lumOff val="100000"/>
                      </a:prstClr>
                    </a:solidFill>
                  </a:tcPr>
                </a:tc>
              </a:tr>
              <a:tr h="0">
                <a:tc>
                  <a:txBody>
                    <a:bodyPr/>
                    <a:lstStyle/>
                    <a:p>
                      <a:pPr>
                        <a:defRPr sz="1000"/>
                      </a:pPr>
                      <a:r>
                        <a:rPr sz="1000"/>
                        <a:t>Prispress i markedet på våre tjenester.</a:t>
                      </a:r>
                    </a:p>
                  </a:txBody>
                  <a:tcPr>
                    <a:lnL w="0"/>
                    <a:lnR w="0"/>
                    <a:solidFill>
                      <a:prstClr val="black">
                        <a:lumOff val="100000"/>
                        <a:lumOff val="100000"/>
                      </a:prstClr>
                    </a:solidFill>
                  </a:tcPr>
                </a:tc>
              </a:tr>
              <a:tr h="0">
                <a:tc>
                  <a:txBody>
                    <a:bodyPr/>
                    <a:lstStyle/>
                    <a:p>
                      <a:pPr>
                        <a:defRPr sz="1000"/>
                      </a:pPr>
                      <a:r>
                        <a:rPr sz="1000"/>
                        <a:t>Innerspring i næringslivet. </a:t>
                      </a:r>
                    </a:p>
                    <a:p>
                      <a:r>
                        <a:rPr sz="1000"/>
                        <a:t>Fordi vi er servicebedrift ift HMS til bedrifter</a:t>
                      </a:r>
                    </a:p>
                  </a:txBody>
                  <a:tcPr>
                    <a:lnL w="0"/>
                    <a:lnR w="0"/>
                    <a:solidFill>
                      <a:prstClr val="black">
                        <a:lumOff val="100000"/>
                        <a:lumOff val="100000"/>
                      </a:prstClr>
                    </a:solidFill>
                  </a:tcPr>
                </a:tc>
              </a:tr>
              <a:tr h="0">
                <a:tc>
                  <a:txBody>
                    <a:bodyPr/>
                    <a:lstStyle/>
                    <a:p>
                      <a:pPr>
                        <a:defRPr sz="1000"/>
                      </a:pPr>
                      <a:r>
                        <a:rPr sz="1000"/>
                        <a:t>Tilgang på ordrer innen mekanisk industri. </a:t>
                      </a:r>
                    </a:p>
                    <a:p>
                      <a:r>
                        <a:rPr sz="1000"/>
                        <a:t>Statoil sin håndtering av krisen. med det mener jeg at de i en årrekke har "pøst" ut penger på krav til dokumentasjon, deltakelse på møter etc. og lite effektive prosjektorganisasjoner med mye bruk av konsulenter.</a:t>
                      </a:r>
                    </a:p>
                  </a:txBody>
                  <a:tcPr>
                    <a:lnL w="0"/>
                    <a:lnR w="0"/>
                    <a:solidFill>
                      <a:prstClr val="black">
                        <a:lumOff val="100000"/>
                        <a:lumOff val="100000"/>
                      </a:prstClr>
                    </a:solidFill>
                  </a:tcPr>
                </a:tc>
              </a:tr>
              <a:tr h="0">
                <a:tc>
                  <a:txBody>
                    <a:bodyPr/>
                    <a:lstStyle/>
                    <a:p>
                      <a:pPr>
                        <a:defRPr sz="1000"/>
                      </a:pPr>
                      <a:r>
                        <a:rPr sz="1000"/>
                        <a:t>Boligsalg, spesielt leiligheter. Dette er en utfordring i et marked som preges av frykt, fraflytting, økende arbeidsledighet og forventning om lavere framtidige boligpriser. Da må vi rigge oss slik at vi overlever til markedet er tilbake, dvs. kutte kostnader der det kan kuttes.</a:t>
                      </a:r>
                    </a:p>
                  </a:txBody>
                  <a:tcPr>
                    <a:lnL w="0"/>
                    <a:lnR w="0"/>
                    <a:solidFill>
                      <a:prstClr val="black">
                        <a:lumOff val="100000"/>
                        <a:lumOff val="100000"/>
                      </a:prstClr>
                    </a:solidFill>
                  </a:tcPr>
                </a:tc>
              </a:tr>
              <a:tr h="0">
                <a:tc>
                  <a:txBody>
                    <a:bodyPr/>
                    <a:lstStyle/>
                    <a:p>
                      <a:pPr>
                        <a:defRPr sz="1000"/>
                      </a:pPr>
                      <a:r>
                        <a:rPr sz="1000"/>
                        <a:t>oljepris og investeringer i Norsk teknologi. Stopp av leveranser til Statoil.</a:t>
                      </a:r>
                    </a:p>
                  </a:txBody>
                  <a:tcPr>
                    <a:lnL w="0"/>
                    <a:lnR w="0"/>
                    <a:solidFill>
                      <a:prstClr val="black">
                        <a:lumOff val="100000"/>
                        <a:lumOff val="100000"/>
                      </a:prstClr>
                    </a:solidFill>
                  </a:tcPr>
                </a:tc>
              </a:tr>
              <a:tr h="0">
                <a:tc>
                  <a:txBody>
                    <a:bodyPr/>
                    <a:lstStyle/>
                    <a:p>
                      <a:pPr>
                        <a:defRPr sz="1000"/>
                      </a:pPr>
                      <a:r>
                        <a:rPr sz="1000"/>
                        <a:t>Usikkerhet og dermed tilbakeholdenhet i markedet.</a:t>
                      </a:r>
                    </a:p>
                  </a:txBody>
                  <a:tcPr>
                    <a:lnL w="0"/>
                    <a:lnR w="0"/>
                    <a:solidFill>
                      <a:prstClr val="black">
                        <a:lumOff val="100000"/>
                        <a:lumOff val="100000"/>
                      </a:prstClr>
                    </a:solidFill>
                  </a:tcPr>
                </a:tc>
              </a:tr>
              <a:tr h="0">
                <a:tc>
                  <a:txBody>
                    <a:bodyPr/>
                    <a:lstStyle/>
                    <a:p>
                      <a:pPr>
                        <a:defRPr sz="1000"/>
                      </a:pPr>
                      <a:r>
                        <a:rPr sz="1000"/>
                        <a:t>Betalingsvilje og evne til å betale for tjenester som man ikke MÅ ha akkurat nå. Starte prosesser/prosjekter som man ikke MÅ gjøre akkurat nå. Kundene bruker lengre tid på å bestemme seg.</a:t>
                      </a:r>
                    </a:p>
                  </a:txBody>
                  <a:tcPr>
                    <a:lnL w="0"/>
                    <a:lnR w="0"/>
                    <a:solidFill>
                      <a:prstClr val="black">
                        <a:lumOff val="100000"/>
                        <a:lumOff val="100000"/>
                      </a:prstClr>
                    </a:solidFill>
                  </a:tcPr>
                </a:tc>
              </a:tr>
              <a:tr h="0">
                <a:tc>
                  <a:txBody>
                    <a:bodyPr/>
                    <a:lstStyle/>
                    <a:p>
                      <a:pPr>
                        <a:defRPr sz="1000"/>
                      </a:pPr>
                      <a:r>
                        <a:rPr sz="1000"/>
                        <a:t>Driver utleie av tjenester, da personell &amp; kompetanse. Og for øyeblikket har ingen kunder behov for folk!</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43.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77840"/>
        </p:xfrm>
        <a:graphic>
          <a:graphicData uri="http://schemas.openxmlformats.org/drawingml/2006/table">
            <a:tbl>
              <a:tblPr>
                <a:tableStyleId>{5C22544A-7EE6-4342-B048-85BDC9FD1C3A}</a:tableStyleId>
              </a:tblPr>
              <a:tblGrid>
                <a:gridCol w="8207375"/>
              </a:tblGrid>
              <a:tr h="0">
                <a:tc>
                  <a:txBody>
                    <a:bodyPr/>
                    <a:lstStyle/>
                    <a:p>
                      <a:pPr>
                        <a:defRPr sz="1000"/>
                      </a:pPr>
                      <a:r>
                        <a:rPr sz="1000"/>
                        <a:t>Økte kapitalkrav</a:t>
                      </a:r>
                    </a:p>
                  </a:txBody>
                  <a:tcPr>
                    <a:lnL w="0"/>
                    <a:lnR w="0"/>
                    <a:solidFill>
                      <a:prstClr val="black">
                        <a:lumOff val="100000"/>
                        <a:lumOff val="100000"/>
                      </a:prstClr>
                    </a:solidFill>
                  </a:tcPr>
                </a:tc>
              </a:tr>
              <a:tr h="0">
                <a:tc>
                  <a:txBody>
                    <a:bodyPr/>
                    <a:lstStyle/>
                    <a:p>
                      <a:pPr>
                        <a:defRPr sz="1000"/>
                      </a:pPr>
                      <a:r>
                        <a:rPr sz="1000"/>
                        <a:t>Den skjerpede konkurransesituasjonen. Prispress i markedet</a:t>
                      </a:r>
                    </a:p>
                  </a:txBody>
                  <a:tcPr>
                    <a:lnL w="0"/>
                    <a:lnR w="0"/>
                    <a:solidFill>
                      <a:prstClr val="black">
                        <a:lumOff val="100000"/>
                        <a:lumOff val="100000"/>
                      </a:prstClr>
                    </a:solidFill>
                  </a:tcPr>
                </a:tc>
              </a:tr>
              <a:tr h="0">
                <a:tc>
                  <a:txBody>
                    <a:bodyPr/>
                    <a:lstStyle/>
                    <a:p>
                      <a:pPr>
                        <a:defRPr sz="1000"/>
                      </a:pPr>
                      <a:r>
                        <a:rPr sz="1000"/>
                        <a:t>tilbakeholdenhet/avventing av kompetanseheving hos ansatte</a:t>
                      </a:r>
                    </a:p>
                  </a:txBody>
                  <a:tcPr>
                    <a:lnL w="0"/>
                    <a:lnR w="0"/>
                    <a:solidFill>
                      <a:prstClr val="black">
                        <a:lumOff val="100000"/>
                        <a:lumOff val="100000"/>
                      </a:prstClr>
                    </a:solidFill>
                  </a:tcPr>
                </a:tc>
              </a:tr>
              <a:tr h="0">
                <a:tc>
                  <a:txBody>
                    <a:bodyPr/>
                    <a:lstStyle/>
                    <a:p>
                      <a:pPr>
                        <a:defRPr sz="1000"/>
                      </a:pPr>
                      <a:r>
                        <a:rPr sz="1000"/>
                        <a:t>Manglende oppdrag, innen offshore vedlikehold og boring å brønntjenester.</a:t>
                      </a:r>
                    </a:p>
                  </a:txBody>
                  <a:tcPr>
                    <a:lnL w="0"/>
                    <a:lnR w="0"/>
                    <a:solidFill>
                      <a:prstClr val="black">
                        <a:lumOff val="100000"/>
                        <a:lumOff val="100000"/>
                      </a:prstClr>
                    </a:solidFill>
                  </a:tcPr>
                </a:tc>
              </a:tr>
              <a:tr h="0">
                <a:tc>
                  <a:txBody>
                    <a:bodyPr/>
                    <a:lstStyle/>
                    <a:p>
                      <a:pPr>
                        <a:defRPr sz="1000"/>
                      </a:pPr>
                      <a:r>
                        <a:rPr sz="1000"/>
                        <a:t>Mangel på sterkere satsing på norsk sokkel innenfor leting (exploration), development og produksjon.</a:t>
                      </a:r>
                    </a:p>
                  </a:txBody>
                  <a:tcPr>
                    <a:lnL w="0"/>
                    <a:lnR w="0"/>
                    <a:solidFill>
                      <a:prstClr val="black">
                        <a:lumOff val="100000"/>
                        <a:lumOff val="100000"/>
                      </a:prstClr>
                    </a:solidFill>
                  </a:tcPr>
                </a:tc>
              </a:tr>
              <a:tr h="0">
                <a:tc>
                  <a:txBody>
                    <a:bodyPr/>
                    <a:lstStyle/>
                    <a:p>
                      <a:pPr>
                        <a:defRPr sz="1000"/>
                      </a:pPr>
                      <a:r>
                        <a:rPr sz="1000"/>
                        <a:t>Generell aktivitet alle bransjer</a:t>
                      </a:r>
                    </a:p>
                  </a:txBody>
                  <a:tcPr>
                    <a:lnL w="0"/>
                    <a:lnR w="0"/>
                    <a:solidFill>
                      <a:prstClr val="black">
                        <a:lumOff val="100000"/>
                        <a:lumOff val="100000"/>
                      </a:prstClr>
                    </a:solidFill>
                  </a:tcPr>
                </a:tc>
              </a:tr>
              <a:tr h="0">
                <a:tc>
                  <a:txBody>
                    <a:bodyPr/>
                    <a:lstStyle/>
                    <a:p>
                      <a:pPr>
                        <a:defRPr sz="1000"/>
                      </a:pPr>
                      <a:r>
                        <a:rPr sz="1000"/>
                        <a:t>Hard konkurranse generelt i reiselivet, men i Escape Travel Stavanger ser vi pt ingen nedgang relatert til oljekrisen. En stor utfordring har vært valutakursen.</a:t>
                      </a:r>
                    </a:p>
                  </a:txBody>
                  <a:tcPr>
                    <a:lnL w="0"/>
                    <a:lnR w="0"/>
                    <a:solidFill>
                      <a:prstClr val="black">
                        <a:lumOff val="100000"/>
                        <a:lumOff val="100000"/>
                      </a:prstClr>
                    </a:solidFill>
                  </a:tcPr>
                </a:tc>
              </a:tr>
              <a:tr h="0">
                <a:tc>
                  <a:txBody>
                    <a:bodyPr/>
                    <a:lstStyle/>
                    <a:p>
                      <a:pPr>
                        <a:defRPr sz="1000"/>
                      </a:pPr>
                      <a:r>
                        <a:rPr sz="1000"/>
                        <a:t>2016 ser ut til å bli et dårligere år for oss pga prosjekter ikke blir realisert før 2017.</a:t>
                      </a:r>
                    </a:p>
                  </a:txBody>
                  <a:tcPr>
                    <a:lnL w="0"/>
                    <a:lnR w="0"/>
                    <a:solidFill>
                      <a:prstClr val="black">
                        <a:lumOff val="100000"/>
                        <a:lumOff val="100000"/>
                      </a:prstClr>
                    </a:solidFill>
                  </a:tcPr>
                </a:tc>
              </a:tr>
              <a:tr h="0">
                <a:tc>
                  <a:txBody>
                    <a:bodyPr/>
                    <a:lstStyle/>
                    <a:p>
                      <a:pPr>
                        <a:defRPr sz="1000"/>
                      </a:pPr>
                      <a:r>
                        <a:rPr sz="1000"/>
                        <a:t>Trange tider i oljebransjen</a:t>
                      </a:r>
                    </a:p>
                  </a:txBody>
                  <a:tcPr>
                    <a:lnL w="0"/>
                    <a:lnR w="0"/>
                    <a:solidFill>
                      <a:prstClr val="black">
                        <a:lumOff val="100000"/>
                        <a:lumOff val="100000"/>
                      </a:prstClr>
                    </a:solidFill>
                  </a:tcPr>
                </a:tc>
              </a:tr>
              <a:tr h="0">
                <a:tc>
                  <a:txBody>
                    <a:bodyPr/>
                    <a:lstStyle/>
                    <a:p>
                      <a:pPr>
                        <a:defRPr sz="1000"/>
                      </a:pPr>
                      <a:r>
                        <a:rPr sz="1000"/>
                        <a:t>I det lange perspektivet er det viktig å bygge infrastruktur (veier, bane, ikt etc) for å erstatte de tapte arbeidsplassene knyttet til oljenæringen og for å legge grunnlaget for å etablere nye næringer som kan konkurrere internasjonalt.</a:t>
                      </a:r>
                    </a:p>
                  </a:txBody>
                  <a:tcPr>
                    <a:lnL w="0"/>
                    <a:lnR w="0"/>
                    <a:solidFill>
                      <a:prstClr val="black">
                        <a:lumOff val="100000"/>
                        <a:lumOff val="100000"/>
                      </a:prstClr>
                    </a:solidFill>
                  </a:tcPr>
                </a:tc>
              </a:tr>
              <a:tr h="0">
                <a:tc>
                  <a:txBody>
                    <a:bodyPr/>
                    <a:lstStyle/>
                    <a:p>
                      <a:pPr>
                        <a:defRPr sz="1000"/>
                      </a:pPr>
                      <a:r>
                        <a:rPr sz="1000"/>
                        <a:t>det å holde aktiviteten i næringslivet best mulig uten krisemaksimering</a:t>
                      </a:r>
                    </a:p>
                  </a:txBody>
                  <a:tcPr>
                    <a:lnL w="0"/>
                    <a:lnR w="0"/>
                    <a:solidFill>
                      <a:prstClr val="black">
                        <a:lumOff val="100000"/>
                        <a:lumOff val="100000"/>
                      </a:prstClr>
                    </a:solidFill>
                  </a:tcPr>
                </a:tc>
              </a:tr>
              <a:tr h="0">
                <a:tc>
                  <a:txBody>
                    <a:bodyPr/>
                    <a:lstStyle/>
                    <a:p>
                      <a:pPr>
                        <a:defRPr sz="1000"/>
                      </a:pPr>
                      <a:r>
                        <a:rPr sz="1000"/>
                        <a:t>Få oppdrag til langt lavere priser. Uforutsigbarhet blkant kjernekundene. Utsettelser av prosjekter.</a:t>
                      </a:r>
                    </a:p>
                  </a:txBody>
                  <a:tcPr>
                    <a:lnL w="0"/>
                    <a:lnR w="0"/>
                    <a:solidFill>
                      <a:prstClr val="black">
                        <a:lumOff val="100000"/>
                        <a:lumOff val="100000"/>
                      </a:prstClr>
                    </a:solidFill>
                  </a:tcPr>
                </a:tc>
              </a:tr>
              <a:tr h="0">
                <a:tc>
                  <a:txBody>
                    <a:bodyPr/>
                    <a:lstStyle/>
                    <a:p>
                      <a:pPr>
                        <a:defRPr sz="1000"/>
                      </a:pPr>
                      <a:r>
                        <a:rPr sz="1000"/>
                        <a:t>Selv om det i min bedrift for tiden går svært bra, påvirker den generelle usikkerheten i næringslivet vår vurdering satsing og vekst innen nye områder. </a:t>
                      </a:r>
                    </a:p>
                    <a:p>
                      <a:r>
                        <a:rPr sz="1000"/>
                        <a:t>Større stabilitet og forutsigbarhet generelt ville ha gjort våre valg enklere.</a:t>
                      </a:r>
                    </a:p>
                  </a:txBody>
                  <a:tcPr>
                    <a:lnL w="0"/>
                    <a:lnR w="0"/>
                    <a:solidFill>
                      <a:prstClr val="black">
                        <a:lumOff val="100000"/>
                        <a:lumOff val="100000"/>
                      </a:prstClr>
                    </a:solidFill>
                  </a:tcPr>
                </a:tc>
              </a:tr>
              <a:tr h="0">
                <a:tc>
                  <a:txBody>
                    <a:bodyPr/>
                    <a:lstStyle/>
                    <a:p>
                      <a:pPr>
                        <a:defRPr sz="1000"/>
                      </a:pPr>
                      <a:r>
                        <a:rPr sz="1000"/>
                        <a:t>Det er for mye fokus på det negative skapt av lav oljepris, for lite fokus på muligheter og nyskapinger som oppstår.</a:t>
                      </a:r>
                    </a:p>
                  </a:txBody>
                  <a:tcPr>
                    <a:lnL w="0"/>
                    <a:lnR w="0"/>
                    <a:solidFill>
                      <a:prstClr val="black">
                        <a:lumOff val="100000"/>
                        <a:lumOff val="100000"/>
                      </a:prstClr>
                    </a:solidFill>
                  </a:tcPr>
                </a:tc>
              </a:tr>
              <a:tr h="0">
                <a:tc>
                  <a:txBody>
                    <a:bodyPr/>
                    <a:lstStyle/>
                    <a:p>
                      <a:pPr>
                        <a:defRPr sz="1000"/>
                      </a:pPr>
                      <a:r>
                        <a:rPr sz="1000"/>
                        <a:t>Lav kronekurs siden vi handler mye fra utlandet. Et svekket næringsliv gjør også tilgang  til nødvendig sponsorsamarbeid med næringslivet vanskeligere for vår bedrift/organisasjon.</a:t>
                      </a:r>
                    </a:p>
                  </a:txBody>
                  <a:tcPr>
                    <a:lnL w="0"/>
                    <a:lnR w="0"/>
                    <a:solidFill>
                      <a:prstClr val="black">
                        <a:lumOff val="100000"/>
                        <a:lumOff val="100000"/>
                      </a:prstClr>
                    </a:solidFill>
                  </a:tcPr>
                </a:tc>
              </a:tr>
              <a:tr h="0">
                <a:tc>
                  <a:txBody>
                    <a:bodyPr/>
                    <a:lstStyle/>
                    <a:p>
                      <a:pPr>
                        <a:defRPr sz="1000"/>
                      </a:pPr>
                      <a:r>
                        <a:rPr sz="1000"/>
                        <a:t>Prispress, dumping av priser.</a:t>
                      </a:r>
                    </a:p>
                  </a:txBody>
                  <a:tcPr>
                    <a:lnL w="0"/>
                    <a:lnR w="0"/>
                    <a:solidFill>
                      <a:prstClr val="black">
                        <a:lumOff val="100000"/>
                        <a:lumOff val="100000"/>
                      </a:prstClr>
                    </a:solidFill>
                  </a:tcPr>
                </a:tc>
              </a:tr>
              <a:tr h="0">
                <a:tc>
                  <a:txBody>
                    <a:bodyPr/>
                    <a:lstStyle/>
                    <a:p>
                      <a:pPr>
                        <a:defRPr sz="1000"/>
                      </a:pPr>
                      <a:r>
                        <a:rPr sz="1000"/>
                        <a:t>Konkurranse fra utlandet.</a:t>
                      </a:r>
                    </a:p>
                  </a:txBody>
                  <a:tcPr>
                    <a:lnL w="0"/>
                    <a:lnR w="0"/>
                    <a:solidFill>
                      <a:prstClr val="black">
                        <a:lumOff val="100000"/>
                        <a:lumOff val="100000"/>
                      </a:prstClr>
                    </a:solidFill>
                  </a:tcPr>
                </a:tc>
              </a:tr>
              <a:tr h="0">
                <a:tc>
                  <a:txBody>
                    <a:bodyPr/>
                    <a:lstStyle/>
                    <a:p>
                      <a:pPr>
                        <a:defRPr sz="1000"/>
                      </a:pPr>
                      <a:r>
                        <a:rPr sz="1000"/>
                        <a:t>Lavere investeringsnivå i offshore, da dette vil på sikt ha innvirkning på vår aktivitet.</a:t>
                      </a:r>
                    </a:p>
                  </a:txBody>
                  <a:tcPr>
                    <a:lnL w="0"/>
                    <a:lnR w="0"/>
                    <a:solidFill>
                      <a:prstClr val="black">
                        <a:lumOff val="100000"/>
                        <a:lumOff val="100000"/>
                      </a:prstClr>
                    </a:solidFill>
                  </a:tcPr>
                </a:tc>
              </a:tr>
              <a:tr h="0">
                <a:tc>
                  <a:txBody>
                    <a:bodyPr/>
                    <a:lstStyle/>
                    <a:p>
                      <a:pPr>
                        <a:defRPr sz="1000"/>
                      </a:pPr>
                      <a:r>
                        <a:rPr sz="1000"/>
                        <a:t>Begrensede permitteringsregler. Ordningen bør utvides</a:t>
                      </a:r>
                    </a:p>
                  </a:txBody>
                  <a:tcPr>
                    <a:lnL w="0"/>
                    <a:lnR w="0"/>
                    <a:solidFill>
                      <a:prstClr val="black">
                        <a:lumOff val="100000"/>
                        <a:lumOff val="100000"/>
                      </a:prstClr>
                    </a:solidFill>
                  </a:tcPr>
                </a:tc>
              </a:tr>
              <a:tr h="0">
                <a:tc>
                  <a:txBody>
                    <a:bodyPr/>
                    <a:lstStyle/>
                    <a:p>
                      <a:pPr>
                        <a:defRPr sz="1000"/>
                      </a:pPr>
                      <a:r>
                        <a:rPr sz="1000"/>
                        <a:t>Mindre salg</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43.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3"/>
          <a:ext cx="8207375" cy="5821680"/>
        </p:xfrm>
        <a:graphic>
          <a:graphicData uri="http://schemas.openxmlformats.org/drawingml/2006/table">
            <a:tbl>
              <a:tblPr>
                <a:tableStyleId>{5C22544A-7EE6-4342-B048-85BDC9FD1C3A}</a:tableStyleId>
              </a:tblPr>
              <a:tblGrid>
                <a:gridCol w="8207375"/>
              </a:tblGrid>
              <a:tr h="0">
                <a:tc>
                  <a:txBody>
                    <a:bodyPr/>
                    <a:lstStyle/>
                    <a:p>
                      <a:pPr>
                        <a:defRPr sz="1000"/>
                      </a:pPr>
                      <a:r>
                        <a:rPr sz="1000"/>
                        <a:t>Må få ned kostnadsnivået grunnet sterk konkurranse</a:t>
                      </a:r>
                    </a:p>
                  </a:txBody>
                  <a:tcPr>
                    <a:lnL w="0"/>
                    <a:lnR w="0"/>
                    <a:solidFill>
                      <a:prstClr val="black">
                        <a:lumOff val="100000"/>
                        <a:lumOff val="100000"/>
                      </a:prstClr>
                    </a:solidFill>
                  </a:tcPr>
                </a:tc>
              </a:tr>
              <a:tr h="0">
                <a:tc>
                  <a:txBody>
                    <a:bodyPr/>
                    <a:lstStyle/>
                    <a:p>
                      <a:pPr>
                        <a:defRPr sz="1000"/>
                      </a:pPr>
                      <a:r>
                        <a:rPr sz="1000"/>
                        <a:t>Største utfordring på nåværende tidspunkt er å vinne nye kunder, nye markeder (hovedsakelig utenlandske kunder / marked), som kompensasjon for redusert omsetning hos eksisterende kundegruppe / markedsreduksjon i Norge.</a:t>
                      </a:r>
                    </a:p>
                    <a:p>
                      <a:r>
                        <a:rPr sz="1000"/>
                        <a:t>Den andre er å kunne holde bedriten i gang med nøkkelpersonellet gjennom perioden / tiden det tar for å kunne omstille seg til nye markeder / kunder. Dette kan ta opp til et par år å få på plass, og ofte opp til 1 år før en begynner å se resultater. </a:t>
                      </a:r>
                    </a:p>
                    <a:p>
                      <a:r>
                        <a:rPr sz="1000"/>
                        <a:t>Redusert omsetning fører også til redusert budsjett på salgssiden, nå når dette egentlig burde styrkes med tanke på å vinne nye kunder / markeder. Omstilling tar tid.</a:t>
                      </a:r>
                    </a:p>
                  </a:txBody>
                  <a:tcPr>
                    <a:lnL w="0"/>
                    <a:lnR w="0"/>
                    <a:solidFill>
                      <a:prstClr val="black">
                        <a:lumOff val="100000"/>
                        <a:lumOff val="100000"/>
                      </a:prstClr>
                    </a:solidFill>
                  </a:tcPr>
                </a:tc>
              </a:tr>
              <a:tr h="0">
                <a:tc>
                  <a:txBody>
                    <a:bodyPr/>
                    <a:lstStyle/>
                    <a:p>
                      <a:pPr>
                        <a:defRPr sz="1000"/>
                      </a:pPr>
                      <a:r>
                        <a:rPr sz="1000"/>
                        <a:t>Lavere aktivitet og press på priser</a:t>
                      </a:r>
                    </a:p>
                  </a:txBody>
                  <a:tcPr>
                    <a:lnL w="0"/>
                    <a:lnR w="0"/>
                    <a:solidFill>
                      <a:prstClr val="black">
                        <a:lumOff val="100000"/>
                        <a:lumOff val="100000"/>
                      </a:prstClr>
                    </a:solidFill>
                  </a:tcPr>
                </a:tc>
              </a:tr>
              <a:tr h="0">
                <a:tc>
                  <a:txBody>
                    <a:bodyPr/>
                    <a:lstStyle/>
                    <a:p>
                      <a:pPr>
                        <a:defRPr sz="1000"/>
                      </a:pPr>
                      <a:r>
                        <a:rPr sz="1000"/>
                        <a:t>Tilgang på høykompetent arbeidskraft.</a:t>
                      </a:r>
                    </a:p>
                  </a:txBody>
                  <a:tcPr>
                    <a:lnL w="0"/>
                    <a:lnR w="0"/>
                    <a:solidFill>
                      <a:prstClr val="black">
                        <a:lumOff val="100000"/>
                        <a:lumOff val="100000"/>
                      </a:prstClr>
                    </a:solidFill>
                  </a:tcPr>
                </a:tc>
              </a:tr>
              <a:tr h="0">
                <a:tc>
                  <a:txBody>
                    <a:bodyPr/>
                    <a:lstStyle/>
                    <a:p>
                      <a:pPr>
                        <a:defRPr sz="1000"/>
                      </a:pPr>
                      <a:r>
                        <a:rPr sz="1000"/>
                        <a:t>Det å få tak i fagpersonell.</a:t>
                      </a:r>
                    </a:p>
                  </a:txBody>
                  <a:tcPr>
                    <a:lnL w="0"/>
                    <a:lnR w="0"/>
                    <a:solidFill>
                      <a:prstClr val="black">
                        <a:lumOff val="100000"/>
                        <a:lumOff val="100000"/>
                      </a:prstClr>
                    </a:solidFill>
                  </a:tcPr>
                </a:tc>
              </a:tr>
              <a:tr h="0">
                <a:tc>
                  <a:txBody>
                    <a:bodyPr/>
                    <a:lstStyle/>
                    <a:p>
                      <a:pPr>
                        <a:defRPr sz="1000"/>
                      </a:pPr>
                      <a:r>
                        <a:rPr sz="1000"/>
                        <a:t>Tilgang til pre såkorn investorerer</a:t>
                      </a:r>
                    </a:p>
                  </a:txBody>
                  <a:tcPr>
                    <a:lnL w="0"/>
                    <a:lnR w="0"/>
                    <a:solidFill>
                      <a:prstClr val="black">
                        <a:lumOff val="100000"/>
                        <a:lumOff val="100000"/>
                      </a:prstClr>
                    </a:solidFill>
                  </a:tcPr>
                </a:tc>
              </a:tr>
              <a:tr h="0">
                <a:tc>
                  <a:txBody>
                    <a:bodyPr/>
                    <a:lstStyle/>
                    <a:p>
                      <a:pPr>
                        <a:defRPr sz="1000"/>
                      </a:pPr>
                      <a:r>
                        <a:rPr sz="1000"/>
                        <a:t>Prispress / reforhandling av kontrakter.</a:t>
                      </a:r>
                    </a:p>
                  </a:txBody>
                  <a:tcPr>
                    <a:lnL w="0"/>
                    <a:lnR w="0"/>
                    <a:solidFill>
                      <a:prstClr val="black">
                        <a:lumOff val="100000"/>
                        <a:lumOff val="100000"/>
                      </a:prstClr>
                    </a:solidFill>
                  </a:tcPr>
                </a:tc>
              </a:tr>
              <a:tr h="0">
                <a:tc>
                  <a:txBody>
                    <a:bodyPr/>
                    <a:lstStyle/>
                    <a:p>
                      <a:pPr>
                        <a:defRPr sz="1000"/>
                      </a:pPr>
                      <a:r>
                        <a:rPr sz="1000"/>
                        <a:t>For lite nybygg</a:t>
                      </a:r>
                    </a:p>
                  </a:txBody>
                  <a:tcPr>
                    <a:lnL w="0"/>
                    <a:lnR w="0"/>
                    <a:solidFill>
                      <a:prstClr val="black">
                        <a:lumOff val="100000"/>
                        <a:lumOff val="100000"/>
                      </a:prstClr>
                    </a:solidFill>
                  </a:tcPr>
                </a:tc>
              </a:tr>
              <a:tr h="0">
                <a:tc>
                  <a:txBody>
                    <a:bodyPr/>
                    <a:lstStyle/>
                    <a:p>
                      <a:pPr>
                        <a:defRPr sz="1000"/>
                      </a:pPr>
                      <a:r>
                        <a:rPr sz="1000"/>
                        <a:t>Utenlandske aktører betaler nesten ingen skatt i norge</a:t>
                      </a:r>
                    </a:p>
                  </a:txBody>
                  <a:tcPr>
                    <a:lnL w="0"/>
                    <a:lnR w="0"/>
                    <a:solidFill>
                      <a:prstClr val="black">
                        <a:lumOff val="100000"/>
                        <a:lumOff val="100000"/>
                      </a:prstClr>
                    </a:solidFill>
                  </a:tcPr>
                </a:tc>
              </a:tr>
              <a:tr h="0">
                <a:tc>
                  <a:txBody>
                    <a:bodyPr/>
                    <a:lstStyle/>
                    <a:p>
                      <a:pPr>
                        <a:defRPr sz="1000"/>
                      </a:pPr>
                      <a:r>
                        <a:rPr sz="1000"/>
                        <a:t>Ordertilgang. Beslutningstakere hos kunden sitter utrykt fortsatt slik at selv nødvendige aktiviteter kan bli utsatt.</a:t>
                      </a:r>
                    </a:p>
                  </a:txBody>
                  <a:tcPr>
                    <a:lnL w="0"/>
                    <a:lnR w="0"/>
                    <a:solidFill>
                      <a:prstClr val="black">
                        <a:lumOff val="100000"/>
                        <a:lumOff val="100000"/>
                      </a:prstClr>
                    </a:solidFill>
                  </a:tcPr>
                </a:tc>
              </a:tr>
              <a:tr h="0">
                <a:tc>
                  <a:txBody>
                    <a:bodyPr/>
                    <a:lstStyle/>
                    <a:p>
                      <a:pPr>
                        <a:defRPr sz="1000"/>
                      </a:pPr>
                      <a:r>
                        <a:rPr sz="1000"/>
                        <a:t>Manglende vekst i oppdrettsnæringen. Regjeringen holder igjen på en vekstmulighet som kunne stimulert økonomien på Vestlandet</a:t>
                      </a:r>
                    </a:p>
                  </a:txBody>
                  <a:tcPr>
                    <a:lnL w="0"/>
                    <a:lnR w="0"/>
                    <a:solidFill>
                      <a:prstClr val="black">
                        <a:lumOff val="100000"/>
                        <a:lumOff val="100000"/>
                      </a:prstClr>
                    </a:solidFill>
                  </a:tcPr>
                </a:tc>
              </a:tr>
              <a:tr h="0">
                <a:tc>
                  <a:txBody>
                    <a:bodyPr/>
                    <a:lstStyle/>
                    <a:p>
                      <a:pPr>
                        <a:defRPr sz="1000"/>
                      </a:pPr>
                      <a:r>
                        <a:rPr sz="1000"/>
                        <a:t>Og følge den teknologiske trenden og utviklingen.</a:t>
                      </a:r>
                    </a:p>
                  </a:txBody>
                  <a:tcPr>
                    <a:lnL w="0"/>
                    <a:lnR w="0"/>
                    <a:solidFill>
                      <a:prstClr val="black">
                        <a:lumOff val="100000"/>
                        <a:lumOff val="100000"/>
                      </a:prstClr>
                    </a:solidFill>
                  </a:tcPr>
                </a:tc>
              </a:tr>
              <a:tr h="0">
                <a:tc>
                  <a:txBody>
                    <a:bodyPr/>
                    <a:lstStyle/>
                    <a:p>
                      <a:pPr>
                        <a:defRPr sz="1000"/>
                      </a:pPr>
                      <a:r>
                        <a:rPr sz="1000"/>
                        <a:t>Prisnivået i markedet. Svært ofte er det kun pris som blir parameteren når et tilbud blir vurdert. Andre kvaliteter, som f.eks. mindre vedlikeholdsutgifter på bygg/installasjoner, blir ikke vektlagt nok.</a:t>
                      </a:r>
                    </a:p>
                  </a:txBody>
                  <a:tcPr>
                    <a:lnL w="0"/>
                    <a:lnR w="0"/>
                    <a:solidFill>
                      <a:prstClr val="black">
                        <a:lumOff val="100000"/>
                        <a:lumOff val="100000"/>
                      </a:prstClr>
                    </a:solidFill>
                  </a:tcPr>
                </a:tc>
              </a:tr>
              <a:tr h="0">
                <a:tc>
                  <a:txBody>
                    <a:bodyPr/>
                    <a:lstStyle/>
                    <a:p>
                      <a:pPr>
                        <a:defRPr sz="1000"/>
                      </a:pPr>
                      <a:r>
                        <a:rPr sz="1000"/>
                        <a:t>Tilgang på kompetent arbeidskraft.</a:t>
                      </a:r>
                    </a:p>
                    <a:p>
                      <a:r>
                        <a:rPr sz="1000"/>
                        <a:t>Høye kostnader.</a:t>
                      </a:r>
                    </a:p>
                    <a:p>
                      <a:r>
                        <a:rPr sz="1000"/>
                        <a:t>Høye bompenger ødelegger for næringslivet.</a:t>
                      </a:r>
                    </a:p>
                    <a:p>
                      <a:r>
                        <a:rPr sz="1000"/>
                        <a:t>Tungvint / vanskelig søknadsprosess til prosjekter (byggesaksavd).</a:t>
                      </a:r>
                    </a:p>
                  </a:txBody>
                  <a:tcPr>
                    <a:lnL w="0"/>
                    <a:lnR w="0"/>
                    <a:solidFill>
                      <a:prstClr val="black">
                        <a:lumOff val="100000"/>
                        <a:lumOff val="100000"/>
                      </a:prstClr>
                    </a:solidFill>
                  </a:tcPr>
                </a:tc>
              </a:tr>
              <a:tr h="0">
                <a:tc>
                  <a:txBody>
                    <a:bodyPr/>
                    <a:lstStyle/>
                    <a:p>
                      <a:pPr>
                        <a:defRPr sz="1000"/>
                      </a:pPr>
                      <a:r>
                        <a:rPr sz="1000"/>
                        <a:t>Svært lave priser, under kalkulert selvkost.</a:t>
                      </a:r>
                    </a:p>
                  </a:txBody>
                  <a:tcPr>
                    <a:lnL w="0"/>
                    <a:lnR w="0"/>
                    <a:solidFill>
                      <a:prstClr val="black">
                        <a:lumOff val="100000"/>
                        <a:lumOff val="100000"/>
                      </a:prstClr>
                    </a:solidFill>
                  </a:tcPr>
                </a:tc>
              </a:tr>
              <a:tr h="0">
                <a:tc>
                  <a:txBody>
                    <a:bodyPr/>
                    <a:lstStyle/>
                    <a:p>
                      <a:pPr>
                        <a:defRPr sz="1000"/>
                      </a:pPr>
                      <a:r>
                        <a:rPr sz="1000"/>
                        <a:t>Det normale: utfordring å være i front på effektivitet og innovasjon, og møte konkurransen. Bedriften er rettet mot oppdrett og har ingen eksponerng mot olje/gass</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43.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730240"/>
        </p:xfrm>
        <a:graphic>
          <a:graphicData uri="http://schemas.openxmlformats.org/drawingml/2006/table">
            <a:tbl>
              <a:tblPr>
                <a:tableStyleId>{5C22544A-7EE6-4342-B048-85BDC9FD1C3A}</a:tableStyleId>
              </a:tblPr>
              <a:tblGrid>
                <a:gridCol w="8207375"/>
              </a:tblGrid>
              <a:tr h="0">
                <a:tc>
                  <a:txBody>
                    <a:bodyPr/>
                    <a:lstStyle/>
                    <a:p>
                      <a:pPr>
                        <a:defRPr sz="1000"/>
                      </a:pPr>
                      <a:r>
                        <a:rPr sz="1000"/>
                        <a:t>Den generelle usikkerheten blant arbeidstakere og næringsvirksomheter i Rogaland/Hordaland.  Tydelig preg av at mye står "på hold" med tanke på en mulig forverring av krisen.</a:t>
                      </a:r>
                    </a:p>
                  </a:txBody>
                  <a:tcPr>
                    <a:lnL w="0"/>
                    <a:lnR w="0"/>
                    <a:solidFill>
                      <a:prstClr val="black">
                        <a:lumOff val="100000"/>
                        <a:lumOff val="100000"/>
                      </a:prstClr>
                    </a:solidFill>
                  </a:tcPr>
                </a:tc>
              </a:tr>
              <a:tr h="0">
                <a:tc>
                  <a:txBody>
                    <a:bodyPr/>
                    <a:lstStyle/>
                    <a:p>
                      <a:pPr>
                        <a:defRPr sz="1000"/>
                      </a:pPr>
                      <a:r>
                        <a:rPr sz="1000"/>
                        <a:t>Å overleve uten oppdrag, likviditeten skrumper inn</a:t>
                      </a:r>
                    </a:p>
                  </a:txBody>
                  <a:tcPr>
                    <a:lnL w="0"/>
                    <a:lnR w="0"/>
                    <a:solidFill>
                      <a:prstClr val="black">
                        <a:lumOff val="100000"/>
                        <a:lumOff val="100000"/>
                      </a:prstClr>
                    </a:solidFill>
                  </a:tcPr>
                </a:tc>
              </a:tr>
              <a:tr h="0">
                <a:tc>
                  <a:txBody>
                    <a:bodyPr/>
                    <a:lstStyle/>
                    <a:p>
                      <a:pPr>
                        <a:defRPr sz="1000"/>
                      </a:pPr>
                      <a:r>
                        <a:rPr sz="1000"/>
                        <a:t>Liten vilje til investering i både privathusholdning og virksomheter. Avventende til at forbedringer skal komme. Opplever at mange sitter på gjerdet og venter på at "bunnen er nådd".</a:t>
                      </a:r>
                    </a:p>
                  </a:txBody>
                  <a:tcPr>
                    <a:lnL w="0"/>
                    <a:lnR w="0"/>
                    <a:solidFill>
                      <a:prstClr val="black">
                        <a:lumOff val="100000"/>
                        <a:lumOff val="100000"/>
                      </a:prstClr>
                    </a:solidFill>
                  </a:tcPr>
                </a:tc>
              </a:tr>
              <a:tr h="0">
                <a:tc>
                  <a:txBody>
                    <a:bodyPr/>
                    <a:lstStyle/>
                    <a:p>
                      <a:pPr>
                        <a:defRPr sz="1000"/>
                      </a:pPr>
                      <a:r>
                        <a:rPr sz="1000"/>
                        <a:t>Kostnadsfokus hos kunder, og få selskapstransaksjoner.</a:t>
                      </a:r>
                    </a:p>
                  </a:txBody>
                  <a:tcPr>
                    <a:lnL w="0"/>
                    <a:lnR w="0"/>
                    <a:solidFill>
                      <a:prstClr val="black">
                        <a:lumOff val="100000"/>
                        <a:lumOff val="100000"/>
                      </a:prstClr>
                    </a:solidFill>
                  </a:tcPr>
                </a:tc>
              </a:tr>
              <a:tr h="0">
                <a:tc>
                  <a:txBody>
                    <a:bodyPr/>
                    <a:lstStyle/>
                    <a:p>
                      <a:pPr>
                        <a:defRPr sz="1000"/>
                      </a:pPr>
                      <a:r>
                        <a:rPr sz="1000"/>
                        <a:t>Etablering av regelverk og ratifisering av dette i regi av FN</a:t>
                      </a:r>
                    </a:p>
                  </a:txBody>
                  <a:tcPr>
                    <a:lnL w="0"/>
                    <a:lnR w="0"/>
                    <a:solidFill>
                      <a:prstClr val="black">
                        <a:lumOff val="100000"/>
                        <a:lumOff val="100000"/>
                      </a:prstClr>
                    </a:solidFill>
                  </a:tcPr>
                </a:tc>
              </a:tr>
              <a:tr h="0">
                <a:tc>
                  <a:txBody>
                    <a:bodyPr/>
                    <a:lstStyle/>
                    <a:p>
                      <a:pPr>
                        <a:defRPr sz="1000"/>
                      </a:pPr>
                      <a:r>
                        <a:rPr sz="1000"/>
                        <a:t>.</a:t>
                      </a:r>
                    </a:p>
                  </a:txBody>
                  <a:tcPr>
                    <a:lnL w="0"/>
                    <a:lnR w="0"/>
                    <a:solidFill>
                      <a:prstClr val="black">
                        <a:lumOff val="100000"/>
                        <a:lumOff val="100000"/>
                      </a:prstClr>
                    </a:solidFill>
                  </a:tcPr>
                </a:tc>
              </a:tr>
              <a:tr h="0">
                <a:tc>
                  <a:txBody>
                    <a:bodyPr/>
                    <a:lstStyle/>
                    <a:p>
                      <a:pPr>
                        <a:defRPr sz="1000"/>
                      </a:pPr>
                      <a:r>
                        <a:rPr sz="1000"/>
                        <a:t>Manglende investeringer I Olje og gassnæringen. Utsettelse av prosjekter.</a:t>
                      </a:r>
                    </a:p>
                  </a:txBody>
                  <a:tcPr>
                    <a:lnL w="0"/>
                    <a:lnR w="0"/>
                    <a:solidFill>
                      <a:prstClr val="black">
                        <a:lumOff val="100000"/>
                        <a:lumOff val="100000"/>
                      </a:prstClr>
                    </a:solidFill>
                  </a:tcPr>
                </a:tc>
              </a:tr>
              <a:tr h="0">
                <a:tc>
                  <a:txBody>
                    <a:bodyPr/>
                    <a:lstStyle/>
                    <a:p>
                      <a:pPr>
                        <a:defRPr sz="1000"/>
                      </a:pPr>
                      <a:r>
                        <a:rPr sz="1000"/>
                        <a:t>Ringvirkninger knytt til at oljeselskaper over tid har toppet prosjekter. Dette forventes vil bli en meget økende utfordring utover våren og sommeren 2016 da veldig mange selskaper ikke lengre har egenkapital og "lever" nå av cashflow fra tidligere prosjekter som ikke er ferdig. Når de etablerte prosjektene også stopper opp forventes det at det vil bli et hopetall av konkurser. Bankene vil forsterke denne effekten ved at de blir meget forsiktig med å låne ut penger.</a:t>
                      </a:r>
                    </a:p>
                  </a:txBody>
                  <a:tcPr>
                    <a:lnL w="0"/>
                    <a:lnR w="0"/>
                    <a:solidFill>
                      <a:prstClr val="black">
                        <a:lumOff val="100000"/>
                        <a:lumOff val="100000"/>
                      </a:prstClr>
                    </a:solidFill>
                  </a:tcPr>
                </a:tc>
              </a:tr>
              <a:tr h="0">
                <a:tc>
                  <a:txBody>
                    <a:bodyPr/>
                    <a:lstStyle/>
                    <a:p>
                      <a:pPr>
                        <a:defRPr sz="1000"/>
                      </a:pPr>
                      <a:r>
                        <a:rPr sz="1000"/>
                        <a:t>Manglende oppdrag</a:t>
                      </a:r>
                    </a:p>
                  </a:txBody>
                  <a:tcPr>
                    <a:lnL w="0"/>
                    <a:lnR w="0"/>
                    <a:solidFill>
                      <a:prstClr val="black">
                        <a:lumOff val="100000"/>
                        <a:lumOff val="100000"/>
                      </a:prstClr>
                    </a:solidFill>
                  </a:tcPr>
                </a:tc>
              </a:tr>
              <a:tr h="0">
                <a:tc>
                  <a:txBody>
                    <a:bodyPr/>
                    <a:lstStyle/>
                    <a:p>
                      <a:pPr>
                        <a:defRPr sz="1000"/>
                      </a:pPr>
                      <a:r>
                        <a:rPr sz="1000"/>
                        <a:t>Manglende tiltakspakke fra regjeringen for oljeindustrien. </a:t>
                      </a:r>
                    </a:p>
                    <a:p>
                      <a:r>
                        <a:rPr sz="1000"/>
                        <a:t>Manglende tiltak for å opprettholde større aktivitet i Nordsjøen, - leteboring og plugging av brønner.</a:t>
                      </a:r>
                    </a:p>
                    <a:p>
                      <a:r>
                        <a:rPr sz="1000"/>
                        <a:t>Kompetansen forsvinner, ingen nyansettelser offshore, oljeindustrien vil få store utfordringer med manglende kompetanse om 5 år, - når aktiviteten offshore er større enn i dag, og de med mest erfaring har pensjonert seg, og alle de "villige" kandidatene er oppsagt, og man sitter igjen med de oljearbeiderne som hadde akkurat nok ansiennitet til å beholde jobben i 2015/2016, - men som bare er der for å heve lønn.</a:t>
                      </a:r>
                    </a:p>
                  </a:txBody>
                  <a:tcPr>
                    <a:lnL w="0"/>
                    <a:lnR w="0"/>
                    <a:solidFill>
                      <a:prstClr val="black">
                        <a:lumOff val="100000"/>
                        <a:lumOff val="100000"/>
                      </a:prstClr>
                    </a:solidFill>
                  </a:tcPr>
                </a:tc>
              </a:tr>
              <a:tr h="0">
                <a:tc>
                  <a:txBody>
                    <a:bodyPr/>
                    <a:lstStyle/>
                    <a:p>
                      <a:pPr>
                        <a:defRPr sz="1000"/>
                      </a:pPr>
                      <a:r>
                        <a:rPr sz="1000"/>
                        <a:t>Vi er en konsulentbedrift innen immaterialrett (patenter/varemerker/design/ som må omstilles oss fra å ha store klienter innen olje/gass til mindre bedrifter innen andre virksomhetsområder.</a:t>
                      </a:r>
                    </a:p>
                  </a:txBody>
                  <a:tcPr>
                    <a:lnL w="0"/>
                    <a:lnR w="0"/>
                    <a:solidFill>
                      <a:prstClr val="black">
                        <a:lumOff val="100000"/>
                        <a:lumOff val="100000"/>
                      </a:prstClr>
                    </a:solidFill>
                  </a:tcPr>
                </a:tc>
              </a:tr>
              <a:tr h="0">
                <a:tc>
                  <a:txBody>
                    <a:bodyPr/>
                    <a:lstStyle/>
                    <a:p>
                      <a:pPr>
                        <a:defRPr sz="1000"/>
                      </a:pPr>
                      <a:r>
                        <a:rPr sz="1000"/>
                        <a:t>Turbulens økonomisk, deflasjonsfare/ stagflasjonsfare i Europa, massiv pengetrykking  samt trusselbildet mht terror som preger den globale risikoviljen</a:t>
                      </a:r>
                    </a:p>
                  </a:txBody>
                  <a:tcPr>
                    <a:lnL w="0"/>
                    <a:lnR w="0"/>
                    <a:solidFill>
                      <a:prstClr val="black">
                        <a:lumOff val="100000"/>
                        <a:lumOff val="100000"/>
                      </a:prstClr>
                    </a:solidFill>
                  </a:tcPr>
                </a:tc>
              </a:tr>
              <a:tr h="0">
                <a:tc>
                  <a:txBody>
                    <a:bodyPr/>
                    <a:lstStyle/>
                    <a:p>
                      <a:pPr>
                        <a:defRPr sz="1000"/>
                      </a:pPr>
                      <a:r>
                        <a:rPr sz="1000"/>
                        <a:t>Stopp I investeringer innenfor modifikasjoner på norsk sokkel</a:t>
                      </a:r>
                    </a:p>
                    <a:p>
                      <a:r>
                        <a:rPr sz="1000"/>
                        <a:t>Mangel på kapital eller vilje til å bruke capital hos storkundene (oljeselskapene)</a:t>
                      </a:r>
                    </a:p>
                  </a:txBody>
                  <a:tcPr>
                    <a:lnL w="0"/>
                    <a:lnR w="0"/>
                    <a:solidFill>
                      <a:prstClr val="black">
                        <a:lumOff val="100000"/>
                        <a:lumOff val="100000"/>
                      </a:prstClr>
                    </a:solidFill>
                  </a:tcPr>
                </a:tc>
              </a:tr>
              <a:tr h="0">
                <a:tc>
                  <a:txBody>
                    <a:bodyPr/>
                    <a:lstStyle/>
                    <a:p>
                      <a:pPr>
                        <a:defRPr sz="1000"/>
                      </a:pPr>
                      <a:r>
                        <a:rPr sz="1000"/>
                        <a:t>Leveranser til oljerelaterte bedrifter</a:t>
                      </a:r>
                    </a:p>
                  </a:txBody>
                  <a:tcPr>
                    <a:lnL w="0"/>
                    <a:lnR w="0"/>
                    <a:solidFill>
                      <a:prstClr val="black">
                        <a:lumOff val="100000"/>
                        <a:lumOff val="100000"/>
                      </a:prstClr>
                    </a:solidFill>
                  </a:tcPr>
                </a:tc>
              </a:tr>
              <a:tr h="0">
                <a:tc>
                  <a:txBody>
                    <a:bodyPr/>
                    <a:lstStyle/>
                    <a:p>
                      <a:pPr>
                        <a:defRPr sz="1000"/>
                      </a:pPr>
                      <a:r>
                        <a:rPr sz="1000"/>
                        <a:t>Egenkapital ift bankrav ved finansiering av prosjekter</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43.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38800"/>
        </p:xfrm>
        <a:graphic>
          <a:graphicData uri="http://schemas.openxmlformats.org/drawingml/2006/table">
            <a:tbl>
              <a:tblPr>
                <a:tableStyleId>{5C22544A-7EE6-4342-B048-85BDC9FD1C3A}</a:tableStyleId>
              </a:tblPr>
              <a:tblGrid>
                <a:gridCol w="8207375"/>
              </a:tblGrid>
              <a:tr h="0">
                <a:tc>
                  <a:txBody>
                    <a:bodyPr/>
                    <a:lstStyle/>
                    <a:p>
                      <a:pPr>
                        <a:defRPr sz="1000"/>
                      </a:pPr>
                      <a:r>
                        <a:rPr sz="1000"/>
                        <a:t>Største utfordring er lokale myndigheter og evne til å handle i form av reguleringsplaner osv.</a:t>
                      </a:r>
                    </a:p>
                    <a:p>
                      <a:r>
                        <a:rPr sz="1000"/>
                        <a:t>For oss som vil ekspandere og utvikle vårt areal er det viktigt at ikkje lokale myndigheter kun har fokus på bedrifter som slit i eit trangt oljemarked.</a:t>
                      </a:r>
                    </a:p>
                  </a:txBody>
                  <a:tcPr>
                    <a:lnL w="0"/>
                    <a:lnR w="0"/>
                    <a:solidFill>
                      <a:prstClr val="black">
                        <a:lumOff val="100000"/>
                        <a:lumOff val="100000"/>
                      </a:prstClr>
                    </a:solidFill>
                  </a:tcPr>
                </a:tc>
              </a:tr>
              <a:tr h="0">
                <a:tc>
                  <a:txBody>
                    <a:bodyPr/>
                    <a:lstStyle/>
                    <a:p>
                      <a:pPr>
                        <a:defRPr sz="1000"/>
                      </a:pPr>
                      <a:r>
                        <a:rPr sz="1000"/>
                        <a:t>Svært sterkt press på marginer reduserer lønnsomheten betydelig.</a:t>
                      </a:r>
                    </a:p>
                  </a:txBody>
                  <a:tcPr>
                    <a:lnL w="0"/>
                    <a:lnR w="0"/>
                    <a:solidFill>
                      <a:prstClr val="black">
                        <a:lumOff val="100000"/>
                        <a:lumOff val="100000"/>
                      </a:prstClr>
                    </a:solidFill>
                  </a:tcPr>
                </a:tc>
              </a:tr>
              <a:tr h="0">
                <a:tc>
                  <a:txBody>
                    <a:bodyPr/>
                    <a:lstStyle/>
                    <a:p>
                      <a:pPr>
                        <a:defRPr sz="1000"/>
                      </a:pPr>
                      <a:r>
                        <a:rPr sz="1000"/>
                        <a:t>Manglende oppdrag kombinert med - tipper - ca 25-30 % overkapasitet.</a:t>
                      </a:r>
                    </a:p>
                  </a:txBody>
                  <a:tcPr>
                    <a:lnL w="0"/>
                    <a:lnR w="0"/>
                    <a:solidFill>
                      <a:prstClr val="black">
                        <a:lumOff val="100000"/>
                        <a:lumOff val="100000"/>
                      </a:prstClr>
                    </a:solidFill>
                  </a:tcPr>
                </a:tc>
              </a:tr>
              <a:tr h="0">
                <a:tc>
                  <a:txBody>
                    <a:bodyPr/>
                    <a:lstStyle/>
                    <a:p>
                      <a:pPr>
                        <a:defRPr sz="1000"/>
                      </a:pPr>
                      <a:r>
                        <a:rPr sz="1000"/>
                        <a:t>Få avtale/kontrakt med NAV.</a:t>
                      </a:r>
                    </a:p>
                    <a:p>
                      <a:r>
                        <a:rPr sz="1000"/>
                        <a:t>Fallende prisnivå internasjonalt og økt konkurranse fra internasjonale konkurrenter</a:t>
                      </a:r>
                    </a:p>
                  </a:txBody>
                  <a:tcPr>
                    <a:lnL w="0"/>
                    <a:lnR w="0"/>
                    <a:solidFill>
                      <a:prstClr val="black">
                        <a:lumOff val="100000"/>
                        <a:lumOff val="100000"/>
                      </a:prstClr>
                    </a:solidFill>
                  </a:tcPr>
                </a:tc>
              </a:tr>
              <a:tr h="0">
                <a:tc>
                  <a:txBody>
                    <a:bodyPr/>
                    <a:lstStyle/>
                    <a:p>
                      <a:pPr>
                        <a:defRPr sz="1000"/>
                      </a:pPr>
                      <a:r>
                        <a:rPr sz="1000"/>
                        <a:t>Infrastruktur, mye kø</a:t>
                      </a:r>
                    </a:p>
                  </a:txBody>
                  <a:tcPr>
                    <a:lnL w="0"/>
                    <a:lnR w="0"/>
                    <a:solidFill>
                      <a:prstClr val="black">
                        <a:lumOff val="100000"/>
                        <a:lumOff val="100000"/>
                      </a:prstClr>
                    </a:solidFill>
                  </a:tcPr>
                </a:tc>
              </a:tr>
              <a:tr h="0">
                <a:tc>
                  <a:txBody>
                    <a:bodyPr/>
                    <a:lstStyle/>
                    <a:p>
                      <a:pPr>
                        <a:defRPr sz="1000"/>
                      </a:pPr>
                      <a:r>
                        <a:rPr sz="1000"/>
                        <a:t>Mangel på vilje til utlån fra Norske banker .</a:t>
                      </a:r>
                    </a:p>
                  </a:txBody>
                  <a:tcPr>
                    <a:lnL w="0"/>
                    <a:lnR w="0"/>
                    <a:solidFill>
                      <a:prstClr val="black">
                        <a:lumOff val="100000"/>
                        <a:lumOff val="100000"/>
                      </a:prstClr>
                    </a:solidFill>
                  </a:tcPr>
                </a:tc>
              </a:tr>
              <a:tr h="0">
                <a:tc>
                  <a:txBody>
                    <a:bodyPr/>
                    <a:lstStyle/>
                    <a:p>
                      <a:pPr>
                        <a:defRPr sz="1000"/>
                      </a:pPr>
                      <a:r>
                        <a:rPr sz="1000"/>
                        <a:t>Manglende ordreinngang. Nedgang i oljepris har ført til reduksjon i flere markeder i regionen, som videre fører til mindre aktivitet i flere bransjer. Reduserer ordreinngangen i andre bransjer enn oljesektoren.</a:t>
                      </a:r>
                    </a:p>
                  </a:txBody>
                  <a:tcPr>
                    <a:lnL w="0"/>
                    <a:lnR w="0"/>
                    <a:solidFill>
                      <a:prstClr val="black">
                        <a:lumOff val="100000"/>
                        <a:lumOff val="100000"/>
                      </a:prstClr>
                    </a:solidFill>
                  </a:tcPr>
                </a:tc>
              </a:tr>
              <a:tr h="0">
                <a:tc>
                  <a:txBody>
                    <a:bodyPr/>
                    <a:lstStyle/>
                    <a:p>
                      <a:pPr>
                        <a:defRPr sz="1000"/>
                      </a:pPr>
                      <a:r>
                        <a:rPr sz="1000"/>
                        <a:t>Det har over tid grunnet stor etterspørsel bygget seg opp en stor kapasitet i byggebransjen. Der er ansatt et betydelig antall flinke medarbeidere, flere har benyttet seg av innleie. Der er også komt til flere nyetableringer og utenbys selskap har befestet sin posisjon siste par åra. </a:t>
                      </a:r>
                    </a:p>
                    <a:p>
                      <a:r>
                        <a:rPr sz="1000"/>
                        <a:t>Nå tas kapasitet ned hos alle, det er utfordrende og byggebransjen står i fare for å miste kompetanse som er bygget opp over 10år. Rykk tilbake til start!</a:t>
                      </a:r>
                    </a:p>
                  </a:txBody>
                  <a:tcPr>
                    <a:lnL w="0"/>
                    <a:lnR w="0"/>
                    <a:solidFill>
                      <a:prstClr val="black">
                        <a:lumOff val="100000"/>
                        <a:lumOff val="100000"/>
                      </a:prstClr>
                    </a:solidFill>
                  </a:tcPr>
                </a:tc>
              </a:tr>
              <a:tr h="0">
                <a:tc>
                  <a:txBody>
                    <a:bodyPr/>
                    <a:lstStyle/>
                    <a:p>
                      <a:pPr>
                        <a:defRPr sz="1000"/>
                      </a:pPr>
                      <a:r>
                        <a:rPr sz="1000"/>
                        <a:t>psykologien i markedet. Usikkerhet, vilje til investeringer.</a:t>
                      </a:r>
                    </a:p>
                  </a:txBody>
                  <a:tcPr>
                    <a:lnL w="0"/>
                    <a:lnR w="0"/>
                    <a:solidFill>
                      <a:prstClr val="black">
                        <a:lumOff val="100000"/>
                        <a:lumOff val="100000"/>
                      </a:prstClr>
                    </a:solidFill>
                  </a:tcPr>
                </a:tc>
              </a:tr>
              <a:tr h="0">
                <a:tc>
                  <a:txBody>
                    <a:bodyPr/>
                    <a:lstStyle/>
                    <a:p>
                      <a:pPr>
                        <a:defRPr sz="1000"/>
                      </a:pPr>
                      <a:r>
                        <a:rPr sz="1000"/>
                        <a:t>Å oppnå en god logistikk på et belastet veinett</a:t>
                      </a:r>
                    </a:p>
                  </a:txBody>
                  <a:tcPr>
                    <a:lnL w="0"/>
                    <a:lnR w="0"/>
                    <a:solidFill>
                      <a:prstClr val="black">
                        <a:lumOff val="100000"/>
                        <a:lumOff val="100000"/>
                      </a:prstClr>
                    </a:solidFill>
                  </a:tcPr>
                </a:tc>
              </a:tr>
              <a:tr h="0">
                <a:tc>
                  <a:txBody>
                    <a:bodyPr/>
                    <a:lstStyle/>
                    <a:p>
                      <a:pPr>
                        <a:defRPr sz="1000"/>
                      </a:pPr>
                      <a:r>
                        <a:rPr sz="1000"/>
                        <a:t>Få nye kontrakter.</a:t>
                      </a:r>
                    </a:p>
                  </a:txBody>
                  <a:tcPr>
                    <a:lnL w="0"/>
                    <a:lnR w="0"/>
                    <a:solidFill>
                      <a:prstClr val="black">
                        <a:lumOff val="100000"/>
                        <a:lumOff val="100000"/>
                      </a:prstClr>
                    </a:solidFill>
                  </a:tcPr>
                </a:tc>
              </a:tr>
              <a:tr h="0">
                <a:tc>
                  <a:txBody>
                    <a:bodyPr/>
                    <a:lstStyle/>
                    <a:p>
                      <a:pPr>
                        <a:defRPr sz="1000"/>
                      </a:pPr>
                      <a:r>
                        <a:rPr sz="1000"/>
                        <a:t>få prosjekter som det blir noe av og høyt prispress i et tørt marked.</a:t>
                      </a:r>
                    </a:p>
                  </a:txBody>
                  <a:tcPr>
                    <a:lnL w="0"/>
                    <a:lnR w="0"/>
                    <a:solidFill>
                      <a:prstClr val="black">
                        <a:lumOff val="100000"/>
                        <a:lumOff val="100000"/>
                      </a:prstClr>
                    </a:solidFill>
                  </a:tcPr>
                </a:tc>
              </a:tr>
              <a:tr h="0">
                <a:tc>
                  <a:txBody>
                    <a:bodyPr/>
                    <a:lstStyle/>
                    <a:p>
                      <a:pPr>
                        <a:defRPr sz="1000"/>
                      </a:pPr>
                      <a:r>
                        <a:rPr sz="1000"/>
                        <a:t>Aktivitetsnivaaet I vaart kjerneomraade, Olje og Gass.</a:t>
                      </a:r>
                    </a:p>
                  </a:txBody>
                  <a:tcPr>
                    <a:lnL w="0"/>
                    <a:lnR w="0"/>
                    <a:solidFill>
                      <a:prstClr val="black">
                        <a:lumOff val="100000"/>
                        <a:lumOff val="100000"/>
                      </a:prstClr>
                    </a:solidFill>
                  </a:tcPr>
                </a:tc>
              </a:tr>
              <a:tr h="0">
                <a:tc>
                  <a:txBody>
                    <a:bodyPr/>
                    <a:lstStyle/>
                    <a:p>
                      <a:pPr>
                        <a:defRPr sz="1000"/>
                      </a:pPr>
                      <a:r>
                        <a:rPr sz="1000"/>
                        <a:t>Manglende realitetsforståelse</a:t>
                      </a:r>
                    </a:p>
                  </a:txBody>
                  <a:tcPr>
                    <a:lnL w="0"/>
                    <a:lnR w="0"/>
                    <a:solidFill>
                      <a:prstClr val="black">
                        <a:lumOff val="100000"/>
                        <a:lumOff val="100000"/>
                      </a:prstClr>
                    </a:solidFill>
                  </a:tcPr>
                </a:tc>
              </a:tr>
              <a:tr h="0">
                <a:tc>
                  <a:txBody>
                    <a:bodyPr/>
                    <a:lstStyle/>
                    <a:p>
                      <a:pPr>
                        <a:defRPr sz="1000"/>
                      </a:pPr>
                      <a:r>
                        <a:rPr sz="1000"/>
                        <a:t>Lav etterspørsel etter konsulent-tjenester</a:t>
                      </a:r>
                    </a:p>
                  </a:txBody>
                  <a:tcPr>
                    <a:lnL w="0"/>
                    <a:lnR w="0"/>
                    <a:solidFill>
                      <a:prstClr val="black">
                        <a:lumOff val="100000"/>
                        <a:lumOff val="100000"/>
                      </a:prstClr>
                    </a:solidFill>
                  </a:tcPr>
                </a:tc>
              </a:tr>
              <a:tr h="0">
                <a:tc>
                  <a:txBody>
                    <a:bodyPr/>
                    <a:lstStyle/>
                    <a:p>
                      <a:pPr>
                        <a:defRPr sz="1000"/>
                      </a:pPr>
                      <a:r>
                        <a:rPr sz="1000"/>
                        <a:t>Tøffe konkuransevilkår, med få prosjekter og alt for mange tilbydere.</a:t>
                      </a:r>
                    </a:p>
                  </a:txBody>
                  <a:tcPr>
                    <a:lnL w="0"/>
                    <a:lnR w="0"/>
                    <a:solidFill>
                      <a:prstClr val="black">
                        <a:lumOff val="100000"/>
                        <a:lumOff val="100000"/>
                      </a:prstClr>
                    </a:solidFill>
                  </a:tcPr>
                </a:tc>
              </a:tr>
              <a:tr h="0">
                <a:tc>
                  <a:txBody>
                    <a:bodyPr/>
                    <a:lstStyle/>
                    <a:p>
                      <a:pPr>
                        <a:defRPr sz="1000"/>
                      </a:pPr>
                      <a:r>
                        <a:rPr sz="1000"/>
                        <a:t>Å få næringsforeningen og andre til å forstå at kulturbedrifter kan skape og være arbeidsplasser!</a:t>
                      </a:r>
                    </a:p>
                  </a:txBody>
                  <a:tcPr>
                    <a:lnL w="0"/>
                    <a:lnR w="0"/>
                    <a:solidFill>
                      <a:prstClr val="black">
                        <a:lumOff val="100000"/>
                        <a:lumOff val="100000"/>
                      </a:prstClr>
                    </a:solidFill>
                  </a:tcPr>
                </a:tc>
              </a:tr>
              <a:tr h="0">
                <a:tc>
                  <a:txBody>
                    <a:bodyPr/>
                    <a:lstStyle/>
                    <a:p>
                      <a:pPr>
                        <a:defRPr sz="1000"/>
                      </a:pPr>
                      <a:r>
                        <a:rPr sz="1000"/>
                        <a:t>Langsom  behandling av byggesaker i Bergen Kommune (manglende fremdrift i etablerte og nye byggeprosjekter)</a:t>
                      </a:r>
                    </a:p>
                  </a:txBody>
                  <a:tcPr>
                    <a:lnL w="0"/>
                    <a:lnR w="0"/>
                    <a:solidFill>
                      <a:prstClr val="black">
                        <a:lumOff val="100000"/>
                        <a:lumOff val="100000"/>
                      </a:prstClr>
                    </a:solidFill>
                  </a:tcPr>
                </a:tc>
              </a:tr>
              <a:tr h="0">
                <a:tc>
                  <a:txBody>
                    <a:bodyPr/>
                    <a:lstStyle/>
                    <a:p>
                      <a:pPr>
                        <a:defRPr sz="1000"/>
                      </a:pPr>
                      <a:r>
                        <a:rPr sz="1000"/>
                        <a:t>Et elendig markedet innen shipping, offshore</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43.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69280"/>
        </p:xfrm>
        <a:graphic>
          <a:graphicData uri="http://schemas.openxmlformats.org/drawingml/2006/table">
            <a:tbl>
              <a:tblPr>
                <a:tableStyleId>{5C22544A-7EE6-4342-B048-85BDC9FD1C3A}</a:tableStyleId>
              </a:tblPr>
              <a:tblGrid>
                <a:gridCol w="8207375"/>
              </a:tblGrid>
              <a:tr h="0">
                <a:tc>
                  <a:txBody>
                    <a:bodyPr/>
                    <a:lstStyle/>
                    <a:p>
                      <a:pPr>
                        <a:defRPr sz="1000"/>
                      </a:pPr>
                      <a:r>
                        <a:rPr sz="1000"/>
                        <a:t>Lønnsomhet og rekrutering</a:t>
                      </a:r>
                    </a:p>
                  </a:txBody>
                  <a:tcPr>
                    <a:lnL w="0"/>
                    <a:lnR w="0"/>
                    <a:solidFill>
                      <a:prstClr val="black">
                        <a:lumOff val="100000"/>
                        <a:lumOff val="100000"/>
                      </a:prstClr>
                    </a:solidFill>
                  </a:tcPr>
                </a:tc>
              </a:tr>
              <a:tr h="0">
                <a:tc>
                  <a:txBody>
                    <a:bodyPr/>
                    <a:lstStyle/>
                    <a:p>
                      <a:pPr>
                        <a:defRPr sz="1000"/>
                      </a:pPr>
                      <a:r>
                        <a:rPr sz="1000"/>
                        <a:t>Sviktende inntekter, lav aktivitet hos våre største kunder i olje og shipping</a:t>
                      </a:r>
                    </a:p>
                  </a:txBody>
                  <a:tcPr>
                    <a:lnL w="0"/>
                    <a:lnR w="0"/>
                    <a:solidFill>
                      <a:prstClr val="black">
                        <a:lumOff val="100000"/>
                        <a:lumOff val="100000"/>
                      </a:prstClr>
                    </a:solidFill>
                  </a:tcPr>
                </a:tc>
              </a:tr>
              <a:tr h="0">
                <a:tc>
                  <a:txBody>
                    <a:bodyPr/>
                    <a:lstStyle/>
                    <a:p>
                      <a:pPr>
                        <a:defRPr sz="1000"/>
                      </a:pPr>
                      <a:r>
                        <a:rPr sz="1000"/>
                        <a:t>Kostnadsnivå egne ressurser versus effektivitet.</a:t>
                      </a:r>
                    </a:p>
                  </a:txBody>
                  <a:tcPr>
                    <a:lnL w="0"/>
                    <a:lnR w="0"/>
                    <a:solidFill>
                      <a:prstClr val="black">
                        <a:lumOff val="100000"/>
                        <a:lumOff val="100000"/>
                      </a:prstClr>
                    </a:solidFill>
                  </a:tcPr>
                </a:tc>
              </a:tr>
              <a:tr h="0">
                <a:tc>
                  <a:txBody>
                    <a:bodyPr/>
                    <a:lstStyle/>
                    <a:p>
                      <a:pPr>
                        <a:defRPr sz="1000"/>
                      </a:pPr>
                      <a:r>
                        <a:rPr sz="1000"/>
                        <a:t>Dramatisk kutt i investeringsbudsjettene hos alle oljeselskaper</a:t>
                      </a:r>
                    </a:p>
                    <a:p>
                      <a:r>
                        <a:rPr sz="1000"/>
                        <a:t>Stopp av FOU prosjekter hos oljeselskaper</a:t>
                      </a:r>
                    </a:p>
                  </a:txBody>
                  <a:tcPr>
                    <a:lnL w="0"/>
                    <a:lnR w="0"/>
                    <a:solidFill>
                      <a:prstClr val="black">
                        <a:lumOff val="100000"/>
                        <a:lumOff val="100000"/>
                      </a:prstClr>
                    </a:solidFill>
                  </a:tcPr>
                </a:tc>
              </a:tr>
              <a:tr h="0">
                <a:tc>
                  <a:txBody>
                    <a:bodyPr/>
                    <a:lstStyle/>
                    <a:p>
                      <a:pPr>
                        <a:defRPr sz="1000"/>
                      </a:pPr>
                      <a:r>
                        <a:rPr sz="1000"/>
                        <a:t>Å holde det kreative nivået samtidig med vekst.</a:t>
                      </a:r>
                    </a:p>
                  </a:txBody>
                  <a:tcPr>
                    <a:lnL w="0"/>
                    <a:lnR w="0"/>
                    <a:solidFill>
                      <a:prstClr val="black">
                        <a:lumOff val="100000"/>
                        <a:lumOff val="100000"/>
                      </a:prstClr>
                    </a:solidFill>
                  </a:tcPr>
                </a:tc>
              </a:tr>
              <a:tr h="0">
                <a:tc>
                  <a:txBody>
                    <a:bodyPr/>
                    <a:lstStyle/>
                    <a:p>
                      <a:pPr>
                        <a:defRPr sz="1000"/>
                      </a:pPr>
                      <a:r>
                        <a:rPr sz="1000"/>
                        <a:t>Tilgang på ordrer fordi etablerte bedrifter stopper nesten all opplæringsaktivitet når deres marked blir dårlig</a:t>
                      </a:r>
                    </a:p>
                  </a:txBody>
                  <a:tcPr>
                    <a:lnL w="0"/>
                    <a:lnR w="0"/>
                    <a:solidFill>
                      <a:prstClr val="black">
                        <a:lumOff val="100000"/>
                        <a:lumOff val="100000"/>
                      </a:prstClr>
                    </a:solidFill>
                  </a:tcPr>
                </a:tc>
              </a:tr>
              <a:tr h="0">
                <a:tc>
                  <a:txBody>
                    <a:bodyPr/>
                    <a:lstStyle/>
                    <a:p>
                      <a:pPr>
                        <a:defRPr sz="1000"/>
                      </a:pPr>
                      <a:r>
                        <a:rPr sz="1000"/>
                        <a:t>Den største utfordringen vår er automatiseringen og digitaliseringen av endel funksjoner knyttet til våre kjærneområder økonomi og regnskap, som igjen fører til at de tradisjonelle medarbeiderne blir overflødige, sakte men sikkert. Markedet må læres opp i å investere kunnskap med høyere kompetanse, det er de vi ser vil være morgendagens vinnere i arbeidsmarkedet.</a:t>
                      </a:r>
                    </a:p>
                  </a:txBody>
                  <a:tcPr>
                    <a:lnL w="0"/>
                    <a:lnR w="0"/>
                    <a:solidFill>
                      <a:prstClr val="black">
                        <a:lumOff val="100000"/>
                        <a:lumOff val="100000"/>
                      </a:prstClr>
                    </a:solidFill>
                  </a:tcPr>
                </a:tc>
              </a:tr>
              <a:tr h="0">
                <a:tc>
                  <a:txBody>
                    <a:bodyPr/>
                    <a:lstStyle/>
                    <a:p>
                      <a:pPr>
                        <a:defRPr sz="1000"/>
                      </a:pPr>
                      <a:r>
                        <a:rPr sz="1000"/>
                        <a:t>Transformering av arbeidskraft til å bli mobil. Halve omsetningen er nå utenfor fylket. Valget er oppsigelser</a:t>
                      </a:r>
                    </a:p>
                  </a:txBody>
                  <a:tcPr>
                    <a:lnL w="0"/>
                    <a:lnR w="0"/>
                    <a:solidFill>
                      <a:prstClr val="black">
                        <a:lumOff val="100000"/>
                        <a:lumOff val="100000"/>
                      </a:prstClr>
                    </a:solidFill>
                  </a:tcPr>
                </a:tc>
              </a:tr>
              <a:tr h="0">
                <a:tc>
                  <a:txBody>
                    <a:bodyPr/>
                    <a:lstStyle/>
                    <a:p>
                      <a:pPr>
                        <a:defRPr sz="1000"/>
                      </a:pPr>
                      <a:r>
                        <a:rPr sz="1000"/>
                        <a:t>Å ha de rette plangrep på plass til rett tid</a:t>
                      </a:r>
                    </a:p>
                  </a:txBody>
                  <a:tcPr>
                    <a:lnL w="0"/>
                    <a:lnR w="0"/>
                    <a:solidFill>
                      <a:prstClr val="black">
                        <a:lumOff val="100000"/>
                        <a:lumOff val="100000"/>
                      </a:prstClr>
                    </a:solidFill>
                  </a:tcPr>
                </a:tc>
              </a:tr>
              <a:tr h="0">
                <a:tc>
                  <a:txBody>
                    <a:bodyPr/>
                    <a:lstStyle/>
                    <a:p>
                      <a:pPr>
                        <a:defRPr sz="1000"/>
                      </a:pPr>
                      <a:r>
                        <a:rPr sz="1000"/>
                        <a:t>At politikere får lov til å fremme sine yndlingsprosjekt istedenfor at politikerne samles over partigrensene for å fremme de prosjektene (oljeindustri, vegprosjekter, jernbane) som bidrar mest til at industrien både på Østlandet, Vestlandet og midt-Norge/Nord-Norge kan fungere optimalt. Dette betyr å fremme de prosjektene som bidrar mest til at handel og industri fungerer mest mulig optimalt. Eksempelvis betyr det igjen illustrert med veiprosjekter at prosjekter som E39 Rogfast og E134 Haukeli må gjennomføres så fort som mulig og før man gjennomfører yndlingsprosjekter som bussvei i Stavanger som i praksis bare flytter passasjerer fra en mindre buss til en større buss til en ekstremt stor kostnad (hele prosjektet burde vært skrinlagt).</a:t>
                      </a:r>
                    </a:p>
                  </a:txBody>
                  <a:tcPr>
                    <a:lnL w="0"/>
                    <a:lnR w="0"/>
                    <a:solidFill>
                      <a:prstClr val="black">
                        <a:lumOff val="100000"/>
                        <a:lumOff val="100000"/>
                      </a:prstClr>
                    </a:solidFill>
                  </a:tcPr>
                </a:tc>
              </a:tr>
              <a:tr h="0">
                <a:tc>
                  <a:txBody>
                    <a:bodyPr/>
                    <a:lstStyle/>
                    <a:p>
                      <a:pPr>
                        <a:defRPr sz="1000"/>
                      </a:pPr>
                      <a:r>
                        <a:rPr sz="1000"/>
                        <a:t>Oljeprisen og påvirkningen dette har på  hele bedriftsmarkedet på vestlandet</a:t>
                      </a:r>
                    </a:p>
                  </a:txBody>
                  <a:tcPr>
                    <a:lnL w="0"/>
                    <a:lnR w="0"/>
                    <a:solidFill>
                      <a:prstClr val="black">
                        <a:lumOff val="100000"/>
                        <a:lumOff val="100000"/>
                      </a:prstClr>
                    </a:solidFill>
                  </a:tcPr>
                </a:tc>
              </a:tr>
              <a:tr h="0">
                <a:tc>
                  <a:txBody>
                    <a:bodyPr/>
                    <a:lstStyle/>
                    <a:p>
                      <a:pPr>
                        <a:defRPr sz="1000"/>
                      </a:pPr>
                      <a:r>
                        <a:rPr sz="1000"/>
                        <a:t>Få nok oppdrag for å beholde og utvikle medarbeidere/kompetansen i bedriften</a:t>
                      </a:r>
                    </a:p>
                  </a:txBody>
                  <a:tcPr>
                    <a:lnL w="0"/>
                    <a:lnR w="0"/>
                    <a:solidFill>
                      <a:prstClr val="black">
                        <a:lumOff val="100000"/>
                        <a:lumOff val="100000"/>
                      </a:prstClr>
                    </a:solidFill>
                  </a:tcPr>
                </a:tc>
              </a:tr>
              <a:tr h="0">
                <a:tc>
                  <a:txBody>
                    <a:bodyPr/>
                    <a:lstStyle/>
                    <a:p>
                      <a:pPr>
                        <a:defRPr sz="1000"/>
                      </a:pPr>
                      <a:r>
                        <a:rPr sz="1000"/>
                        <a:t>Å jobbe med kjerneområdet rekruttering. Det er mangel på oppdrag, og bedriftene er i liten grad villige til å slippe til mindre aktører selv om vi har både svært god kompetanse, erfaring og rykte. </a:t>
                      </a:r>
                    </a:p>
                    <a:p>
                      <a:r>
                        <a:rPr sz="1000"/>
                        <a:t>Problemet er å holde seg i live når man er liten, og skal betale høye skatter og avgifter i tillegg til å lønne ansatte når etterspørselen er lav.</a:t>
                      </a:r>
                    </a:p>
                  </a:txBody>
                  <a:tcPr>
                    <a:lnL w="0"/>
                    <a:lnR w="0"/>
                    <a:solidFill>
                      <a:prstClr val="black">
                        <a:lumOff val="100000"/>
                        <a:lumOff val="100000"/>
                      </a:prstClr>
                    </a:solidFill>
                  </a:tcPr>
                </a:tc>
              </a:tr>
              <a:tr h="0">
                <a:tc>
                  <a:txBody>
                    <a:bodyPr/>
                    <a:lstStyle/>
                    <a:p>
                      <a:pPr>
                        <a:defRPr sz="1000"/>
                      </a:pPr>
                      <a:r>
                        <a:rPr sz="1000"/>
                        <a:t>Utflagging av norsk industri grunnet høyt lønnsnivå</a:t>
                      </a:r>
                    </a:p>
                  </a:txBody>
                  <a:tcPr>
                    <a:lnL w="0"/>
                    <a:lnR w="0"/>
                    <a:solidFill>
                      <a:prstClr val="black">
                        <a:lumOff val="100000"/>
                        <a:lumOff val="100000"/>
                      </a:prstClr>
                    </a:solidFill>
                  </a:tcPr>
                </a:tc>
              </a:tr>
              <a:tr h="0">
                <a:tc>
                  <a:txBody>
                    <a:bodyPr/>
                    <a:lstStyle/>
                    <a:p>
                      <a:pPr>
                        <a:defRPr sz="1000"/>
                      </a:pPr>
                      <a:r>
                        <a:rPr sz="1000"/>
                        <a:t>Redusert volum i marked for olje og gass krever at ressuerser omdisponeres/brukes på andre områder. Kan derfor være utfordring på ha ertt/nok kompetanse på områder der etterspørsel(potensiale er størst.</a:t>
                      </a:r>
                    </a:p>
                  </a:txBody>
                  <a:tcPr>
                    <a:lnL w="0"/>
                    <a:lnR w="0"/>
                    <a:solidFill>
                      <a:prstClr val="black">
                        <a:lumOff val="100000"/>
                        <a:lumOff val="100000"/>
                      </a:prstClr>
                    </a:solidFill>
                  </a:tcPr>
                </a:tc>
              </a:tr>
              <a:tr h="0">
                <a:tc>
                  <a:txBody>
                    <a:bodyPr/>
                    <a:lstStyle/>
                    <a:p>
                      <a:pPr>
                        <a:defRPr sz="1000"/>
                      </a:pPr>
                      <a:r>
                        <a:rPr sz="1000"/>
                        <a:t>I og med at vår hovedvirksomhet er import taper vi stort på den svake kronen. Valutatap i 2015 var på nærmere 25%.</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43.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730240"/>
        </p:xfrm>
        <a:graphic>
          <a:graphicData uri="http://schemas.openxmlformats.org/drawingml/2006/table">
            <a:tbl>
              <a:tblPr>
                <a:tableStyleId>{5C22544A-7EE6-4342-B048-85BDC9FD1C3A}</a:tableStyleId>
              </a:tblPr>
              <a:tblGrid>
                <a:gridCol w="8207375"/>
              </a:tblGrid>
              <a:tr h="0">
                <a:tc>
                  <a:txBody>
                    <a:bodyPr/>
                    <a:lstStyle/>
                    <a:p>
                      <a:pPr>
                        <a:defRPr sz="1000"/>
                      </a:pPr>
                      <a:r>
                        <a:rPr sz="1000"/>
                        <a:t>Kredittrisiko knyttet til kunder</a:t>
                      </a:r>
                    </a:p>
                  </a:txBody>
                  <a:tcPr>
                    <a:lnL w="0"/>
                    <a:lnR w="0"/>
                    <a:solidFill>
                      <a:prstClr val="black">
                        <a:lumOff val="100000"/>
                        <a:lumOff val="100000"/>
                      </a:prstClr>
                    </a:solidFill>
                  </a:tcPr>
                </a:tc>
              </a:tr>
              <a:tr h="0">
                <a:tc>
                  <a:txBody>
                    <a:bodyPr/>
                    <a:lstStyle/>
                    <a:p>
                      <a:pPr>
                        <a:defRPr sz="1000"/>
                      </a:pPr>
                      <a:r>
                        <a:rPr sz="1000"/>
                        <a:t>Å klare å få nok oppdrag.</a:t>
                      </a:r>
                    </a:p>
                  </a:txBody>
                  <a:tcPr>
                    <a:lnL w="0"/>
                    <a:lnR w="0"/>
                    <a:solidFill>
                      <a:prstClr val="black">
                        <a:lumOff val="100000"/>
                        <a:lumOff val="100000"/>
                      </a:prstClr>
                    </a:solidFill>
                  </a:tcPr>
                </a:tc>
              </a:tr>
              <a:tr h="0">
                <a:tc>
                  <a:txBody>
                    <a:bodyPr/>
                    <a:lstStyle/>
                    <a:p>
                      <a:pPr>
                        <a:defRPr sz="1000"/>
                      </a:pPr>
                      <a:r>
                        <a:rPr sz="1000"/>
                        <a:t>Stabile økonomiske rammebetingelser/forutsigbarhet.</a:t>
                      </a:r>
                    </a:p>
                    <a:p>
                      <a:r>
                        <a:rPr sz="1000"/>
                        <a:t>Skatt, avgifter, rentenivå</a:t>
                      </a:r>
                    </a:p>
                  </a:txBody>
                  <a:tcPr>
                    <a:lnL w="0"/>
                    <a:lnR w="0"/>
                    <a:solidFill>
                      <a:prstClr val="black">
                        <a:lumOff val="100000"/>
                        <a:lumOff val="100000"/>
                      </a:prstClr>
                    </a:solidFill>
                  </a:tcPr>
                </a:tc>
              </a:tr>
              <a:tr h="0">
                <a:tc>
                  <a:txBody>
                    <a:bodyPr/>
                    <a:lstStyle/>
                    <a:p>
                      <a:pPr>
                        <a:defRPr sz="1000"/>
                      </a:pPr>
                      <a:r>
                        <a:rPr sz="1000"/>
                        <a:t>Endringer i rammerbetingelser som kan være konkurransevridende og øke kostnadsnivået.</a:t>
                      </a:r>
                    </a:p>
                    <a:p>
                      <a:endParaRPr sz="1000"/>
                    </a:p>
                    <a:p>
                      <a:r>
                        <a:rPr sz="1000"/>
                        <a:t>Like skatteregler for alle typer produkter i vår bransje.</a:t>
                      </a:r>
                    </a:p>
                  </a:txBody>
                  <a:tcPr>
                    <a:lnL w="0"/>
                    <a:lnR w="0"/>
                    <a:solidFill>
                      <a:prstClr val="black">
                        <a:lumOff val="100000"/>
                        <a:lumOff val="100000"/>
                      </a:prstClr>
                    </a:solidFill>
                  </a:tcPr>
                </a:tc>
              </a:tr>
              <a:tr h="0">
                <a:tc>
                  <a:txBody>
                    <a:bodyPr/>
                    <a:lstStyle/>
                    <a:p>
                      <a:pPr>
                        <a:defRPr sz="1000"/>
                      </a:pPr>
                      <a:r>
                        <a:rPr sz="1000"/>
                        <a:t>Lavere aktivitet i distriktet siden vi er et regnskapsfører selskap</a:t>
                      </a:r>
                    </a:p>
                  </a:txBody>
                  <a:tcPr>
                    <a:lnL w="0"/>
                    <a:lnR w="0"/>
                    <a:solidFill>
                      <a:prstClr val="black">
                        <a:lumOff val="100000"/>
                        <a:lumOff val="100000"/>
                      </a:prstClr>
                    </a:solidFill>
                  </a:tcPr>
                </a:tc>
              </a:tr>
              <a:tr h="0">
                <a:tc>
                  <a:txBody>
                    <a:bodyPr/>
                    <a:lstStyle/>
                    <a:p>
                      <a:pPr>
                        <a:defRPr sz="1000"/>
                      </a:pPr>
                      <a:r>
                        <a:rPr sz="1000"/>
                        <a:t>Psykologi: usikkert marked, lengre beslutningsveier. Mange "venter".</a:t>
                      </a:r>
                    </a:p>
                  </a:txBody>
                  <a:tcPr>
                    <a:lnL w="0"/>
                    <a:lnR w="0"/>
                    <a:solidFill>
                      <a:prstClr val="black">
                        <a:lumOff val="100000"/>
                        <a:lumOff val="100000"/>
                      </a:prstClr>
                    </a:solidFill>
                  </a:tcPr>
                </a:tc>
              </a:tr>
              <a:tr h="0">
                <a:tc>
                  <a:txBody>
                    <a:bodyPr/>
                    <a:lstStyle/>
                    <a:p>
                      <a:pPr>
                        <a:defRPr sz="1000"/>
                      </a:pPr>
                      <a:r>
                        <a:rPr sz="1000"/>
                        <a:t>Økende konkurranse fra mindre seriøse aktører, samt mer press på priser fra kunder.</a:t>
                      </a:r>
                    </a:p>
                  </a:txBody>
                  <a:tcPr>
                    <a:lnL w="0"/>
                    <a:lnR w="0"/>
                    <a:solidFill>
                      <a:prstClr val="black">
                        <a:lumOff val="100000"/>
                        <a:lumOff val="100000"/>
                      </a:prstClr>
                    </a:solidFill>
                  </a:tcPr>
                </a:tc>
              </a:tr>
              <a:tr h="0">
                <a:tc>
                  <a:txBody>
                    <a:bodyPr/>
                    <a:lstStyle/>
                    <a:p>
                      <a:pPr>
                        <a:defRPr sz="1000"/>
                      </a:pPr>
                      <a:r>
                        <a:rPr sz="1000"/>
                        <a:t>Forutsigbarhet</a:t>
                      </a:r>
                    </a:p>
                  </a:txBody>
                  <a:tcPr>
                    <a:lnL w="0"/>
                    <a:lnR w="0"/>
                    <a:solidFill>
                      <a:prstClr val="black">
                        <a:lumOff val="100000"/>
                        <a:lumOff val="100000"/>
                      </a:prstClr>
                    </a:solidFill>
                  </a:tcPr>
                </a:tc>
              </a:tr>
              <a:tr h="0">
                <a:tc>
                  <a:txBody>
                    <a:bodyPr/>
                    <a:lstStyle/>
                    <a:p>
                      <a:pPr>
                        <a:defRPr sz="1000"/>
                      </a:pPr>
                      <a:r>
                        <a:rPr sz="1000"/>
                        <a:t>Likviditet.</a:t>
                      </a:r>
                    </a:p>
                    <a:p>
                      <a:r>
                        <a:rPr sz="1000"/>
                        <a:t>Lite vilje hos banker på vestlandet for bransjer i vekst. Helt håpløst!!</a:t>
                      </a:r>
                    </a:p>
                  </a:txBody>
                  <a:tcPr>
                    <a:lnL w="0"/>
                    <a:lnR w="0"/>
                    <a:solidFill>
                      <a:prstClr val="black">
                        <a:lumOff val="100000"/>
                        <a:lumOff val="100000"/>
                      </a:prstClr>
                    </a:solidFill>
                  </a:tcPr>
                </a:tc>
              </a:tr>
              <a:tr h="0">
                <a:tc>
                  <a:txBody>
                    <a:bodyPr/>
                    <a:lstStyle/>
                    <a:p>
                      <a:pPr>
                        <a:defRPr sz="1000"/>
                      </a:pPr>
                      <a:r>
                        <a:rPr sz="1000"/>
                        <a:t>Konkurranse fra useriøse aktører, slike som ikke står i Renholdsregisteret, men bedriftskundene bruker dem allikevel. Ingen tilsynsmyndighet som griper inn.</a:t>
                      </a:r>
                    </a:p>
                  </a:txBody>
                  <a:tcPr>
                    <a:lnL w="0"/>
                    <a:lnR w="0"/>
                    <a:solidFill>
                      <a:prstClr val="black">
                        <a:lumOff val="100000"/>
                        <a:lumOff val="100000"/>
                      </a:prstClr>
                    </a:solidFill>
                  </a:tcPr>
                </a:tc>
              </a:tr>
              <a:tr h="0">
                <a:tc>
                  <a:txBody>
                    <a:bodyPr/>
                    <a:lstStyle/>
                    <a:p>
                      <a:pPr>
                        <a:defRPr sz="1000"/>
                      </a:pPr>
                      <a:r>
                        <a:rPr sz="1000"/>
                        <a:t>Tilgang på kapital. Og total mangel på besluttsomhet blant politikere. Bankene har skrudd igjen alle kraner, da regnemodellene de bruker ikke håndterer nedturer i næringslivet/økonomien. Eneste som blir lånt ut til nå, er hytter og boliger, men den boblen kommer til å sprekke og da blir det blodig for bankene. Alt annet blir definert som risiko i modellene og det er selvsagt riktig. Men det er farlig å leve også, ingen har overlevd enda. Men dersom ingen låner ut penger til nye prosjekter, kommer landet til å dø på rot, for vi er helt avhengig av å skape/gi mulighet til nye investeringer. Ingen såkorn, heller ingen avling.</a:t>
                      </a:r>
                    </a:p>
                  </a:txBody>
                  <a:tcPr>
                    <a:lnL w="0"/>
                    <a:lnR w="0"/>
                    <a:solidFill>
                      <a:prstClr val="black">
                        <a:lumOff val="100000"/>
                        <a:lumOff val="100000"/>
                      </a:prstClr>
                    </a:solidFill>
                  </a:tcPr>
                </a:tc>
              </a:tr>
              <a:tr h="0">
                <a:tc>
                  <a:txBody>
                    <a:bodyPr/>
                    <a:lstStyle/>
                    <a:p>
                      <a:pPr>
                        <a:defRPr sz="1000"/>
                      </a:pPr>
                      <a:r>
                        <a:rPr sz="1000"/>
                        <a:t>Rammebetingelsene for verdiskaping. Det lages for mange regler som er hemmende for å skape verdier. Dokumentasjon er viktigere enn det å skape. </a:t>
                      </a:r>
                    </a:p>
                    <a:p>
                      <a:r>
                        <a:rPr sz="1000"/>
                        <a:t>Beslutningsvegring. Det er blitt en kultur i Norge som gjør det "lønnsomt" å ikke ta en beslutning. Gjør man det, kan man ta feil, og da blir man uthengt av alle. Prosessene tar derfor for lang tid og blir betydelig dyrere.</a:t>
                      </a:r>
                    </a:p>
                  </a:txBody>
                  <a:tcPr>
                    <a:lnL w="0"/>
                    <a:lnR w="0"/>
                    <a:solidFill>
                      <a:prstClr val="black">
                        <a:lumOff val="100000"/>
                        <a:lumOff val="100000"/>
                      </a:prstClr>
                    </a:solidFill>
                  </a:tcPr>
                </a:tc>
              </a:tr>
              <a:tr h="0">
                <a:tc>
                  <a:txBody>
                    <a:bodyPr/>
                    <a:lstStyle/>
                    <a:p>
                      <a:pPr>
                        <a:defRPr sz="1000"/>
                      </a:pPr>
                      <a:r>
                        <a:rPr sz="1000"/>
                        <a:t>Skaffe nye byggeoppdrag. Stor konkurranse om de oppdrag som er ute på anbud.</a:t>
                      </a:r>
                    </a:p>
                  </a:txBody>
                  <a:tcPr>
                    <a:lnL w="0"/>
                    <a:lnR w="0"/>
                    <a:solidFill>
                      <a:prstClr val="black">
                        <a:lumOff val="100000"/>
                        <a:lumOff val="100000"/>
                      </a:prstClr>
                    </a:solidFill>
                  </a:tcPr>
                </a:tc>
              </a:tr>
              <a:tr h="0">
                <a:tc>
                  <a:txBody>
                    <a:bodyPr/>
                    <a:lstStyle/>
                    <a:p>
                      <a:pPr>
                        <a:defRPr sz="1000"/>
                      </a:pPr>
                      <a:r>
                        <a:rPr sz="1000"/>
                        <a:t>Ekstrem hard priskonkurranse og manglende oppdrag</a:t>
                      </a:r>
                    </a:p>
                  </a:txBody>
                  <a:tcPr>
                    <a:lnL w="0"/>
                    <a:lnR w="0"/>
                    <a:solidFill>
                      <a:prstClr val="black">
                        <a:lumOff val="100000"/>
                        <a:lumOff val="100000"/>
                      </a:prstClr>
                    </a:solidFill>
                  </a:tcPr>
                </a:tc>
              </a:tr>
              <a:tr h="0">
                <a:tc>
                  <a:txBody>
                    <a:bodyPr/>
                    <a:lstStyle/>
                    <a:p>
                      <a:pPr>
                        <a:defRPr sz="1000"/>
                      </a:pPr>
                      <a:r>
                        <a:rPr sz="1000"/>
                        <a:t>Samarbeid for å kunne etablere tiltak som styrker nyutdannede teknologiske kunnskaper. For mye snakk og for lite vilje til konkret handling fra det offentlige.</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43.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38800"/>
        </p:xfrm>
        <a:graphic>
          <a:graphicData uri="http://schemas.openxmlformats.org/drawingml/2006/table">
            <a:tbl>
              <a:tblPr>
                <a:tableStyleId>{5C22544A-7EE6-4342-B048-85BDC9FD1C3A}</a:tableStyleId>
              </a:tblPr>
              <a:tblGrid>
                <a:gridCol w="8207375"/>
              </a:tblGrid>
              <a:tr h="0">
                <a:tc>
                  <a:txBody>
                    <a:bodyPr/>
                    <a:lstStyle/>
                    <a:p>
                      <a:pPr>
                        <a:defRPr sz="1000"/>
                      </a:pPr>
                      <a:r>
                        <a:rPr sz="1000"/>
                        <a:t>Overkapasitet i byggebransjen</a:t>
                      </a:r>
                    </a:p>
                  </a:txBody>
                  <a:tcPr>
                    <a:lnL w="0"/>
                    <a:lnR w="0"/>
                    <a:solidFill>
                      <a:prstClr val="black">
                        <a:lumOff val="100000"/>
                        <a:lumOff val="100000"/>
                      </a:prstClr>
                    </a:solidFill>
                  </a:tcPr>
                </a:tc>
              </a:tr>
              <a:tr h="0">
                <a:tc>
                  <a:txBody>
                    <a:bodyPr/>
                    <a:lstStyle/>
                    <a:p>
                      <a:pPr>
                        <a:defRPr sz="1000"/>
                      </a:pPr>
                      <a:r>
                        <a:rPr sz="1000"/>
                        <a:t>Vi er en restaurantbedrift.</a:t>
                      </a:r>
                    </a:p>
                    <a:p>
                      <a:r>
                        <a:rPr sz="1000"/>
                        <a:t>Redusert besøk grunnet bedriftsnedleggelser, oppsigelser og arbeidsløshet.</a:t>
                      </a:r>
                    </a:p>
                  </a:txBody>
                  <a:tcPr>
                    <a:lnL w="0"/>
                    <a:lnR w="0"/>
                    <a:solidFill>
                      <a:prstClr val="black">
                        <a:lumOff val="100000"/>
                        <a:lumOff val="100000"/>
                      </a:prstClr>
                    </a:solidFill>
                  </a:tcPr>
                </a:tc>
              </a:tr>
              <a:tr h="0">
                <a:tc>
                  <a:txBody>
                    <a:bodyPr/>
                    <a:lstStyle/>
                    <a:p>
                      <a:pPr>
                        <a:defRPr sz="1000"/>
                      </a:pPr>
                      <a:r>
                        <a:rPr sz="1000"/>
                        <a:t>At bedrifter sparer og ikke ønsker å fortelle om seg selv.</a:t>
                      </a:r>
                    </a:p>
                  </a:txBody>
                  <a:tcPr>
                    <a:lnL w="0"/>
                    <a:lnR w="0"/>
                    <a:solidFill>
                      <a:prstClr val="black">
                        <a:lumOff val="100000"/>
                        <a:lumOff val="100000"/>
                      </a:prstClr>
                    </a:solidFill>
                  </a:tcPr>
                </a:tc>
              </a:tr>
              <a:tr h="0">
                <a:tc>
                  <a:txBody>
                    <a:bodyPr/>
                    <a:lstStyle/>
                    <a:p>
                      <a:pPr>
                        <a:defRPr sz="1000"/>
                      </a:pPr>
                      <a:r>
                        <a:rPr sz="1000"/>
                        <a:t>Ned gang i oljesektoren. Min bedrift påvirkes ikke direkte, men indirekte ved at så mange mister jobbene sine. Vi kjenner ringvirkningene av lavere aktivitet i regionen.</a:t>
                      </a:r>
                    </a:p>
                  </a:txBody>
                  <a:tcPr>
                    <a:lnL w="0"/>
                    <a:lnR w="0"/>
                    <a:solidFill>
                      <a:prstClr val="black">
                        <a:lumOff val="100000"/>
                        <a:lumOff val="100000"/>
                      </a:prstClr>
                    </a:solidFill>
                  </a:tcPr>
                </a:tc>
              </a:tr>
              <a:tr h="0">
                <a:tc>
                  <a:txBody>
                    <a:bodyPr/>
                    <a:lstStyle/>
                    <a:p>
                      <a:pPr>
                        <a:defRPr sz="1000"/>
                      </a:pPr>
                      <a:r>
                        <a:rPr sz="1000"/>
                        <a:t>Lang beslutningstid blant nær sagt alle bransjesegment over hele landet.</a:t>
                      </a:r>
                    </a:p>
                  </a:txBody>
                  <a:tcPr>
                    <a:lnL w="0"/>
                    <a:lnR w="0"/>
                    <a:solidFill>
                      <a:prstClr val="black">
                        <a:lumOff val="100000"/>
                        <a:lumOff val="100000"/>
                      </a:prstClr>
                    </a:solidFill>
                  </a:tcPr>
                </a:tc>
              </a:tr>
              <a:tr h="0">
                <a:tc>
                  <a:txBody>
                    <a:bodyPr/>
                    <a:lstStyle/>
                    <a:p>
                      <a:pPr>
                        <a:defRPr sz="1000"/>
                      </a:pPr>
                      <a:r>
                        <a:rPr sz="1000"/>
                        <a:t>Lavt belegg pga færre gjester, lavere snittpriser pga økt kapasitet/konkurranse</a:t>
                      </a:r>
                    </a:p>
                  </a:txBody>
                  <a:tcPr>
                    <a:lnL w="0"/>
                    <a:lnR w="0"/>
                    <a:solidFill>
                      <a:prstClr val="black">
                        <a:lumOff val="100000"/>
                        <a:lumOff val="100000"/>
                      </a:prstClr>
                    </a:solidFill>
                  </a:tcPr>
                </a:tc>
              </a:tr>
              <a:tr h="0">
                <a:tc>
                  <a:txBody>
                    <a:bodyPr/>
                    <a:lstStyle/>
                    <a:p>
                      <a:pPr>
                        <a:defRPr sz="1000"/>
                      </a:pPr>
                      <a:r>
                        <a:rPr sz="1000"/>
                        <a:t>oljepris som utfordring og mulighet</a:t>
                      </a:r>
                    </a:p>
                  </a:txBody>
                  <a:tcPr>
                    <a:lnL w="0"/>
                    <a:lnR w="0"/>
                    <a:solidFill>
                      <a:prstClr val="black">
                        <a:lumOff val="100000"/>
                        <a:lumOff val="100000"/>
                      </a:prstClr>
                    </a:solidFill>
                  </a:tcPr>
                </a:tc>
              </a:tr>
              <a:tr h="0">
                <a:tc>
                  <a:txBody>
                    <a:bodyPr/>
                    <a:lstStyle/>
                    <a:p>
                      <a:pPr>
                        <a:defRPr sz="1000"/>
                      </a:pPr>
                      <a:r>
                        <a:rPr sz="1000"/>
                        <a:t>Internasjonalisering</a:t>
                      </a:r>
                    </a:p>
                  </a:txBody>
                  <a:tcPr>
                    <a:lnL w="0"/>
                    <a:lnR w="0"/>
                    <a:solidFill>
                      <a:prstClr val="black">
                        <a:lumOff val="100000"/>
                        <a:lumOff val="100000"/>
                      </a:prstClr>
                    </a:solidFill>
                  </a:tcPr>
                </a:tc>
              </a:tr>
              <a:tr h="0">
                <a:tc>
                  <a:txBody>
                    <a:bodyPr/>
                    <a:lstStyle/>
                    <a:p>
                      <a:pPr>
                        <a:defRPr sz="1000"/>
                      </a:pPr>
                      <a:r>
                        <a:rPr sz="1000"/>
                        <a:t>den største utfordringen er å klare å skaffe nok jobber til alle ansatte, dette på grunn av at færre bygger hus, og "alle" gir tilbud på alt og presser prisene til under kostpris.</a:t>
                      </a:r>
                    </a:p>
                  </a:txBody>
                  <a:tcPr>
                    <a:lnL w="0"/>
                    <a:lnR w="0"/>
                    <a:solidFill>
                      <a:prstClr val="black">
                        <a:lumOff val="100000"/>
                        <a:lumOff val="100000"/>
                      </a:prstClr>
                    </a:solidFill>
                  </a:tcPr>
                </a:tc>
              </a:tr>
              <a:tr h="0">
                <a:tc>
                  <a:txBody>
                    <a:bodyPr/>
                    <a:lstStyle/>
                    <a:p>
                      <a:pPr>
                        <a:defRPr sz="1000"/>
                      </a:pPr>
                      <a:r>
                        <a:rPr sz="1000"/>
                        <a:t>Oppdrag som forvitrer - dvs ikke blir noe av pga oljeselskap utsetter prosjektene.</a:t>
                      </a:r>
                    </a:p>
                  </a:txBody>
                  <a:tcPr>
                    <a:lnL w="0"/>
                    <a:lnR w="0"/>
                    <a:solidFill>
                      <a:prstClr val="black">
                        <a:lumOff val="100000"/>
                        <a:lumOff val="100000"/>
                      </a:prstClr>
                    </a:solidFill>
                  </a:tcPr>
                </a:tc>
              </a:tr>
              <a:tr h="0">
                <a:tc>
                  <a:txBody>
                    <a:bodyPr/>
                    <a:lstStyle/>
                    <a:p>
                      <a:pPr>
                        <a:defRPr sz="1000"/>
                      </a:pPr>
                      <a:r>
                        <a:rPr sz="1000"/>
                        <a:t>Ingen våger å investere i næringsbygg</a:t>
                      </a:r>
                    </a:p>
                  </a:txBody>
                  <a:tcPr>
                    <a:lnL w="0"/>
                    <a:lnR w="0"/>
                    <a:solidFill>
                      <a:prstClr val="black">
                        <a:lumOff val="100000"/>
                        <a:lumOff val="100000"/>
                      </a:prstClr>
                    </a:solidFill>
                  </a:tcPr>
                </a:tc>
              </a:tr>
              <a:tr h="0">
                <a:tc>
                  <a:txBody>
                    <a:bodyPr/>
                    <a:lstStyle/>
                    <a:p>
                      <a:pPr>
                        <a:defRPr sz="1000"/>
                      </a:pPr>
                      <a:r>
                        <a:rPr sz="1000"/>
                        <a:t>presset likviditet ,oppdragsmengde og inntjening hos  hos våre kunder</a:t>
                      </a:r>
                    </a:p>
                  </a:txBody>
                  <a:tcPr>
                    <a:lnL w="0"/>
                    <a:lnR w="0"/>
                    <a:solidFill>
                      <a:prstClr val="black">
                        <a:lumOff val="100000"/>
                        <a:lumOff val="100000"/>
                      </a:prstClr>
                    </a:solidFill>
                  </a:tcPr>
                </a:tc>
              </a:tr>
              <a:tr h="0">
                <a:tc>
                  <a:txBody>
                    <a:bodyPr/>
                    <a:lstStyle/>
                    <a:p>
                      <a:pPr>
                        <a:defRPr sz="1000"/>
                      </a:pPr>
                      <a:r>
                        <a:rPr sz="1000"/>
                        <a:t>Tilbydere av arbeidskraft og byggevareprodukter via utenlandske aktører som ikke følger spillereglene og dermed ødelegger konkurransekraften vår.</a:t>
                      </a:r>
                    </a:p>
                  </a:txBody>
                  <a:tcPr>
                    <a:lnL w="0"/>
                    <a:lnR w="0"/>
                    <a:solidFill>
                      <a:prstClr val="black">
                        <a:lumOff val="100000"/>
                        <a:lumOff val="100000"/>
                      </a:prstClr>
                    </a:solidFill>
                  </a:tcPr>
                </a:tc>
              </a:tr>
              <a:tr h="0">
                <a:tc>
                  <a:txBody>
                    <a:bodyPr/>
                    <a:lstStyle/>
                    <a:p>
                      <a:pPr>
                        <a:defRPr sz="1000"/>
                      </a:pPr>
                      <a:r>
                        <a:rPr sz="1000"/>
                        <a:t>Svingende aktivitetsnivå.</a:t>
                      </a:r>
                    </a:p>
                  </a:txBody>
                  <a:tcPr>
                    <a:lnL w="0"/>
                    <a:lnR w="0"/>
                    <a:solidFill>
                      <a:prstClr val="black">
                        <a:lumOff val="100000"/>
                        <a:lumOff val="100000"/>
                      </a:prstClr>
                    </a:solidFill>
                  </a:tcPr>
                </a:tc>
              </a:tr>
              <a:tr h="0">
                <a:tc>
                  <a:txBody>
                    <a:bodyPr/>
                    <a:lstStyle/>
                    <a:p>
                      <a:pPr>
                        <a:defRPr sz="1000"/>
                      </a:pPr>
                      <a:r>
                        <a:rPr sz="1000"/>
                        <a:t>Dersom arbeidsledigheten i regionen fortsetter å øke, vil det medføre utfordringer.</a:t>
                      </a:r>
                    </a:p>
                  </a:txBody>
                  <a:tcPr>
                    <a:lnL w="0"/>
                    <a:lnR w="0"/>
                    <a:solidFill>
                      <a:prstClr val="black">
                        <a:lumOff val="100000"/>
                        <a:lumOff val="100000"/>
                      </a:prstClr>
                    </a:solidFill>
                  </a:tcPr>
                </a:tc>
              </a:tr>
              <a:tr h="0">
                <a:tc>
                  <a:txBody>
                    <a:bodyPr/>
                    <a:lstStyle/>
                    <a:p>
                      <a:pPr>
                        <a:defRPr sz="1000"/>
                      </a:pPr>
                      <a:r>
                        <a:rPr sz="1000"/>
                        <a:t>Manglende ordregrunnlag som følge av lav oljepris. Høye lønninger i forhold til utenlandske konkurrenter.</a:t>
                      </a:r>
                    </a:p>
                  </a:txBody>
                  <a:tcPr>
                    <a:lnL w="0"/>
                    <a:lnR w="0"/>
                    <a:solidFill>
                      <a:prstClr val="black">
                        <a:lumOff val="100000"/>
                        <a:lumOff val="100000"/>
                      </a:prstClr>
                    </a:solidFill>
                  </a:tcPr>
                </a:tc>
              </a:tr>
              <a:tr h="0">
                <a:tc>
                  <a:txBody>
                    <a:bodyPr/>
                    <a:lstStyle/>
                    <a:p>
                      <a:pPr>
                        <a:defRPr sz="1000"/>
                      </a:pPr>
                      <a:r>
                        <a:rPr sz="1000"/>
                        <a:t>Få kontrakter tilgjengelig med lokale kunder i Stavanger regionen.</a:t>
                      </a:r>
                    </a:p>
                  </a:txBody>
                  <a:tcPr>
                    <a:lnL w="0"/>
                    <a:lnR w="0"/>
                    <a:solidFill>
                      <a:prstClr val="black">
                        <a:lumOff val="100000"/>
                        <a:lumOff val="100000"/>
                      </a:prstClr>
                    </a:solidFill>
                  </a:tcPr>
                </a:tc>
              </a:tr>
              <a:tr h="0">
                <a:tc>
                  <a:txBody>
                    <a:bodyPr/>
                    <a:lstStyle/>
                    <a:p>
                      <a:pPr>
                        <a:defRPr sz="1000"/>
                      </a:pPr>
                      <a:r>
                        <a:rPr sz="1000"/>
                        <a:t>Ulike rammevilkår ved konkurranse med utlandet,</a:t>
                      </a:r>
                    </a:p>
                  </a:txBody>
                  <a:tcPr>
                    <a:lnL w="0"/>
                    <a:lnR w="0"/>
                    <a:solidFill>
                      <a:prstClr val="black">
                        <a:lumOff val="100000"/>
                        <a:lumOff val="100000"/>
                      </a:prstClr>
                    </a:solidFill>
                  </a:tcPr>
                </a:tc>
              </a:tr>
              <a:tr h="0">
                <a:tc>
                  <a:txBody>
                    <a:bodyPr/>
                    <a:lstStyle/>
                    <a:p>
                      <a:pPr>
                        <a:defRPr sz="1000"/>
                      </a:pPr>
                      <a:r>
                        <a:rPr sz="1000"/>
                        <a:t>Internasjonal kollaps i rigmarkedet pga oljepris og Brasilkorrupsjon. Kan overhodet ikke reddes med lavere skatter og nedbygging av velferdsstaten. Norge burde redusere oljeproduksjonen som et bidrag og insentiv til OPEC om å gjøre det samme. Sammenslåing av kommuner under dekke av "effektivisering" har ingen betydning for NOV</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43.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38800"/>
        </p:xfrm>
        <a:graphic>
          <a:graphicData uri="http://schemas.openxmlformats.org/drawingml/2006/table">
            <a:tbl>
              <a:tblPr>
                <a:tableStyleId>{5C22544A-7EE6-4342-B048-85BDC9FD1C3A}</a:tableStyleId>
              </a:tblPr>
              <a:tblGrid>
                <a:gridCol w="8207375"/>
              </a:tblGrid>
              <a:tr h="0">
                <a:tc>
                  <a:txBody>
                    <a:bodyPr/>
                    <a:lstStyle/>
                    <a:p>
                      <a:pPr>
                        <a:defRPr sz="1000"/>
                      </a:pPr>
                      <a:r>
                        <a:rPr sz="1000"/>
                        <a:t>Litte innkjøpsvilje på bil i næringslivet. Det samme gjelder for så vidt privatmarkedet.</a:t>
                      </a:r>
                    </a:p>
                  </a:txBody>
                  <a:tcPr>
                    <a:lnL w="0"/>
                    <a:lnR w="0"/>
                    <a:solidFill>
                      <a:prstClr val="black">
                        <a:lumOff val="100000"/>
                        <a:lumOff val="100000"/>
                      </a:prstClr>
                    </a:solidFill>
                  </a:tcPr>
                </a:tc>
              </a:tr>
              <a:tr h="0">
                <a:tc>
                  <a:txBody>
                    <a:bodyPr/>
                    <a:lstStyle/>
                    <a:p>
                      <a:pPr>
                        <a:defRPr sz="1000"/>
                      </a:pPr>
                      <a:r>
                        <a:rPr sz="1000"/>
                        <a:t>Pålegg fra myndighetene om at forsikringsselskap skal kreve inn årsavgiften. Vil kreve store systemendringer med tilhørende kostnader</a:t>
                      </a:r>
                    </a:p>
                  </a:txBody>
                  <a:tcPr>
                    <a:lnL w="0"/>
                    <a:lnR w="0"/>
                    <a:solidFill>
                      <a:prstClr val="black">
                        <a:lumOff val="100000"/>
                        <a:lumOff val="100000"/>
                      </a:prstClr>
                    </a:solidFill>
                  </a:tcPr>
                </a:tc>
              </a:tr>
              <a:tr h="0">
                <a:tc>
                  <a:txBody>
                    <a:bodyPr/>
                    <a:lstStyle/>
                    <a:p>
                      <a:pPr>
                        <a:defRPr sz="1000"/>
                      </a:pPr>
                      <a:r>
                        <a:rPr sz="1000"/>
                        <a:t>Illusjonen om at det er krise og at alle MÅ kutte kostnader samtidig, noe vinklingen på spørsmålene i denne undersøkelsen bidrar til. Siden andres kostnad er vår inntekt, og omvendt, så blir det fort en egenskapt og selvforsterkende krise dersom alle kutter samtidig.</a:t>
                      </a:r>
                    </a:p>
                  </a:txBody>
                  <a:tcPr>
                    <a:lnL w="0"/>
                    <a:lnR w="0"/>
                    <a:solidFill>
                      <a:prstClr val="black">
                        <a:lumOff val="100000"/>
                        <a:lumOff val="100000"/>
                      </a:prstClr>
                    </a:solidFill>
                  </a:tcPr>
                </a:tc>
              </a:tr>
              <a:tr h="0">
                <a:tc>
                  <a:txBody>
                    <a:bodyPr/>
                    <a:lstStyle/>
                    <a:p>
                      <a:pPr>
                        <a:defRPr sz="1000"/>
                      </a:pPr>
                      <a:r>
                        <a:rPr sz="1000"/>
                        <a:t>KOnkurransekraft, sviktende marginer på salg, mindre forbruk som følge av arbeidsledighet</a:t>
                      </a:r>
                    </a:p>
                  </a:txBody>
                  <a:tcPr>
                    <a:lnL w="0"/>
                    <a:lnR w="0"/>
                    <a:solidFill>
                      <a:prstClr val="black">
                        <a:lumOff val="100000"/>
                        <a:lumOff val="100000"/>
                      </a:prstClr>
                    </a:solidFill>
                  </a:tcPr>
                </a:tc>
              </a:tr>
              <a:tr h="0">
                <a:tc>
                  <a:txBody>
                    <a:bodyPr/>
                    <a:lstStyle/>
                    <a:p>
                      <a:pPr>
                        <a:defRPr sz="1000"/>
                      </a:pPr>
                      <a:r>
                        <a:rPr sz="1000"/>
                        <a:t>Manglende oppdrag</a:t>
                      </a:r>
                    </a:p>
                  </a:txBody>
                  <a:tcPr>
                    <a:lnL w="0"/>
                    <a:lnR w="0"/>
                    <a:solidFill>
                      <a:prstClr val="black">
                        <a:lumOff val="100000"/>
                        <a:lumOff val="100000"/>
                      </a:prstClr>
                    </a:solidFill>
                  </a:tcPr>
                </a:tc>
              </a:tr>
              <a:tr h="0">
                <a:tc>
                  <a:txBody>
                    <a:bodyPr/>
                    <a:lstStyle/>
                    <a:p>
                      <a:pPr>
                        <a:defRPr sz="1000"/>
                      </a:pPr>
                      <a:r>
                        <a:rPr sz="1000"/>
                        <a:t>FOR LITE OPPDRAG I MARKEDET</a:t>
                      </a:r>
                    </a:p>
                  </a:txBody>
                  <a:tcPr>
                    <a:lnL w="0"/>
                    <a:lnR w="0"/>
                    <a:solidFill>
                      <a:prstClr val="black">
                        <a:lumOff val="100000"/>
                        <a:lumOff val="100000"/>
                      </a:prstClr>
                    </a:solidFill>
                  </a:tcPr>
                </a:tc>
              </a:tr>
              <a:tr h="0">
                <a:tc>
                  <a:txBody>
                    <a:bodyPr/>
                    <a:lstStyle/>
                    <a:p>
                      <a:pPr>
                        <a:defRPr sz="1000"/>
                      </a:pPr>
                      <a:r>
                        <a:rPr sz="1000"/>
                        <a:t>Forutsigbare rammevilkår fra Finanstilsynet og andre offentlige instanser</a:t>
                      </a:r>
                    </a:p>
                  </a:txBody>
                  <a:tcPr>
                    <a:lnL w="0"/>
                    <a:lnR w="0"/>
                    <a:solidFill>
                      <a:prstClr val="black">
                        <a:lumOff val="100000"/>
                        <a:lumOff val="100000"/>
                      </a:prstClr>
                    </a:solidFill>
                  </a:tcPr>
                </a:tc>
              </a:tr>
              <a:tr h="0">
                <a:tc>
                  <a:txBody>
                    <a:bodyPr/>
                    <a:lstStyle/>
                    <a:p>
                      <a:pPr>
                        <a:defRPr sz="1000"/>
                      </a:pPr>
                      <a:r>
                        <a:rPr sz="1000"/>
                        <a:t>Lav aktivitet i markedet og da spesielt i bygg og anlegg</a:t>
                      </a:r>
                    </a:p>
                  </a:txBody>
                  <a:tcPr>
                    <a:lnL w="0"/>
                    <a:lnR w="0"/>
                    <a:solidFill>
                      <a:prstClr val="black">
                        <a:lumOff val="100000"/>
                        <a:lumOff val="100000"/>
                      </a:prstClr>
                    </a:solidFill>
                  </a:tcPr>
                </a:tc>
              </a:tr>
              <a:tr h="0">
                <a:tc>
                  <a:txBody>
                    <a:bodyPr/>
                    <a:lstStyle/>
                    <a:p>
                      <a:pPr>
                        <a:defRPr sz="1000"/>
                      </a:pPr>
                      <a:r>
                        <a:rPr sz="1000"/>
                        <a:t>Tilgang til mere oppgaver.</a:t>
                      </a:r>
                    </a:p>
                  </a:txBody>
                  <a:tcPr>
                    <a:lnL w="0"/>
                    <a:lnR w="0"/>
                    <a:solidFill>
                      <a:prstClr val="black">
                        <a:lumOff val="100000"/>
                        <a:lumOff val="100000"/>
                      </a:prstClr>
                    </a:solidFill>
                  </a:tcPr>
                </a:tc>
              </a:tr>
              <a:tr h="0">
                <a:tc>
                  <a:txBody>
                    <a:bodyPr/>
                    <a:lstStyle/>
                    <a:p>
                      <a:pPr>
                        <a:defRPr sz="1000"/>
                      </a:pPr>
                      <a:r>
                        <a:rPr sz="1000"/>
                        <a:t>Svikt i aktiviteten blant olje/gass bedrifter og økt konkurranse.</a:t>
                      </a:r>
                    </a:p>
                  </a:txBody>
                  <a:tcPr>
                    <a:lnL w="0"/>
                    <a:lnR w="0"/>
                    <a:solidFill>
                      <a:prstClr val="black">
                        <a:lumOff val="100000"/>
                        <a:lumOff val="100000"/>
                      </a:prstClr>
                    </a:solidFill>
                  </a:tcPr>
                </a:tc>
              </a:tr>
              <a:tr h="0">
                <a:tc>
                  <a:txBody>
                    <a:bodyPr/>
                    <a:lstStyle/>
                    <a:p>
                      <a:pPr>
                        <a:defRPr sz="1000"/>
                      </a:pPr>
                      <a:r>
                        <a:rPr sz="1000"/>
                        <a:t>Få inn nye oppdrag, som gjør at vi kan hold full sysselsetning</a:t>
                      </a:r>
                    </a:p>
                  </a:txBody>
                  <a:tcPr>
                    <a:lnL w="0"/>
                    <a:lnR w="0"/>
                    <a:solidFill>
                      <a:prstClr val="black">
                        <a:lumOff val="100000"/>
                        <a:lumOff val="100000"/>
                      </a:prstClr>
                    </a:solidFill>
                  </a:tcPr>
                </a:tc>
              </a:tr>
              <a:tr h="0">
                <a:tc>
                  <a:txBody>
                    <a:bodyPr/>
                    <a:lstStyle/>
                    <a:p>
                      <a:pPr>
                        <a:defRPr sz="1000"/>
                      </a:pPr>
                      <a:r>
                        <a:rPr sz="1000"/>
                        <a:t>Den økende arbeidsledigheten og uforutsigbare rammebetingelser.</a:t>
                      </a:r>
                    </a:p>
                  </a:txBody>
                  <a:tcPr>
                    <a:lnL w="0"/>
                    <a:lnR w="0"/>
                    <a:solidFill>
                      <a:prstClr val="black">
                        <a:lumOff val="100000"/>
                        <a:lumOff val="100000"/>
                      </a:prstClr>
                    </a:solidFill>
                  </a:tcPr>
                </a:tc>
              </a:tr>
              <a:tr h="0">
                <a:tc>
                  <a:txBody>
                    <a:bodyPr/>
                    <a:lstStyle/>
                    <a:p>
                      <a:pPr>
                        <a:defRPr sz="1000"/>
                      </a:pPr>
                      <a:r>
                        <a:rPr sz="1000"/>
                        <a:t>De vanlige utfordringene vi har med Plan avd Bergen kommune. Det vi ingen ta - uansett hvem som bestemmer.....</a:t>
                      </a:r>
                    </a:p>
                  </a:txBody>
                  <a:tcPr>
                    <a:lnL w="0"/>
                    <a:lnR w="0"/>
                    <a:solidFill>
                      <a:prstClr val="black">
                        <a:lumOff val="100000"/>
                        <a:lumOff val="100000"/>
                      </a:prstClr>
                    </a:solidFill>
                  </a:tcPr>
                </a:tc>
              </a:tr>
              <a:tr h="0">
                <a:tc>
                  <a:txBody>
                    <a:bodyPr/>
                    <a:lstStyle/>
                    <a:p>
                      <a:pPr>
                        <a:defRPr sz="1000"/>
                      </a:pPr>
                      <a:r>
                        <a:rPr sz="1000"/>
                        <a:t>En kvelende offentlig sektor. Skattenivå pga unødvendig offentlig virksomhet. Potensielt katastrofalt med såkalt vernede bedrifter som utkonkurrerer skattebetalere</a:t>
                      </a:r>
                    </a:p>
                  </a:txBody>
                  <a:tcPr>
                    <a:lnL w="0"/>
                    <a:lnR w="0"/>
                    <a:solidFill>
                      <a:prstClr val="black">
                        <a:lumOff val="100000"/>
                        <a:lumOff val="100000"/>
                      </a:prstClr>
                    </a:solidFill>
                  </a:tcPr>
                </a:tc>
              </a:tr>
              <a:tr h="0">
                <a:tc>
                  <a:txBody>
                    <a:bodyPr/>
                    <a:lstStyle/>
                    <a:p>
                      <a:pPr>
                        <a:defRPr sz="1000"/>
                      </a:pPr>
                      <a:r>
                        <a:rPr sz="1000"/>
                        <a:t>Lite oppdrag inn</a:t>
                      </a:r>
                    </a:p>
                  </a:txBody>
                  <a:tcPr>
                    <a:lnL w="0"/>
                    <a:lnR w="0"/>
                    <a:solidFill>
                      <a:prstClr val="black">
                        <a:lumOff val="100000"/>
                        <a:lumOff val="100000"/>
                      </a:prstClr>
                    </a:solidFill>
                  </a:tcPr>
                </a:tc>
              </a:tr>
              <a:tr h="0">
                <a:tc>
                  <a:txBody>
                    <a:bodyPr/>
                    <a:lstStyle/>
                    <a:p>
                      <a:pPr>
                        <a:defRPr sz="1000"/>
                      </a:pPr>
                      <a:r>
                        <a:rPr sz="1000"/>
                        <a:t>At ingen ansetter men reduserer! Jobber med rekruttering.</a:t>
                      </a:r>
                    </a:p>
                  </a:txBody>
                  <a:tcPr>
                    <a:lnL w="0"/>
                    <a:lnR w="0"/>
                    <a:solidFill>
                      <a:prstClr val="black">
                        <a:lumOff val="100000"/>
                        <a:lumOff val="100000"/>
                      </a:prstClr>
                    </a:solidFill>
                  </a:tcPr>
                </a:tc>
              </a:tr>
              <a:tr h="0">
                <a:tc>
                  <a:txBody>
                    <a:bodyPr/>
                    <a:lstStyle/>
                    <a:p>
                      <a:pPr>
                        <a:defRPr sz="1000"/>
                      </a:pPr>
                      <a:r>
                        <a:rPr sz="1000"/>
                        <a:t>Manglende oppdrag.</a:t>
                      </a:r>
                    </a:p>
                    <a:p>
                      <a:r>
                        <a:rPr sz="1000"/>
                        <a:t>Selskapets økonomiske situasjon</a:t>
                      </a:r>
                    </a:p>
                    <a:p>
                      <a:r>
                        <a:rPr sz="1000"/>
                        <a:t>Tap av spisskompetanse</a:t>
                      </a:r>
                    </a:p>
                  </a:txBody>
                  <a:tcPr>
                    <a:lnL w="0"/>
                    <a:lnR w="0"/>
                    <a:solidFill>
                      <a:prstClr val="black">
                        <a:lumOff val="100000"/>
                        <a:lumOff val="100000"/>
                      </a:prstClr>
                    </a:solidFill>
                  </a:tcPr>
                </a:tc>
              </a:tr>
              <a:tr h="0">
                <a:tc>
                  <a:txBody>
                    <a:bodyPr/>
                    <a:lstStyle/>
                    <a:p>
                      <a:pPr>
                        <a:defRPr sz="1000"/>
                      </a:pPr>
                      <a:r>
                        <a:rPr sz="1000"/>
                        <a:t>Statoil som enerådende øverst i verdikjeden</a:t>
                      </a:r>
                    </a:p>
                  </a:txBody>
                  <a:tcPr>
                    <a:lnL w="0"/>
                    <a:lnR w="0"/>
                    <a:solidFill>
                      <a:prstClr val="black">
                        <a:lumOff val="100000"/>
                        <a:lumOff val="100000"/>
                      </a:prstClr>
                    </a:solidFill>
                  </a:tcPr>
                </a:tc>
              </a:tr>
              <a:tr h="0">
                <a:tc>
                  <a:txBody>
                    <a:bodyPr/>
                    <a:lstStyle/>
                    <a:p>
                      <a:pPr>
                        <a:defRPr sz="1000"/>
                      </a:pPr>
                      <a:r>
                        <a:rPr sz="1000"/>
                        <a:t>Offentlige innkjøp, mange nye samt strengere krav og reguleringer ødeleggende for fri konkurranse, fritt marked, og fri flyt av arbeidskraft. Vil klart øke kostnadsbildet for det offentlige, samt kraftig svekke konkurransemekanikkene i markedet.</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43.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69280"/>
        </p:xfrm>
        <a:graphic>
          <a:graphicData uri="http://schemas.openxmlformats.org/drawingml/2006/table">
            <a:tbl>
              <a:tblPr>
                <a:tableStyleId>{5C22544A-7EE6-4342-B048-85BDC9FD1C3A}</a:tableStyleId>
              </a:tblPr>
              <a:tblGrid>
                <a:gridCol w="8207375"/>
              </a:tblGrid>
              <a:tr h="0">
                <a:tc>
                  <a:txBody>
                    <a:bodyPr/>
                    <a:lstStyle/>
                    <a:p>
                      <a:pPr>
                        <a:defRPr sz="1000"/>
                      </a:pPr>
                      <a:r>
                        <a:rPr sz="1000"/>
                        <a:t>Manglende nye prosjekter</a:t>
                      </a:r>
                    </a:p>
                  </a:txBody>
                  <a:tcPr>
                    <a:lnL w="0"/>
                    <a:lnR w="0"/>
                    <a:solidFill>
                      <a:prstClr val="black">
                        <a:lumOff val="100000"/>
                        <a:lumOff val="100000"/>
                      </a:prstClr>
                    </a:solidFill>
                  </a:tcPr>
                </a:tc>
              </a:tr>
              <a:tr h="0">
                <a:tc>
                  <a:txBody>
                    <a:bodyPr/>
                    <a:lstStyle/>
                    <a:p>
                      <a:pPr>
                        <a:defRPr sz="1000"/>
                      </a:pPr>
                      <a:r>
                        <a:rPr sz="1000"/>
                        <a:t>mye mindre ordretilgang - kundene sparer og bruker ikke kroner unødig. Våre største leveranser er til selskap som jobber inn mot oljeselskap og med så stor nedgang i fylket så blir det liten omsetning hos oss.</a:t>
                      </a:r>
                    </a:p>
                  </a:txBody>
                  <a:tcPr>
                    <a:lnL w="0"/>
                    <a:lnR w="0"/>
                    <a:solidFill>
                      <a:prstClr val="black">
                        <a:lumOff val="100000"/>
                        <a:lumOff val="100000"/>
                      </a:prstClr>
                    </a:solidFill>
                  </a:tcPr>
                </a:tc>
              </a:tr>
              <a:tr h="0">
                <a:tc>
                  <a:txBody>
                    <a:bodyPr/>
                    <a:lstStyle/>
                    <a:p>
                      <a:pPr>
                        <a:defRPr sz="1000"/>
                      </a:pPr>
                      <a:r>
                        <a:rPr sz="1000"/>
                        <a:t>Manglende oppdrag i oljeindustrien. Har fått oppdrag til Johan Sverdrup, men det tar tid til det er aktuelt med levering og fakturering.</a:t>
                      </a:r>
                    </a:p>
                  </a:txBody>
                  <a:tcPr>
                    <a:lnL w="0"/>
                    <a:lnR w="0"/>
                    <a:solidFill>
                      <a:prstClr val="black">
                        <a:lumOff val="100000"/>
                        <a:lumOff val="100000"/>
                      </a:prstClr>
                    </a:solidFill>
                  </a:tcPr>
                </a:tc>
              </a:tr>
              <a:tr h="0">
                <a:tc>
                  <a:txBody>
                    <a:bodyPr/>
                    <a:lstStyle/>
                    <a:p>
                      <a:pPr>
                        <a:defRPr sz="1000"/>
                      </a:pPr>
                      <a:r>
                        <a:rPr sz="1000"/>
                        <a:t>Interne prosesser</a:t>
                      </a:r>
                    </a:p>
                  </a:txBody>
                  <a:tcPr>
                    <a:lnL w="0"/>
                    <a:lnR w="0"/>
                    <a:solidFill>
                      <a:prstClr val="black">
                        <a:lumOff val="100000"/>
                        <a:lumOff val="100000"/>
                      </a:prstClr>
                    </a:solidFill>
                  </a:tcPr>
                </a:tc>
              </a:tr>
              <a:tr h="0">
                <a:tc>
                  <a:txBody>
                    <a:bodyPr/>
                    <a:lstStyle/>
                    <a:p>
                      <a:pPr>
                        <a:defRPr sz="1000"/>
                      </a:pPr>
                      <a:r>
                        <a:rPr sz="1000"/>
                        <a:t>Tilgang på nok aktivitet</a:t>
                      </a:r>
                    </a:p>
                  </a:txBody>
                  <a:tcPr>
                    <a:lnL w="0"/>
                    <a:lnR w="0"/>
                    <a:solidFill>
                      <a:prstClr val="black">
                        <a:lumOff val="100000"/>
                        <a:lumOff val="100000"/>
                      </a:prstClr>
                    </a:solidFill>
                  </a:tcPr>
                </a:tc>
              </a:tr>
              <a:tr h="0">
                <a:tc>
                  <a:txBody>
                    <a:bodyPr/>
                    <a:lstStyle/>
                    <a:p>
                      <a:pPr>
                        <a:defRPr sz="1000"/>
                      </a:pPr>
                      <a:r>
                        <a:rPr sz="1000"/>
                        <a:t>Lav oljepris som medfører færre oppdrag innen olje &amp; gass</a:t>
                      </a:r>
                    </a:p>
                  </a:txBody>
                  <a:tcPr>
                    <a:lnL w="0"/>
                    <a:lnR w="0"/>
                    <a:solidFill>
                      <a:prstClr val="black">
                        <a:lumOff val="100000"/>
                        <a:lumOff val="100000"/>
                      </a:prstClr>
                    </a:solidFill>
                  </a:tcPr>
                </a:tc>
              </a:tr>
              <a:tr h="0">
                <a:tc>
                  <a:txBody>
                    <a:bodyPr/>
                    <a:lstStyle/>
                    <a:p>
                      <a:pPr>
                        <a:defRPr sz="1000"/>
                      </a:pPr>
                      <a:r>
                        <a:rPr sz="1000"/>
                        <a:t>Stillstanden i næringslivet og investeringsbremsen hos folk flest !</a:t>
                      </a:r>
                    </a:p>
                    <a:p>
                      <a:r>
                        <a:rPr sz="1000"/>
                        <a:t>Det er full brems og ingen som tør å foreta seg noe som helst, for de må vente å se hvordan det går, med blant annet jobbsituasjon og dertil kjøpekraft !</a:t>
                      </a:r>
                    </a:p>
                    <a:p>
                      <a:r>
                        <a:rPr sz="1000"/>
                        <a:t>Tilstanden er kritisk og samfunnet har tatt en ubestemt siesta !</a:t>
                      </a:r>
                    </a:p>
                  </a:txBody>
                  <a:tcPr>
                    <a:lnL w="0"/>
                    <a:lnR w="0"/>
                    <a:solidFill>
                      <a:prstClr val="black">
                        <a:lumOff val="100000"/>
                        <a:lumOff val="100000"/>
                      </a:prstClr>
                    </a:solidFill>
                  </a:tcPr>
                </a:tc>
              </a:tr>
              <a:tr h="0">
                <a:tc>
                  <a:txBody>
                    <a:bodyPr/>
                    <a:lstStyle/>
                    <a:p>
                      <a:pPr>
                        <a:defRPr sz="1000"/>
                      </a:pPr>
                      <a:r>
                        <a:rPr sz="1000"/>
                        <a:t>Hvis kjøpekraften fra utbygger minker</a:t>
                      </a:r>
                    </a:p>
                  </a:txBody>
                  <a:tcPr>
                    <a:lnL w="0"/>
                    <a:lnR w="0"/>
                    <a:solidFill>
                      <a:prstClr val="black">
                        <a:lumOff val="100000"/>
                        <a:lumOff val="100000"/>
                      </a:prstClr>
                    </a:solidFill>
                  </a:tcPr>
                </a:tc>
              </a:tr>
              <a:tr h="0">
                <a:tc>
                  <a:txBody>
                    <a:bodyPr/>
                    <a:lstStyle/>
                    <a:p>
                      <a:pPr>
                        <a:defRPr sz="1000"/>
                      </a:pPr>
                      <a:r>
                        <a:rPr sz="1000"/>
                        <a:t>Manglende kunder med betalingsevne!</a:t>
                      </a:r>
                    </a:p>
                  </a:txBody>
                  <a:tcPr>
                    <a:lnL w="0"/>
                    <a:lnR w="0"/>
                    <a:solidFill>
                      <a:prstClr val="black">
                        <a:lumOff val="100000"/>
                        <a:lumOff val="100000"/>
                      </a:prstClr>
                    </a:solidFill>
                  </a:tcPr>
                </a:tc>
              </a:tr>
              <a:tr h="0">
                <a:tc>
                  <a:txBody>
                    <a:bodyPr/>
                    <a:lstStyle/>
                    <a:p>
                      <a:pPr>
                        <a:defRPr sz="1000"/>
                      </a:pPr>
                      <a:r>
                        <a:rPr sz="1000"/>
                        <a:t>sikrer nye kontrakter med de største kunden  våre</a:t>
                      </a:r>
                    </a:p>
                  </a:txBody>
                  <a:tcPr>
                    <a:lnL w="0"/>
                    <a:lnR w="0"/>
                    <a:solidFill>
                      <a:prstClr val="black">
                        <a:lumOff val="100000"/>
                        <a:lumOff val="100000"/>
                      </a:prstClr>
                    </a:solidFill>
                  </a:tcPr>
                </a:tc>
              </a:tr>
              <a:tr h="0">
                <a:tc>
                  <a:txBody>
                    <a:bodyPr/>
                    <a:lstStyle/>
                    <a:p>
                      <a:pPr>
                        <a:defRPr sz="1000"/>
                      </a:pPr>
                      <a:r>
                        <a:rPr sz="1000"/>
                        <a:t>Stabilt arbeidsmarked, tilførsel av jevnt og trygt arbeidsmarked.</a:t>
                      </a:r>
                    </a:p>
                    <a:p>
                      <a:r>
                        <a:rPr sz="1000"/>
                        <a:t>Idag er det altfor mye usikkerhet i arbeidsmarkedet.</a:t>
                      </a:r>
                    </a:p>
                    <a:p>
                      <a:r>
                        <a:rPr sz="1000"/>
                        <a:t>Dem som har jobb må jobbe mer da bedrifter ikke tørr å oppbemanne da det rundt neste sving ikke er sikker tilførsel av arbeid.</a:t>
                      </a:r>
                    </a:p>
                  </a:txBody>
                  <a:tcPr>
                    <a:lnL w="0"/>
                    <a:lnR w="0"/>
                    <a:solidFill>
                      <a:prstClr val="black">
                        <a:lumOff val="100000"/>
                        <a:lumOff val="100000"/>
                      </a:prstClr>
                    </a:solidFill>
                  </a:tcPr>
                </a:tc>
              </a:tr>
              <a:tr h="0">
                <a:tc>
                  <a:txBody>
                    <a:bodyPr/>
                    <a:lstStyle/>
                    <a:p>
                      <a:pPr>
                        <a:defRPr sz="1000"/>
                      </a:pPr>
                      <a:r>
                        <a:rPr sz="1000"/>
                        <a:t>Lav oljepris</a:t>
                      </a:r>
                    </a:p>
                  </a:txBody>
                  <a:tcPr>
                    <a:lnL w="0"/>
                    <a:lnR w="0"/>
                    <a:solidFill>
                      <a:prstClr val="black">
                        <a:lumOff val="100000"/>
                        <a:lumOff val="100000"/>
                      </a:prstClr>
                    </a:solidFill>
                  </a:tcPr>
                </a:tc>
              </a:tr>
              <a:tr h="0">
                <a:tc>
                  <a:txBody>
                    <a:bodyPr/>
                    <a:lstStyle/>
                    <a:p>
                      <a:pPr>
                        <a:defRPr sz="1000"/>
                      </a:pPr>
                      <a:r>
                        <a:rPr sz="1000"/>
                        <a:t>Stillstand i eiendomsmarkedet, også salg næringsbygg. Få nye leietaker og svikt i leieprisene.</a:t>
                      </a:r>
                    </a:p>
                  </a:txBody>
                  <a:tcPr>
                    <a:lnL w="0"/>
                    <a:lnR w="0"/>
                    <a:solidFill>
                      <a:prstClr val="black">
                        <a:lumOff val="100000"/>
                        <a:lumOff val="100000"/>
                      </a:prstClr>
                    </a:solidFill>
                  </a:tcPr>
                </a:tc>
              </a:tr>
              <a:tr h="0">
                <a:tc>
                  <a:txBody>
                    <a:bodyPr/>
                    <a:lstStyle/>
                    <a:p>
                      <a:pPr>
                        <a:defRPr sz="1000"/>
                      </a:pPr>
                      <a:r>
                        <a:rPr sz="1000"/>
                        <a:t>Vår nisje innenfor byggebransjen (riving) er oftest kortvarige prosjekter og krever ofte store maskiner. Maskintransport på smale veger, ferger, etc gjør unormalt stort innhugg i prosjektkalkylen og begrenser dermed raskt konkurranseevne mot mer lokale aktører. Dette begrenser ekspansjonsmulighetene for virksomheten og utfordrer (indirekte) konkurransen. </a:t>
                      </a:r>
                    </a:p>
                    <a:p>
                      <a:endParaRPr sz="1000"/>
                    </a:p>
                    <a:p>
                      <a:r>
                        <a:rPr sz="1000"/>
                        <a:t>Ellers er det uante muligheter i Norge i dag hvis det bare var gode folk å få tak i... Da mener jeg vel så mye arbeidsvillige fagfolk som administrativt personell (anlegg).</a:t>
                      </a:r>
                    </a:p>
                  </a:txBody>
                  <a:tcPr>
                    <a:lnL w="0"/>
                    <a:lnR w="0"/>
                    <a:solidFill>
                      <a:prstClr val="black">
                        <a:lumOff val="100000"/>
                        <a:lumOff val="100000"/>
                      </a:prstClr>
                    </a:solidFill>
                  </a:tcPr>
                </a:tc>
              </a:tr>
              <a:tr h="0">
                <a:tc>
                  <a:txBody>
                    <a:bodyPr/>
                    <a:lstStyle/>
                    <a:p>
                      <a:pPr>
                        <a:defRPr sz="1000"/>
                      </a:pPr>
                      <a:r>
                        <a:rPr sz="1000"/>
                        <a:t>Det generelle aktivitetsnivået rundt oss, totalt sett, hvor psykologien fører til en "vent og se" holdning.</a:t>
                      </a:r>
                    </a:p>
                  </a:txBody>
                  <a:tcPr>
                    <a:lnL w="0"/>
                    <a:lnR w="0"/>
                    <a:solidFill>
                      <a:prstClr val="black">
                        <a:lumOff val="100000"/>
                        <a:lumOff val="100000"/>
                      </a:prstClr>
                    </a:solidFill>
                  </a:tcPr>
                </a:tc>
              </a:tr>
              <a:tr h="0">
                <a:tc>
                  <a:txBody>
                    <a:bodyPr/>
                    <a:lstStyle/>
                    <a:p>
                      <a:pPr>
                        <a:defRPr sz="1000"/>
                      </a:pPr>
                      <a:r>
                        <a:rPr sz="1000"/>
                        <a:t>Avtakende oppdragsmengde og prispress</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43.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77840"/>
        </p:xfrm>
        <a:graphic>
          <a:graphicData uri="http://schemas.openxmlformats.org/drawingml/2006/table">
            <a:tbl>
              <a:tblPr>
                <a:tableStyleId>{5C22544A-7EE6-4342-B048-85BDC9FD1C3A}</a:tableStyleId>
              </a:tblPr>
              <a:tblGrid>
                <a:gridCol w="8207375"/>
              </a:tblGrid>
              <a:tr h="0">
                <a:tc>
                  <a:txBody>
                    <a:bodyPr/>
                    <a:lstStyle/>
                    <a:p>
                      <a:pPr>
                        <a:defRPr sz="1000"/>
                      </a:pPr>
                      <a:r>
                        <a:rPr sz="1000"/>
                        <a:t>Få tak i nok oppdrag, samtidig som prisene er så lave at de ikke er til å leve av, til tross for kraftig kostnadsreduksjon.</a:t>
                      </a:r>
                    </a:p>
                  </a:txBody>
                  <a:tcPr>
                    <a:lnL w="0"/>
                    <a:lnR w="0"/>
                    <a:solidFill>
                      <a:prstClr val="black">
                        <a:lumOff val="100000"/>
                        <a:lumOff val="100000"/>
                      </a:prstClr>
                    </a:solidFill>
                  </a:tcPr>
                </a:tc>
              </a:tr>
              <a:tr h="0">
                <a:tc>
                  <a:txBody>
                    <a:bodyPr/>
                    <a:lstStyle/>
                    <a:p>
                      <a:pPr>
                        <a:defRPr sz="1000"/>
                      </a:pPr>
                      <a:r>
                        <a:rPr sz="1000"/>
                        <a:t>Liten aktivitet i nyprosjektmarkedet norsk offshore</a:t>
                      </a:r>
                    </a:p>
                  </a:txBody>
                  <a:tcPr>
                    <a:lnL w="0"/>
                    <a:lnR w="0"/>
                    <a:solidFill>
                      <a:prstClr val="black">
                        <a:lumOff val="100000"/>
                        <a:lumOff val="100000"/>
                      </a:prstClr>
                    </a:solidFill>
                  </a:tcPr>
                </a:tc>
              </a:tr>
              <a:tr h="0">
                <a:tc>
                  <a:txBody>
                    <a:bodyPr/>
                    <a:lstStyle/>
                    <a:p>
                      <a:pPr>
                        <a:defRPr sz="1000"/>
                      </a:pPr>
                      <a:r>
                        <a:rPr sz="1000"/>
                        <a:t>Høy konlurranse og lavere margine</a:t>
                      </a:r>
                    </a:p>
                  </a:txBody>
                  <a:tcPr>
                    <a:lnL w="0"/>
                    <a:lnR w="0"/>
                    <a:solidFill>
                      <a:prstClr val="black">
                        <a:lumOff val="100000"/>
                        <a:lumOff val="100000"/>
                      </a:prstClr>
                    </a:solidFill>
                  </a:tcPr>
                </a:tc>
              </a:tr>
              <a:tr h="0">
                <a:tc>
                  <a:txBody>
                    <a:bodyPr/>
                    <a:lstStyle/>
                    <a:p>
                      <a:pPr>
                        <a:defRPr sz="1000"/>
                      </a:pPr>
                      <a:r>
                        <a:rPr sz="1000"/>
                        <a:t>Mangel på prosjekter innen olje og gass; modifikasjonsprosjkter for økt drift, nye feltutbygginger</a:t>
                      </a:r>
                    </a:p>
                  </a:txBody>
                  <a:tcPr>
                    <a:lnL w="0"/>
                    <a:lnR w="0"/>
                    <a:solidFill>
                      <a:prstClr val="black">
                        <a:lumOff val="100000"/>
                        <a:lumOff val="100000"/>
                      </a:prstClr>
                    </a:solidFill>
                  </a:tcPr>
                </a:tc>
              </a:tr>
              <a:tr h="0">
                <a:tc>
                  <a:txBody>
                    <a:bodyPr/>
                    <a:lstStyle/>
                    <a:p>
                      <a:pPr>
                        <a:defRPr sz="1000"/>
                      </a:pPr>
                      <a:r>
                        <a:rPr sz="1000"/>
                        <a:t>Å få inn nye oppdrag.</a:t>
                      </a:r>
                    </a:p>
                  </a:txBody>
                  <a:tcPr>
                    <a:lnL w="0"/>
                    <a:lnR w="0"/>
                    <a:solidFill>
                      <a:prstClr val="black">
                        <a:lumOff val="100000"/>
                        <a:lumOff val="100000"/>
                      </a:prstClr>
                    </a:solidFill>
                  </a:tcPr>
                </a:tc>
              </a:tr>
              <a:tr h="0">
                <a:tc>
                  <a:txBody>
                    <a:bodyPr/>
                    <a:lstStyle/>
                    <a:p>
                      <a:pPr>
                        <a:defRPr sz="1000"/>
                      </a:pPr>
                      <a:r>
                        <a:rPr sz="1000"/>
                        <a:t>Lav aktivitet</a:t>
                      </a:r>
                    </a:p>
                  </a:txBody>
                  <a:tcPr>
                    <a:lnL w="0"/>
                    <a:lnR w="0"/>
                    <a:solidFill>
                      <a:prstClr val="black">
                        <a:lumOff val="100000"/>
                        <a:lumOff val="100000"/>
                      </a:prstClr>
                    </a:solidFill>
                  </a:tcPr>
                </a:tc>
              </a:tr>
              <a:tr h="0">
                <a:tc>
                  <a:txBody>
                    <a:bodyPr/>
                    <a:lstStyle/>
                    <a:p>
                      <a:pPr>
                        <a:defRPr sz="1000"/>
                      </a:pPr>
                      <a:r>
                        <a:rPr sz="1000"/>
                        <a:t>Relativ stor aktivitet med svært kort horisont.</a:t>
                      </a:r>
                    </a:p>
                  </a:txBody>
                  <a:tcPr>
                    <a:lnL w="0"/>
                    <a:lnR w="0"/>
                    <a:solidFill>
                      <a:prstClr val="black">
                        <a:lumOff val="100000"/>
                        <a:lumOff val="100000"/>
                      </a:prstClr>
                    </a:solidFill>
                  </a:tcPr>
                </a:tc>
              </a:tr>
              <a:tr h="0">
                <a:tc>
                  <a:txBody>
                    <a:bodyPr/>
                    <a:lstStyle/>
                    <a:p>
                      <a:pPr>
                        <a:defRPr sz="1000"/>
                      </a:pPr>
                      <a:r>
                        <a:rPr sz="1000"/>
                        <a:t>Statoils pengemangel.  Utsettelse av avtalte prosjekter. For høye produksjonskostnader på norsk sokkel foråsaket av 2-4 skiftordningen.</a:t>
                      </a:r>
                    </a:p>
                  </a:txBody>
                  <a:tcPr>
                    <a:lnL w="0"/>
                    <a:lnR w="0"/>
                    <a:solidFill>
                      <a:prstClr val="black">
                        <a:lumOff val="100000"/>
                        <a:lumOff val="100000"/>
                      </a:prstClr>
                    </a:solidFill>
                  </a:tcPr>
                </a:tc>
              </a:tr>
              <a:tr h="0">
                <a:tc>
                  <a:txBody>
                    <a:bodyPr/>
                    <a:lstStyle/>
                    <a:p>
                      <a:pPr>
                        <a:defRPr sz="1000"/>
                      </a:pPr>
                      <a:r>
                        <a:rPr sz="1000"/>
                        <a:t>Konkurranse fra andre internasjonale aktører</a:t>
                      </a:r>
                    </a:p>
                  </a:txBody>
                  <a:tcPr>
                    <a:lnL w="0"/>
                    <a:lnR w="0"/>
                    <a:solidFill>
                      <a:prstClr val="black">
                        <a:lumOff val="100000"/>
                        <a:lumOff val="100000"/>
                      </a:prstClr>
                    </a:solidFill>
                  </a:tcPr>
                </a:tc>
              </a:tr>
              <a:tr h="0">
                <a:tc>
                  <a:txBody>
                    <a:bodyPr/>
                    <a:lstStyle/>
                    <a:p>
                      <a:pPr>
                        <a:defRPr sz="1000"/>
                      </a:pPr>
                      <a:r>
                        <a:rPr sz="1000"/>
                        <a:t>Kjøpelysten er noe dempet</a:t>
                      </a:r>
                    </a:p>
                  </a:txBody>
                  <a:tcPr>
                    <a:lnL w="0"/>
                    <a:lnR w="0"/>
                    <a:solidFill>
                      <a:prstClr val="black">
                        <a:lumOff val="100000"/>
                        <a:lumOff val="100000"/>
                      </a:prstClr>
                    </a:solidFill>
                  </a:tcPr>
                </a:tc>
              </a:tr>
              <a:tr h="0">
                <a:tc>
                  <a:txBody>
                    <a:bodyPr/>
                    <a:lstStyle/>
                    <a:p>
                      <a:pPr>
                        <a:defRPr sz="1000"/>
                      </a:pPr>
                      <a:r>
                        <a:rPr sz="1000"/>
                        <a:t>Mangel på oppdrag</a:t>
                      </a:r>
                    </a:p>
                  </a:txBody>
                  <a:tcPr>
                    <a:lnL w="0"/>
                    <a:lnR w="0"/>
                    <a:solidFill>
                      <a:prstClr val="black">
                        <a:lumOff val="100000"/>
                        <a:lumOff val="100000"/>
                      </a:prstClr>
                    </a:solidFill>
                  </a:tcPr>
                </a:tc>
              </a:tr>
              <a:tr h="0">
                <a:tc>
                  <a:txBody>
                    <a:bodyPr/>
                    <a:lstStyle/>
                    <a:p>
                      <a:pPr>
                        <a:defRPr sz="1000"/>
                      </a:pPr>
                      <a:r>
                        <a:rPr sz="1000"/>
                        <a:t>Kundene blir globale og avgjørelser tas i Sveits, Paris, Indonesia, Midt Østen .  Kina.  Små bedrifter i Skandinavia blir avhengig av store internasjonale kunder.</a:t>
                      </a:r>
                    </a:p>
                  </a:txBody>
                  <a:tcPr>
                    <a:lnL w="0"/>
                    <a:lnR w="0"/>
                    <a:solidFill>
                      <a:prstClr val="black">
                        <a:lumOff val="100000"/>
                        <a:lumOff val="100000"/>
                      </a:prstClr>
                    </a:solidFill>
                  </a:tcPr>
                </a:tc>
              </a:tr>
              <a:tr h="0">
                <a:tc>
                  <a:txBody>
                    <a:bodyPr/>
                    <a:lstStyle/>
                    <a:p>
                      <a:pPr>
                        <a:defRPr sz="1000"/>
                      </a:pPr>
                      <a:r>
                        <a:rPr sz="1000"/>
                        <a:t>Tøff konkurransesituasjon og fallende marginer.</a:t>
                      </a:r>
                    </a:p>
                  </a:txBody>
                  <a:tcPr>
                    <a:lnL w="0"/>
                    <a:lnR w="0"/>
                    <a:solidFill>
                      <a:prstClr val="black">
                        <a:lumOff val="100000"/>
                        <a:lumOff val="100000"/>
                      </a:prstClr>
                    </a:solidFill>
                  </a:tcPr>
                </a:tc>
              </a:tr>
              <a:tr h="0">
                <a:tc>
                  <a:txBody>
                    <a:bodyPr/>
                    <a:lstStyle/>
                    <a:p>
                      <a:pPr>
                        <a:defRPr sz="1000"/>
                      </a:pPr>
                      <a:r>
                        <a:rPr sz="1000"/>
                        <a:t>Ordretørkenpga liten aktivitet.</a:t>
                      </a:r>
                    </a:p>
                  </a:txBody>
                  <a:tcPr>
                    <a:lnL w="0"/>
                    <a:lnR w="0"/>
                    <a:solidFill>
                      <a:prstClr val="black">
                        <a:lumOff val="100000"/>
                        <a:lumOff val="100000"/>
                      </a:prstClr>
                    </a:solidFill>
                  </a:tcPr>
                </a:tc>
              </a:tr>
              <a:tr h="0">
                <a:tc>
                  <a:txBody>
                    <a:bodyPr/>
                    <a:lstStyle/>
                    <a:p>
                      <a:pPr>
                        <a:defRPr sz="1000"/>
                      </a:pPr>
                      <a:r>
                        <a:rPr sz="1000"/>
                        <a:t>Lite arbeid på vårparten og for mye resten av året. Dette skyldes at alle oppdrag bestil av staten må leveres inneværende budsjettår, og bestillingene kommer først i mai.</a:t>
                      </a:r>
                    </a:p>
                  </a:txBody>
                  <a:tcPr>
                    <a:lnL w="0"/>
                    <a:lnR w="0"/>
                    <a:solidFill>
                      <a:prstClr val="black">
                        <a:lumOff val="100000"/>
                        <a:lumOff val="100000"/>
                      </a:prstClr>
                    </a:solidFill>
                  </a:tcPr>
                </a:tc>
              </a:tr>
              <a:tr h="0">
                <a:tc>
                  <a:txBody>
                    <a:bodyPr/>
                    <a:lstStyle/>
                    <a:p>
                      <a:pPr>
                        <a:defRPr sz="1000"/>
                      </a:pPr>
                      <a:r>
                        <a:rPr sz="1000"/>
                        <a:t>Liten oppdragsmengde grunnet lav aktivitet spesielt innen bygg og anlegg.</a:t>
                      </a:r>
                    </a:p>
                  </a:txBody>
                  <a:tcPr>
                    <a:lnL w="0"/>
                    <a:lnR w="0"/>
                    <a:solidFill>
                      <a:prstClr val="black">
                        <a:lumOff val="100000"/>
                        <a:lumOff val="100000"/>
                      </a:prstClr>
                    </a:solidFill>
                  </a:tcPr>
                </a:tc>
              </a:tr>
              <a:tr h="0">
                <a:tc>
                  <a:txBody>
                    <a:bodyPr/>
                    <a:lstStyle/>
                    <a:p>
                      <a:pPr>
                        <a:defRPr sz="1000"/>
                      </a:pPr>
                      <a:r>
                        <a:rPr sz="1000"/>
                        <a:t>Konkurranse fra andre deler av landet og konkurranse fra utlandet. Stort prispress på arkitekttjenester i distriktet.</a:t>
                      </a:r>
                    </a:p>
                  </a:txBody>
                  <a:tcPr>
                    <a:lnL w="0"/>
                    <a:lnR w="0"/>
                    <a:solidFill>
                      <a:prstClr val="black">
                        <a:lumOff val="100000"/>
                        <a:lumOff val="100000"/>
                      </a:prstClr>
                    </a:solidFill>
                  </a:tcPr>
                </a:tc>
              </a:tr>
              <a:tr h="0">
                <a:tc>
                  <a:txBody>
                    <a:bodyPr/>
                    <a:lstStyle/>
                    <a:p>
                      <a:pPr>
                        <a:defRPr sz="1000"/>
                      </a:pPr>
                      <a:r>
                        <a:rPr sz="1000"/>
                        <a:t>Nedbemanninger og omstillingsprosesser hos nasjonale og internasjonale selskap innen oljeservice, shipping og servicenæringene.  Ringvirkningene begynner å bli tydelig merkbar i den tradisjonelle landbaserte private sektoren.</a:t>
                      </a:r>
                    </a:p>
                  </a:txBody>
                  <a:tcPr>
                    <a:lnL w="0"/>
                    <a:lnR w="0"/>
                    <a:solidFill>
                      <a:prstClr val="black">
                        <a:lumOff val="100000"/>
                        <a:lumOff val="100000"/>
                      </a:prstClr>
                    </a:solidFill>
                  </a:tcPr>
                </a:tc>
              </a:tr>
              <a:tr h="0">
                <a:tc>
                  <a:txBody>
                    <a:bodyPr/>
                    <a:lstStyle/>
                    <a:p>
                      <a:pPr>
                        <a:defRPr sz="1000"/>
                      </a:pPr>
                      <a:r>
                        <a:rPr sz="1000"/>
                        <a:t>Stans i bygging av nye industribygg og salg av nye  boliger</a:t>
                      </a:r>
                    </a:p>
                  </a:txBody>
                  <a:tcPr>
                    <a:lnL w="0"/>
                    <a:lnR w="0"/>
                    <a:solidFill>
                      <a:prstClr val="black">
                        <a:lumOff val="100000"/>
                        <a:lumOff val="100000"/>
                      </a:prstClr>
                    </a:solidFill>
                  </a:tcPr>
                </a:tc>
              </a:tr>
              <a:tr h="0">
                <a:tc>
                  <a:txBody>
                    <a:bodyPr/>
                    <a:lstStyle/>
                    <a:p>
                      <a:pPr>
                        <a:defRPr sz="1000"/>
                      </a:pPr>
                      <a:r>
                        <a:rPr sz="1000"/>
                        <a:t>Ledige lokaler, lite nybygging</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43.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69280"/>
        </p:xfrm>
        <a:graphic>
          <a:graphicData uri="http://schemas.openxmlformats.org/drawingml/2006/table">
            <a:tbl>
              <a:tblPr>
                <a:tableStyleId>{5C22544A-7EE6-4342-B048-85BDC9FD1C3A}</a:tableStyleId>
              </a:tblPr>
              <a:tblGrid>
                <a:gridCol w="8207375"/>
              </a:tblGrid>
              <a:tr h="0">
                <a:tc>
                  <a:txBody>
                    <a:bodyPr/>
                    <a:lstStyle/>
                    <a:p>
                      <a:pPr>
                        <a:defRPr sz="1000"/>
                      </a:pPr>
                      <a:r>
                        <a:rPr sz="1000"/>
                        <a:t>Usikkerheten. dette gjennspeiler invisteringsviljen</a:t>
                      </a:r>
                    </a:p>
                  </a:txBody>
                  <a:tcPr>
                    <a:lnL w="0"/>
                    <a:lnR w="0"/>
                    <a:solidFill>
                      <a:prstClr val="black">
                        <a:lumOff val="100000"/>
                        <a:lumOff val="100000"/>
                      </a:prstClr>
                    </a:solidFill>
                  </a:tcPr>
                </a:tc>
              </a:tr>
              <a:tr h="0">
                <a:tc>
                  <a:txBody>
                    <a:bodyPr/>
                    <a:lstStyle/>
                    <a:p>
                      <a:pPr>
                        <a:defRPr sz="1000"/>
                      </a:pPr>
                      <a:r>
                        <a:rPr sz="1000"/>
                        <a:t>Euro</a:t>
                      </a:r>
                    </a:p>
                    <a:p>
                      <a:r>
                        <a:rPr sz="1000"/>
                        <a:t>Konkurranse fra desperate utenlandske bedrifter </a:t>
                      </a:r>
                    </a:p>
                    <a:p>
                      <a:r>
                        <a:rPr sz="1000"/>
                        <a:t>Mental påvirkning av oljesituasjonen</a:t>
                      </a:r>
                    </a:p>
                  </a:txBody>
                  <a:tcPr>
                    <a:lnL w="0"/>
                    <a:lnR w="0"/>
                    <a:solidFill>
                      <a:prstClr val="black">
                        <a:lumOff val="100000"/>
                        <a:lumOff val="100000"/>
                      </a:prstClr>
                    </a:solidFill>
                  </a:tcPr>
                </a:tc>
              </a:tr>
              <a:tr h="0">
                <a:tc>
                  <a:txBody>
                    <a:bodyPr/>
                    <a:lstStyle/>
                    <a:p>
                      <a:pPr>
                        <a:defRPr sz="1000"/>
                      </a:pPr>
                      <a:r>
                        <a:rPr sz="1000"/>
                        <a:t>Konkurranse fra andre aktører</a:t>
                      </a:r>
                    </a:p>
                  </a:txBody>
                  <a:tcPr>
                    <a:lnL w="0"/>
                    <a:lnR w="0"/>
                    <a:solidFill>
                      <a:prstClr val="black">
                        <a:lumOff val="100000"/>
                        <a:lumOff val="100000"/>
                      </a:prstClr>
                    </a:solidFill>
                  </a:tcPr>
                </a:tc>
              </a:tr>
              <a:tr h="0">
                <a:tc>
                  <a:txBody>
                    <a:bodyPr/>
                    <a:lstStyle/>
                    <a:p>
                      <a:pPr>
                        <a:defRPr sz="1000"/>
                      </a:pPr>
                      <a:r>
                        <a:rPr sz="1000"/>
                        <a:t>Dårlig økonomi hos folk flest.</a:t>
                      </a:r>
                    </a:p>
                  </a:txBody>
                  <a:tcPr>
                    <a:lnL w="0"/>
                    <a:lnR w="0"/>
                    <a:solidFill>
                      <a:prstClr val="black">
                        <a:lumOff val="100000"/>
                        <a:lumOff val="100000"/>
                      </a:prstClr>
                    </a:solidFill>
                  </a:tcPr>
                </a:tc>
              </a:tr>
              <a:tr h="0">
                <a:tc>
                  <a:txBody>
                    <a:bodyPr/>
                    <a:lstStyle/>
                    <a:p>
                      <a:pPr>
                        <a:defRPr sz="1000"/>
                      </a:pPr>
                      <a:r>
                        <a:rPr sz="1000"/>
                        <a:t>Bedriften sliter med intjening og dårlige resultater. men eierne får fortsatt høy formueskatt pga ikke realiserbare verdier. må ta opp lån for å betale ut utbytte til skatt.</a:t>
                      </a:r>
                    </a:p>
                  </a:txBody>
                  <a:tcPr>
                    <a:lnL w="0"/>
                    <a:lnR w="0"/>
                    <a:solidFill>
                      <a:prstClr val="black">
                        <a:lumOff val="100000"/>
                        <a:lumOff val="100000"/>
                      </a:prstClr>
                    </a:solidFill>
                  </a:tcPr>
                </a:tc>
              </a:tr>
              <a:tr h="0">
                <a:tc>
                  <a:txBody>
                    <a:bodyPr/>
                    <a:lstStyle/>
                    <a:p>
                      <a:pPr>
                        <a:defRPr sz="1000"/>
                      </a:pPr>
                      <a:r>
                        <a:rPr sz="1000"/>
                        <a:t>Nedgang i leteaktivitet: </a:t>
                      </a:r>
                    </a:p>
                    <a:p>
                      <a:r>
                        <a:rPr sz="1000"/>
                        <a:t>Bedriften har inntekt fra operatører med aktivitet som er definert innenfor petroleumsvirksomhetens regelverk, leting etter og produksjon av olje og gass. Bråstopp på leteaktivitet betyr en kraftig nedgang i inntekstgrunnlaget</a:t>
                      </a:r>
                    </a:p>
                  </a:txBody>
                  <a:tcPr>
                    <a:lnL w="0"/>
                    <a:lnR w="0"/>
                    <a:solidFill>
                      <a:prstClr val="black">
                        <a:lumOff val="100000"/>
                        <a:lumOff val="100000"/>
                      </a:prstClr>
                    </a:solidFill>
                  </a:tcPr>
                </a:tc>
              </a:tr>
              <a:tr h="0">
                <a:tc>
                  <a:txBody>
                    <a:bodyPr/>
                    <a:lstStyle/>
                    <a:p>
                      <a:pPr>
                        <a:defRPr sz="1000"/>
                      </a:pPr>
                      <a:r>
                        <a:rPr sz="1000"/>
                        <a:t>Vekst i Asia</a:t>
                      </a:r>
                    </a:p>
                  </a:txBody>
                  <a:tcPr>
                    <a:lnL w="0"/>
                    <a:lnR w="0"/>
                    <a:solidFill>
                      <a:prstClr val="black">
                        <a:lumOff val="100000"/>
                        <a:lumOff val="100000"/>
                      </a:prstClr>
                    </a:solidFill>
                  </a:tcPr>
                </a:tc>
              </a:tr>
              <a:tr h="0">
                <a:tc>
                  <a:txBody>
                    <a:bodyPr/>
                    <a:lstStyle/>
                    <a:p>
                      <a:pPr>
                        <a:defRPr sz="1000"/>
                      </a:pPr>
                      <a:r>
                        <a:rPr sz="1000"/>
                        <a:t>Sviktende investeringsvilje innenfor leverandørindustrien til olje/gass.</a:t>
                      </a:r>
                    </a:p>
                    <a:p>
                      <a:r>
                        <a:rPr sz="1000"/>
                        <a:t>Valutakursen ettersom vi bare har import.</a:t>
                      </a:r>
                    </a:p>
                  </a:txBody>
                  <a:tcPr>
                    <a:lnL w="0"/>
                    <a:lnR w="0"/>
                    <a:solidFill>
                      <a:prstClr val="black">
                        <a:lumOff val="100000"/>
                        <a:lumOff val="100000"/>
                      </a:prstClr>
                    </a:solidFill>
                  </a:tcPr>
                </a:tc>
              </a:tr>
              <a:tr h="0">
                <a:tc>
                  <a:txBody>
                    <a:bodyPr/>
                    <a:lstStyle/>
                    <a:p>
                      <a:pPr>
                        <a:defRPr sz="1000"/>
                      </a:pPr>
                      <a:r>
                        <a:rPr sz="1000"/>
                        <a:t>Å få tak i nok flinke folk.</a:t>
                      </a:r>
                    </a:p>
                  </a:txBody>
                  <a:tcPr>
                    <a:lnL w="0"/>
                    <a:lnR w="0"/>
                    <a:solidFill>
                      <a:prstClr val="black">
                        <a:lumOff val="100000"/>
                        <a:lumOff val="100000"/>
                      </a:prstClr>
                    </a:solidFill>
                  </a:tcPr>
                </a:tc>
              </a:tr>
              <a:tr h="0">
                <a:tc>
                  <a:txBody>
                    <a:bodyPr/>
                    <a:lstStyle/>
                    <a:p>
                      <a:pPr>
                        <a:defRPr sz="1000"/>
                      </a:pPr>
                      <a:r>
                        <a:rPr sz="1000"/>
                        <a:t>Den største utfordringen vår er tap av flere kontrakter hos NAV. Dette fører omtrent til en halvering av omsetningen.  Ca 35% av våre ansatte blir i disse dager sagt opp. I tillegg et sviktende marked og lave salgspriser. Utfordringen vår er å overleve. Det forutsetter at vi finner nye forretningsområder hvor vi er konkurransedyktige.</a:t>
                      </a:r>
                    </a:p>
                  </a:txBody>
                  <a:tcPr>
                    <a:lnL w="0"/>
                    <a:lnR w="0"/>
                    <a:solidFill>
                      <a:prstClr val="black">
                        <a:lumOff val="100000"/>
                        <a:lumOff val="100000"/>
                      </a:prstClr>
                    </a:solidFill>
                  </a:tcPr>
                </a:tc>
              </a:tr>
              <a:tr h="0">
                <a:tc>
                  <a:txBody>
                    <a:bodyPr/>
                    <a:lstStyle/>
                    <a:p>
                      <a:pPr>
                        <a:defRPr sz="1000"/>
                      </a:pPr>
                      <a:r>
                        <a:rPr sz="1000"/>
                        <a:t>Å posisjonere vekst for å stå imot større konkurrenter.</a:t>
                      </a:r>
                    </a:p>
                  </a:txBody>
                  <a:tcPr>
                    <a:lnL w="0"/>
                    <a:lnR w="0"/>
                    <a:solidFill>
                      <a:prstClr val="black">
                        <a:lumOff val="100000"/>
                        <a:lumOff val="100000"/>
                      </a:prstClr>
                    </a:solidFill>
                  </a:tcPr>
                </a:tc>
              </a:tr>
              <a:tr h="0">
                <a:tc>
                  <a:txBody>
                    <a:bodyPr/>
                    <a:lstStyle/>
                    <a:p>
                      <a:pPr>
                        <a:defRPr sz="1000"/>
                      </a:pPr>
                      <a:r>
                        <a:rPr sz="1000"/>
                        <a:t>"vent og se" holdning i markedet</a:t>
                      </a:r>
                    </a:p>
                  </a:txBody>
                  <a:tcPr>
                    <a:lnL w="0"/>
                    <a:lnR w="0"/>
                    <a:solidFill>
                      <a:prstClr val="black">
                        <a:lumOff val="100000"/>
                        <a:lumOff val="100000"/>
                      </a:prstClr>
                    </a:solidFill>
                  </a:tcPr>
                </a:tc>
              </a:tr>
              <a:tr h="0">
                <a:tc>
                  <a:txBody>
                    <a:bodyPr/>
                    <a:lstStyle/>
                    <a:p>
                      <a:pPr>
                        <a:defRPr sz="1000"/>
                      </a:pPr>
                      <a:r>
                        <a:rPr sz="1000"/>
                        <a:t>Lavere priser og mindre marginer.Dette kommer som årsak av at alle forventer en krise og vil sikre seg oppdrag.</a:t>
                      </a:r>
                    </a:p>
                  </a:txBody>
                  <a:tcPr>
                    <a:lnL w="0"/>
                    <a:lnR w="0"/>
                    <a:solidFill>
                      <a:prstClr val="black">
                        <a:lumOff val="100000"/>
                        <a:lumOff val="100000"/>
                      </a:prstClr>
                    </a:solidFill>
                  </a:tcPr>
                </a:tc>
              </a:tr>
              <a:tr h="0">
                <a:tc>
                  <a:txBody>
                    <a:bodyPr/>
                    <a:lstStyle/>
                    <a:p>
                      <a:pPr>
                        <a:defRPr sz="1000"/>
                      </a:pPr>
                      <a:r>
                        <a:rPr sz="1000"/>
                        <a:t>Ordretilgang , </a:t>
                      </a:r>
                    </a:p>
                    <a:p>
                      <a:r>
                        <a:rPr sz="1000"/>
                        <a:t>Beholde god  arbeidskraft,</a:t>
                      </a:r>
                    </a:p>
                    <a:p>
                      <a:r>
                        <a:rPr sz="1000"/>
                        <a:t>ikke krise i vår bedrift, men veldig lite forutsigbarhet for øyeblikket</a:t>
                      </a:r>
                    </a:p>
                  </a:txBody>
                  <a:tcPr>
                    <a:lnL w="0"/>
                    <a:lnR w="0"/>
                    <a:solidFill>
                      <a:prstClr val="black">
                        <a:lumOff val="100000"/>
                        <a:lumOff val="100000"/>
                      </a:prstClr>
                    </a:solidFill>
                  </a:tcPr>
                </a:tc>
              </a:tr>
              <a:tr h="0">
                <a:tc>
                  <a:txBody>
                    <a:bodyPr/>
                    <a:lstStyle/>
                    <a:p>
                      <a:pPr>
                        <a:defRPr sz="1000"/>
                      </a:pPr>
                      <a:r>
                        <a:rPr sz="1000"/>
                        <a:t>Forutsigbarhet</a:t>
                      </a:r>
                    </a:p>
                  </a:txBody>
                  <a:tcPr>
                    <a:lnL w="0"/>
                    <a:lnR w="0"/>
                    <a:solidFill>
                      <a:prstClr val="black">
                        <a:lumOff val="100000"/>
                        <a:lumOff val="100000"/>
                      </a:prstClr>
                    </a:solidFill>
                  </a:tcPr>
                </a:tc>
              </a:tr>
              <a:tr h="0">
                <a:tc>
                  <a:txBody>
                    <a:bodyPr/>
                    <a:lstStyle/>
                    <a:p>
                      <a:pPr>
                        <a:defRPr sz="1000"/>
                      </a:pPr>
                      <a:r>
                        <a:rPr sz="1000"/>
                        <a:t>Desperat konkurranse rundt de få jobbene som finnes, som fører til meget lave marginer og at leverandør må påta seg meget høy risiko.</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43.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730240"/>
        </p:xfrm>
        <a:graphic>
          <a:graphicData uri="http://schemas.openxmlformats.org/drawingml/2006/table">
            <a:tbl>
              <a:tblPr>
                <a:tableStyleId>{5C22544A-7EE6-4342-B048-85BDC9FD1C3A}</a:tableStyleId>
              </a:tblPr>
              <a:tblGrid>
                <a:gridCol w="8207375"/>
              </a:tblGrid>
              <a:tr h="0">
                <a:tc>
                  <a:txBody>
                    <a:bodyPr/>
                    <a:lstStyle/>
                    <a:p>
                      <a:pPr>
                        <a:defRPr sz="1000"/>
                      </a:pPr>
                      <a:r>
                        <a:rPr sz="1000"/>
                        <a:t>Manglende kontrakter i offshore bransjen</a:t>
                      </a:r>
                    </a:p>
                  </a:txBody>
                  <a:tcPr>
                    <a:lnL w="0"/>
                    <a:lnR w="0"/>
                    <a:solidFill>
                      <a:prstClr val="black">
                        <a:lumOff val="100000"/>
                        <a:lumOff val="100000"/>
                      </a:prstClr>
                    </a:solidFill>
                  </a:tcPr>
                </a:tc>
              </a:tr>
              <a:tr h="0">
                <a:tc>
                  <a:txBody>
                    <a:bodyPr/>
                    <a:lstStyle/>
                    <a:p>
                      <a:pPr>
                        <a:defRPr sz="1000"/>
                      </a:pPr>
                      <a:r>
                        <a:rPr sz="1000"/>
                        <a:t>Liten aktivitet og færre prosjekter i olje- og gas sektor</a:t>
                      </a:r>
                    </a:p>
                  </a:txBody>
                  <a:tcPr>
                    <a:lnL w="0"/>
                    <a:lnR w="0"/>
                    <a:solidFill>
                      <a:prstClr val="black">
                        <a:lumOff val="100000"/>
                        <a:lumOff val="100000"/>
                      </a:prstClr>
                    </a:solidFill>
                  </a:tcPr>
                </a:tc>
              </a:tr>
              <a:tr h="0">
                <a:tc>
                  <a:txBody>
                    <a:bodyPr/>
                    <a:lstStyle/>
                    <a:p>
                      <a:pPr>
                        <a:defRPr sz="1000"/>
                      </a:pPr>
                      <a:r>
                        <a:rPr sz="1000"/>
                        <a:t>Skattemydnigheter som synes å søke muligheter til å øke det reelle skattenivået.</a:t>
                      </a:r>
                    </a:p>
                  </a:txBody>
                  <a:tcPr>
                    <a:lnL w="0"/>
                    <a:lnR w="0"/>
                    <a:solidFill>
                      <a:prstClr val="black">
                        <a:lumOff val="100000"/>
                        <a:lumOff val="100000"/>
                      </a:prstClr>
                    </a:solidFill>
                  </a:tcPr>
                </a:tc>
              </a:tr>
              <a:tr h="0">
                <a:tc>
                  <a:txBody>
                    <a:bodyPr/>
                    <a:lstStyle/>
                    <a:p>
                      <a:pPr>
                        <a:defRPr sz="1000"/>
                      </a:pPr>
                      <a:r>
                        <a:rPr sz="1000"/>
                        <a:t>Lav oljepris kombinert med kronekurs gir svært lave investeringer i oljeindustrien. Vedlikehold og modifikasjonsoppgaver er blitt vesentlig redusert.</a:t>
                      </a:r>
                    </a:p>
                  </a:txBody>
                  <a:tcPr>
                    <a:lnL w="0"/>
                    <a:lnR w="0"/>
                    <a:solidFill>
                      <a:prstClr val="black">
                        <a:lumOff val="100000"/>
                        <a:lumOff val="100000"/>
                      </a:prstClr>
                    </a:solidFill>
                  </a:tcPr>
                </a:tc>
              </a:tr>
              <a:tr h="0">
                <a:tc>
                  <a:txBody>
                    <a:bodyPr/>
                    <a:lstStyle/>
                    <a:p>
                      <a:pPr>
                        <a:defRPr sz="1000"/>
                      </a:pPr>
                      <a:r>
                        <a:rPr sz="1000"/>
                        <a:t>markedstilgang</a:t>
                      </a:r>
                    </a:p>
                  </a:txBody>
                  <a:tcPr>
                    <a:lnL w="0"/>
                    <a:lnR w="0"/>
                    <a:solidFill>
                      <a:prstClr val="black">
                        <a:lumOff val="100000"/>
                        <a:lumOff val="100000"/>
                      </a:prstClr>
                    </a:solidFill>
                  </a:tcPr>
                </a:tc>
              </a:tr>
              <a:tr h="0">
                <a:tc>
                  <a:txBody>
                    <a:bodyPr/>
                    <a:lstStyle/>
                    <a:p>
                      <a:pPr>
                        <a:defRPr sz="1000"/>
                      </a:pPr>
                      <a:r>
                        <a:rPr sz="1000"/>
                        <a:t>Nye større oppdrag</a:t>
                      </a:r>
                    </a:p>
                  </a:txBody>
                  <a:tcPr>
                    <a:lnL w="0"/>
                    <a:lnR w="0"/>
                    <a:solidFill>
                      <a:prstClr val="black">
                        <a:lumOff val="100000"/>
                        <a:lumOff val="100000"/>
                      </a:prstClr>
                    </a:solidFill>
                  </a:tcPr>
                </a:tc>
              </a:tr>
              <a:tr h="0">
                <a:tc>
                  <a:txBody>
                    <a:bodyPr/>
                    <a:lstStyle/>
                    <a:p>
                      <a:pPr>
                        <a:defRPr sz="1000"/>
                      </a:pPr>
                      <a:r>
                        <a:rPr sz="1000"/>
                        <a:t>Ny oppdragog nye kunder er vansklig å få. Dyktige folk er vanskelige å finne. Få som vil bytte jobb</a:t>
                      </a:r>
                    </a:p>
                  </a:txBody>
                  <a:tcPr>
                    <a:lnL w="0"/>
                    <a:lnR w="0"/>
                    <a:solidFill>
                      <a:prstClr val="black">
                        <a:lumOff val="100000"/>
                        <a:lumOff val="100000"/>
                      </a:prstClr>
                    </a:solidFill>
                  </a:tcPr>
                </a:tc>
              </a:tr>
              <a:tr h="0">
                <a:tc>
                  <a:txBody>
                    <a:bodyPr/>
                    <a:lstStyle/>
                    <a:p>
                      <a:pPr>
                        <a:defRPr sz="1000"/>
                      </a:pPr>
                      <a:r>
                        <a:rPr sz="1000"/>
                        <a:t>Det bygges få nærings- og boligbygg.</a:t>
                      </a:r>
                    </a:p>
                  </a:txBody>
                  <a:tcPr>
                    <a:lnL w="0"/>
                    <a:lnR w="0"/>
                    <a:solidFill>
                      <a:prstClr val="black">
                        <a:lumOff val="100000"/>
                        <a:lumOff val="100000"/>
                      </a:prstClr>
                    </a:solidFill>
                  </a:tcPr>
                </a:tc>
              </a:tr>
              <a:tr h="0">
                <a:tc>
                  <a:txBody>
                    <a:bodyPr/>
                    <a:lstStyle/>
                    <a:p>
                      <a:pPr>
                        <a:defRPr sz="1000"/>
                      </a:pPr>
                      <a:r>
                        <a:rPr sz="1000"/>
                        <a:t>tilgang på oppdrag</a:t>
                      </a:r>
                    </a:p>
                  </a:txBody>
                  <a:tcPr>
                    <a:lnL w="0"/>
                    <a:lnR w="0"/>
                    <a:solidFill>
                      <a:prstClr val="black">
                        <a:lumOff val="100000"/>
                        <a:lumOff val="100000"/>
                      </a:prstClr>
                    </a:solidFill>
                  </a:tcPr>
                </a:tc>
              </a:tr>
              <a:tr h="0">
                <a:tc>
                  <a:txBody>
                    <a:bodyPr/>
                    <a:lstStyle/>
                    <a:p>
                      <a:pPr>
                        <a:defRPr sz="1000"/>
                      </a:pPr>
                      <a:r>
                        <a:rPr sz="1000"/>
                        <a:t>Usikkerhet ute hos kundene - avventende ift kjøp nå på grunn av dette</a:t>
                      </a:r>
                    </a:p>
                  </a:txBody>
                  <a:tcPr>
                    <a:lnL w="0"/>
                    <a:lnR w="0"/>
                    <a:solidFill>
                      <a:prstClr val="black">
                        <a:lumOff val="100000"/>
                        <a:lumOff val="100000"/>
                      </a:prstClr>
                    </a:solidFill>
                  </a:tcPr>
                </a:tc>
              </a:tr>
              <a:tr h="0">
                <a:tc>
                  <a:txBody>
                    <a:bodyPr/>
                    <a:lstStyle/>
                    <a:p>
                      <a:pPr>
                        <a:defRPr sz="1000"/>
                      </a:pPr>
                      <a:r>
                        <a:rPr sz="1000"/>
                        <a:t>manglende kompetente fagfolk</a:t>
                      </a:r>
                    </a:p>
                  </a:txBody>
                  <a:tcPr>
                    <a:lnL w="0"/>
                    <a:lnR w="0"/>
                    <a:solidFill>
                      <a:prstClr val="black">
                        <a:lumOff val="100000"/>
                        <a:lumOff val="100000"/>
                      </a:prstClr>
                    </a:solidFill>
                  </a:tcPr>
                </a:tc>
              </a:tr>
              <a:tr h="0">
                <a:tc>
                  <a:txBody>
                    <a:bodyPr/>
                    <a:lstStyle/>
                    <a:p>
                      <a:pPr>
                        <a:defRPr sz="1000"/>
                      </a:pPr>
                      <a:r>
                        <a:rPr sz="1000"/>
                        <a:t>Utleie av næringslokaler i Bergen Sentrum. Noe utfordring også på boligutleie.</a:t>
                      </a:r>
                    </a:p>
                  </a:txBody>
                  <a:tcPr>
                    <a:lnL w="0"/>
                    <a:lnR w="0"/>
                    <a:solidFill>
                      <a:prstClr val="black">
                        <a:lumOff val="100000"/>
                        <a:lumOff val="100000"/>
                      </a:prstClr>
                    </a:solidFill>
                  </a:tcPr>
                </a:tc>
              </a:tr>
              <a:tr h="0">
                <a:tc>
                  <a:txBody>
                    <a:bodyPr/>
                    <a:lstStyle/>
                    <a:p>
                      <a:pPr>
                        <a:defRPr sz="1000"/>
                      </a:pPr>
                      <a:r>
                        <a:rPr sz="1000"/>
                        <a:t>Mangel på nye utleiekontrakter og reforhandling av eksisterende.</a:t>
                      </a:r>
                    </a:p>
                  </a:txBody>
                  <a:tcPr>
                    <a:lnL w="0"/>
                    <a:lnR w="0"/>
                    <a:solidFill>
                      <a:prstClr val="black">
                        <a:lumOff val="100000"/>
                        <a:lumOff val="100000"/>
                      </a:prstClr>
                    </a:solidFill>
                  </a:tcPr>
                </a:tc>
              </a:tr>
              <a:tr h="0">
                <a:tc>
                  <a:txBody>
                    <a:bodyPr/>
                    <a:lstStyle/>
                    <a:p>
                      <a:pPr>
                        <a:defRPr sz="1000"/>
                      </a:pPr>
                      <a:r>
                        <a:rPr sz="1000"/>
                        <a:t>Overkapasitet hos selskaper som vi konkurerer med samt beholde marginer på det vi selger mht kostnads kutt hos oljeselskaper.Vilje hos banker og f.eks GIEK til å finansiere arbeids kapital til prosjekter i utlandet.</a:t>
                      </a:r>
                    </a:p>
                  </a:txBody>
                  <a:tcPr>
                    <a:lnL w="0"/>
                    <a:lnR w="0"/>
                    <a:solidFill>
                      <a:prstClr val="black">
                        <a:lumOff val="100000"/>
                        <a:lumOff val="100000"/>
                      </a:prstClr>
                    </a:solidFill>
                  </a:tcPr>
                </a:tc>
              </a:tr>
              <a:tr h="0">
                <a:tc>
                  <a:txBody>
                    <a:bodyPr/>
                    <a:lstStyle/>
                    <a:p>
                      <a:pPr>
                        <a:defRPr sz="1000"/>
                      </a:pPr>
                      <a:r>
                        <a:rPr sz="1000"/>
                        <a:t>Aktivitetsnivået i området.  Lav aktivitet i oljenæringen påvirker vårt nærområde med lavere aktivitet på andre områder også.  Det er lite lyspunkter og det går utover tiltakslysten hos mange.  Det demper investeringer etc. Av den grunn blir tilgang på kunder i vårt nedslagsfelt færre.</a:t>
                      </a:r>
                    </a:p>
                  </a:txBody>
                  <a:tcPr>
                    <a:lnL w="0"/>
                    <a:lnR w="0"/>
                    <a:solidFill>
                      <a:prstClr val="black">
                        <a:lumOff val="100000"/>
                        <a:lumOff val="100000"/>
                      </a:prstClr>
                    </a:solidFill>
                  </a:tcPr>
                </a:tc>
              </a:tr>
              <a:tr h="0">
                <a:tc>
                  <a:txBody>
                    <a:bodyPr/>
                    <a:lstStyle/>
                    <a:p>
                      <a:pPr>
                        <a:defRPr sz="1000"/>
                      </a:pPr>
                      <a:r>
                        <a:rPr sz="1000"/>
                        <a:t>Stadig nye offentlige krav og regelverk.</a:t>
                      </a:r>
                    </a:p>
                  </a:txBody>
                  <a:tcPr>
                    <a:lnL w="0"/>
                    <a:lnR w="0"/>
                    <a:solidFill>
                      <a:prstClr val="black">
                        <a:lumOff val="100000"/>
                        <a:lumOff val="100000"/>
                      </a:prstClr>
                    </a:solidFill>
                  </a:tcPr>
                </a:tc>
              </a:tr>
              <a:tr h="0">
                <a:tc>
                  <a:txBody>
                    <a:bodyPr/>
                    <a:lstStyle/>
                    <a:p>
                      <a:pPr>
                        <a:defRPr sz="1000"/>
                      </a:pPr>
                      <a:r>
                        <a:rPr sz="1000"/>
                        <a:t>Personal utfordringer. Omstilling. Ferdigstille + finansiering til egne produkter. Få betalt for vårt engasjement for å skape vekst i regionen.</a:t>
                      </a:r>
                    </a:p>
                  </a:txBody>
                  <a:tcPr>
                    <a:lnL w="0"/>
                    <a:lnR w="0"/>
                    <a:solidFill>
                      <a:prstClr val="black">
                        <a:lumOff val="100000"/>
                        <a:lumOff val="100000"/>
                      </a:prstClr>
                    </a:solidFill>
                  </a:tcPr>
                </a:tc>
              </a:tr>
              <a:tr h="0">
                <a:tc>
                  <a:txBody>
                    <a:bodyPr/>
                    <a:lstStyle/>
                    <a:p>
                      <a:pPr>
                        <a:defRPr sz="1000"/>
                      </a:pPr>
                      <a:r>
                        <a:rPr sz="1000"/>
                        <a:t>Stabilt høgare inntekter ved å få reelle prisar for leverte tjenestar levert kundane våre. </a:t>
                      </a:r>
                    </a:p>
                    <a:p>
                      <a:r>
                        <a:rPr sz="1000"/>
                        <a:t>Selskapet har opplevd bortfall av kompensasjon for tapt arbeidgivaravgift, der kundene ikkje har måtta betala reell pris for leverte tjenestar fordi ordninga har subsidiert tjenestar til medlemsbedriftene.</a:t>
                      </a:r>
                    </a:p>
                  </a:txBody>
                  <a:tcPr>
                    <a:lnL w="0"/>
                    <a:lnR w="0"/>
                    <a:solidFill>
                      <a:prstClr val="black">
                        <a:lumOff val="100000"/>
                        <a:lumOff val="100000"/>
                      </a:prstClr>
                    </a:solidFill>
                  </a:tcPr>
                </a:tc>
              </a:tr>
              <a:tr h="0">
                <a:tc>
                  <a:txBody>
                    <a:bodyPr/>
                    <a:lstStyle/>
                    <a:p>
                      <a:pPr>
                        <a:defRPr sz="1000"/>
                      </a:pPr>
                      <a:r>
                        <a:rPr sz="1000"/>
                        <a:t>At krisen forsterker seg og tenker kostsiktig ( kvartals tenking )</a:t>
                      </a:r>
                    </a:p>
                  </a:txBody>
                  <a:tcPr>
                    <a:lnL w="0"/>
                    <a:lnR w="0"/>
                    <a:solidFill>
                      <a:prstClr val="black">
                        <a:lumOff val="100000"/>
                        <a:lumOff val="100000"/>
                      </a:prstClr>
                    </a:solidFill>
                  </a:tcPr>
                </a:tc>
              </a:tr>
              <a:tr h="0">
                <a:tc>
                  <a:txBody>
                    <a:bodyPr/>
                    <a:lstStyle/>
                    <a:p>
                      <a:pPr>
                        <a:defRPr sz="1000"/>
                      </a:pPr>
                      <a:r>
                        <a:rPr sz="1000"/>
                        <a:t>Usikkerhet knytt til oljeprisen</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43.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6187440"/>
        </p:xfrm>
        <a:graphic>
          <a:graphicData uri="http://schemas.openxmlformats.org/drawingml/2006/table">
            <a:tbl>
              <a:tblPr>
                <a:tableStyleId>{5C22544A-7EE6-4342-B048-85BDC9FD1C3A}</a:tableStyleId>
              </a:tblPr>
              <a:tblGrid>
                <a:gridCol w="8207375"/>
              </a:tblGrid>
              <a:tr h="0">
                <a:tc>
                  <a:txBody>
                    <a:bodyPr/>
                    <a:lstStyle/>
                    <a:p>
                      <a:pPr>
                        <a:defRPr sz="1000"/>
                      </a:pPr>
                      <a:r>
                        <a:rPr sz="1000"/>
                        <a:t>Dårlige og uforutsigbare reguleringsplaner fra kommunen.</a:t>
                      </a:r>
                    </a:p>
                  </a:txBody>
                  <a:tcPr>
                    <a:lnL w="0"/>
                    <a:lnR w="0"/>
                    <a:solidFill>
                      <a:prstClr val="black">
                        <a:lumOff val="100000"/>
                        <a:lumOff val="100000"/>
                      </a:prstClr>
                    </a:solidFill>
                  </a:tcPr>
                </a:tc>
              </a:tr>
              <a:tr h="0">
                <a:tc>
                  <a:txBody>
                    <a:bodyPr/>
                    <a:lstStyle/>
                    <a:p>
                      <a:pPr>
                        <a:defRPr sz="1000"/>
                      </a:pPr>
                      <a:r>
                        <a:rPr sz="1000"/>
                        <a:t>OPpdragstørke</a:t>
                      </a:r>
                    </a:p>
                  </a:txBody>
                  <a:tcPr>
                    <a:lnL w="0"/>
                    <a:lnR w="0"/>
                    <a:solidFill>
                      <a:prstClr val="black">
                        <a:lumOff val="100000"/>
                        <a:lumOff val="100000"/>
                      </a:prstClr>
                    </a:solidFill>
                  </a:tcPr>
                </a:tc>
              </a:tr>
              <a:tr h="0">
                <a:tc>
                  <a:txBody>
                    <a:bodyPr/>
                    <a:lstStyle/>
                    <a:p>
                      <a:pPr>
                        <a:defRPr sz="1000"/>
                      </a:pPr>
                      <a:r>
                        <a:rPr sz="1000"/>
                        <a:t>Ringvirkninger fra oljesektoren fører til reduserte investeringer innenfor bygg&amp;anlegg.</a:t>
                      </a:r>
                    </a:p>
                  </a:txBody>
                  <a:tcPr>
                    <a:lnL w="0"/>
                    <a:lnR w="0"/>
                    <a:solidFill>
                      <a:prstClr val="black">
                        <a:lumOff val="100000"/>
                        <a:lumOff val="100000"/>
                      </a:prstClr>
                    </a:solidFill>
                  </a:tcPr>
                </a:tc>
              </a:tr>
              <a:tr h="0">
                <a:tc>
                  <a:txBody>
                    <a:bodyPr/>
                    <a:lstStyle/>
                    <a:p>
                      <a:pPr>
                        <a:defRPr sz="1000"/>
                      </a:pPr>
                      <a:r>
                        <a:rPr sz="1000"/>
                        <a:t>Aktivitet i olje bransjen, samt komme inn i nye bransjer</a:t>
                      </a:r>
                    </a:p>
                  </a:txBody>
                  <a:tcPr>
                    <a:lnL w="0"/>
                    <a:lnR w="0"/>
                    <a:solidFill>
                      <a:prstClr val="black">
                        <a:lumOff val="100000"/>
                        <a:lumOff val="100000"/>
                      </a:prstClr>
                    </a:solidFill>
                  </a:tcPr>
                </a:tc>
              </a:tr>
              <a:tr h="0">
                <a:tc>
                  <a:txBody>
                    <a:bodyPr/>
                    <a:lstStyle/>
                    <a:p>
                      <a:pPr>
                        <a:defRPr sz="1000"/>
                      </a:pPr>
                      <a:r>
                        <a:rPr sz="1000"/>
                        <a:t>Generell lavkonjunktur i regionen kombinert med at regionen blir utfordret av "sentraliseringstenkningen" som er svært østlandsdominert . Vestlandslogistikken blir flyttet til Østlandet, med de utfordringer dette gir for Næringslivet i vår region både i forhold til konkurransekraft ig økte logistikk kostnader</a:t>
                      </a:r>
                    </a:p>
                  </a:txBody>
                  <a:tcPr>
                    <a:lnL w="0"/>
                    <a:lnR w="0"/>
                    <a:solidFill>
                      <a:prstClr val="black">
                        <a:lumOff val="100000"/>
                        <a:lumOff val="100000"/>
                      </a:prstClr>
                    </a:solidFill>
                  </a:tcPr>
                </a:tc>
              </a:tr>
              <a:tr h="0">
                <a:tc>
                  <a:txBody>
                    <a:bodyPr/>
                    <a:lstStyle/>
                    <a:p>
                      <a:pPr>
                        <a:defRPr sz="1000"/>
                      </a:pPr>
                      <a:r>
                        <a:rPr sz="1000"/>
                        <a:t>Overkapasitet i byggebransjen.</a:t>
                      </a:r>
                    </a:p>
                    <a:p>
                      <a:r>
                        <a:rPr sz="1000"/>
                        <a:t>Mange aktører priser til ned mot og under selvkost.</a:t>
                      </a:r>
                    </a:p>
                  </a:txBody>
                  <a:tcPr>
                    <a:lnL w="0"/>
                    <a:lnR w="0"/>
                    <a:solidFill>
                      <a:prstClr val="black">
                        <a:lumOff val="100000"/>
                        <a:lumOff val="100000"/>
                      </a:prstClr>
                    </a:solidFill>
                  </a:tcPr>
                </a:tc>
              </a:tr>
              <a:tr h="0">
                <a:tc>
                  <a:txBody>
                    <a:bodyPr/>
                    <a:lstStyle/>
                    <a:p>
                      <a:pPr>
                        <a:defRPr sz="1000"/>
                      </a:pPr>
                      <a:r>
                        <a:rPr sz="1000"/>
                        <a:t>Tilgang på oppdrag</a:t>
                      </a:r>
                    </a:p>
                  </a:txBody>
                  <a:tcPr>
                    <a:lnL w="0"/>
                    <a:lnR w="0"/>
                    <a:solidFill>
                      <a:prstClr val="black">
                        <a:lumOff val="100000"/>
                        <a:lumOff val="100000"/>
                      </a:prstClr>
                    </a:solidFill>
                  </a:tcPr>
                </a:tc>
              </a:tr>
              <a:tr h="0">
                <a:tc>
                  <a:txBody>
                    <a:bodyPr/>
                    <a:lstStyle/>
                    <a:p>
                      <a:pPr>
                        <a:defRPr sz="1000"/>
                      </a:pPr>
                      <a:r>
                        <a:rPr sz="1000"/>
                        <a:t>Å beholde kompetansen slik at bedriften er istand til å gjennomføre de oppdrag som skal gjennomføres høsten 2016 og i 2017. I denne sammenheng er utvidelse av permitteringsperioden til 52 uker helt avgjørende for at bedriften skal klare å holde på sin kjernekompetanse.</a:t>
                      </a:r>
                    </a:p>
                  </a:txBody>
                  <a:tcPr>
                    <a:lnL w="0"/>
                    <a:lnR w="0"/>
                    <a:solidFill>
                      <a:prstClr val="black">
                        <a:lumOff val="100000"/>
                        <a:lumOff val="100000"/>
                      </a:prstClr>
                    </a:solidFill>
                  </a:tcPr>
                </a:tc>
              </a:tr>
              <a:tr h="0">
                <a:tc>
                  <a:txBody>
                    <a:bodyPr/>
                    <a:lstStyle/>
                    <a:p>
                      <a:pPr>
                        <a:defRPr sz="1000"/>
                      </a:pPr>
                      <a:r>
                        <a:rPr sz="1000"/>
                        <a:t>Nye oppdrag</a:t>
                      </a:r>
                    </a:p>
                  </a:txBody>
                  <a:tcPr>
                    <a:lnL w="0"/>
                    <a:lnR w="0"/>
                    <a:solidFill>
                      <a:prstClr val="black">
                        <a:lumOff val="100000"/>
                        <a:lumOff val="100000"/>
                      </a:prstClr>
                    </a:solidFill>
                  </a:tcPr>
                </a:tc>
              </a:tr>
              <a:tr h="0">
                <a:tc>
                  <a:txBody>
                    <a:bodyPr/>
                    <a:lstStyle/>
                    <a:p>
                      <a:pPr>
                        <a:defRPr sz="1000"/>
                      </a:pPr>
                      <a:r>
                        <a:rPr sz="1000"/>
                        <a:t>Svært lange og krevende beslutningsprosesser hos eksisterende og nye kunder.</a:t>
                      </a:r>
                    </a:p>
                  </a:txBody>
                  <a:tcPr>
                    <a:lnL w="0"/>
                    <a:lnR w="0"/>
                    <a:solidFill>
                      <a:prstClr val="black">
                        <a:lumOff val="100000"/>
                        <a:lumOff val="100000"/>
                      </a:prstClr>
                    </a:solidFill>
                  </a:tcPr>
                </a:tc>
              </a:tr>
              <a:tr h="0">
                <a:tc>
                  <a:txBody>
                    <a:bodyPr/>
                    <a:lstStyle/>
                    <a:p>
                      <a:pPr>
                        <a:defRPr sz="1000"/>
                      </a:pPr>
                      <a:r>
                        <a:rPr sz="1000"/>
                        <a:t>Holde på de kontraktene vi har for øyeblikket</a:t>
                      </a:r>
                    </a:p>
                  </a:txBody>
                  <a:tcPr>
                    <a:lnL w="0"/>
                    <a:lnR w="0"/>
                    <a:solidFill>
                      <a:prstClr val="black">
                        <a:lumOff val="100000"/>
                        <a:lumOff val="100000"/>
                      </a:prstClr>
                    </a:solidFill>
                  </a:tcPr>
                </a:tc>
              </a:tr>
              <a:tr h="0">
                <a:tc>
                  <a:txBody>
                    <a:bodyPr/>
                    <a:lstStyle/>
                    <a:p>
                      <a:pPr>
                        <a:defRPr sz="1000"/>
                      </a:pPr>
                      <a:r>
                        <a:rPr sz="1000"/>
                        <a:t>Usikkerheten problemene i oljebransjen sprer til andre deler av samfunnet</a:t>
                      </a:r>
                    </a:p>
                  </a:txBody>
                  <a:tcPr>
                    <a:lnL w="0"/>
                    <a:lnR w="0"/>
                    <a:solidFill>
                      <a:prstClr val="black">
                        <a:lumOff val="100000"/>
                        <a:lumOff val="100000"/>
                      </a:prstClr>
                    </a:solidFill>
                  </a:tcPr>
                </a:tc>
              </a:tr>
              <a:tr h="0">
                <a:tc>
                  <a:txBody>
                    <a:bodyPr/>
                    <a:lstStyle/>
                    <a:p>
                      <a:pPr>
                        <a:defRPr sz="1000"/>
                      </a:pPr>
                      <a:r>
                        <a:rPr sz="1000"/>
                        <a:t>Manglende "Lov om god handelsskikk"</a:t>
                      </a:r>
                    </a:p>
                  </a:txBody>
                  <a:tcPr>
                    <a:lnL w="0"/>
                    <a:lnR w="0"/>
                    <a:solidFill>
                      <a:prstClr val="black">
                        <a:lumOff val="100000"/>
                        <a:lumOff val="100000"/>
                      </a:prstClr>
                    </a:solidFill>
                  </a:tcPr>
                </a:tc>
              </a:tr>
              <a:tr h="0">
                <a:tc>
                  <a:txBody>
                    <a:bodyPr/>
                    <a:lstStyle/>
                    <a:p>
                      <a:pPr>
                        <a:defRPr sz="1000"/>
                      </a:pPr>
                      <a:r>
                        <a:rPr sz="1000"/>
                        <a:t>For få og for små oppdrag.</a:t>
                      </a:r>
                    </a:p>
                  </a:txBody>
                  <a:tcPr>
                    <a:lnL w="0"/>
                    <a:lnR w="0"/>
                    <a:solidFill>
                      <a:prstClr val="black">
                        <a:lumOff val="100000"/>
                        <a:lumOff val="100000"/>
                      </a:prstClr>
                    </a:solidFill>
                  </a:tcPr>
                </a:tc>
              </a:tr>
              <a:tr h="0">
                <a:tc>
                  <a:txBody>
                    <a:bodyPr/>
                    <a:lstStyle/>
                    <a:p>
                      <a:pPr>
                        <a:defRPr sz="1000"/>
                      </a:pPr>
                      <a:r>
                        <a:rPr sz="1000"/>
                        <a:t>Likviditet</a:t>
                      </a:r>
                    </a:p>
                  </a:txBody>
                  <a:tcPr>
                    <a:lnL w="0"/>
                    <a:lnR w="0"/>
                    <a:solidFill>
                      <a:prstClr val="black">
                        <a:lumOff val="100000"/>
                        <a:lumOff val="100000"/>
                      </a:prstClr>
                    </a:solidFill>
                  </a:tcPr>
                </a:tc>
              </a:tr>
              <a:tr h="0">
                <a:tc>
                  <a:txBody>
                    <a:bodyPr/>
                    <a:lstStyle/>
                    <a:p>
                      <a:pPr>
                        <a:defRPr sz="1000"/>
                      </a:pPr>
                      <a:r>
                        <a:rPr sz="1000"/>
                        <a:t>Redusert ordremengde</a:t>
                      </a:r>
                    </a:p>
                  </a:txBody>
                  <a:tcPr>
                    <a:lnL w="0"/>
                    <a:lnR w="0"/>
                    <a:solidFill>
                      <a:prstClr val="black">
                        <a:lumOff val="100000"/>
                        <a:lumOff val="100000"/>
                      </a:prstClr>
                    </a:solidFill>
                  </a:tcPr>
                </a:tc>
              </a:tr>
              <a:tr h="0">
                <a:tc>
                  <a:txBody>
                    <a:bodyPr/>
                    <a:lstStyle/>
                    <a:p>
                      <a:pPr>
                        <a:defRPr sz="1000"/>
                      </a:pPr>
                      <a:r>
                        <a:rPr sz="1000"/>
                        <a:t>Høy valuta(Eur og $) og selvfølgelig nedgangstider i bygge bransjen i Rogaland og Vest-Agder</a:t>
                      </a:r>
                    </a:p>
                  </a:txBody>
                  <a:tcPr>
                    <a:lnL w="0"/>
                    <a:lnR w="0"/>
                    <a:solidFill>
                      <a:prstClr val="black">
                        <a:lumOff val="100000"/>
                        <a:lumOff val="100000"/>
                      </a:prstClr>
                    </a:solidFill>
                  </a:tcPr>
                </a:tc>
              </a:tr>
              <a:tr h="0">
                <a:tc>
                  <a:txBody>
                    <a:bodyPr/>
                    <a:lstStyle/>
                    <a:p>
                      <a:pPr>
                        <a:defRPr sz="1000"/>
                      </a:pPr>
                      <a:r>
                        <a:rPr sz="1000"/>
                        <a:t>Leieprisene må justeres etter redusert driftsinntektene</a:t>
                      </a:r>
                    </a:p>
                  </a:txBody>
                  <a:tcPr>
                    <a:lnL w="0"/>
                    <a:lnR w="0"/>
                    <a:solidFill>
                      <a:prstClr val="black">
                        <a:lumOff val="100000"/>
                        <a:lumOff val="100000"/>
                      </a:prstClr>
                    </a:solidFill>
                  </a:tcPr>
                </a:tc>
              </a:tr>
              <a:tr h="0">
                <a:tc>
                  <a:txBody>
                    <a:bodyPr/>
                    <a:lstStyle/>
                    <a:p>
                      <a:pPr>
                        <a:defRPr sz="1000"/>
                      </a:pPr>
                      <a:r>
                        <a:rPr sz="1000"/>
                        <a:t>Aktivitetsnivået som er lavt på grunn av svært mange offshoreskip i opplag og lav oljepris som gjør at prosjekter utsettes eller kanselleres.</a:t>
                      </a:r>
                    </a:p>
                  </a:txBody>
                  <a:tcPr>
                    <a:lnL w="0"/>
                    <a:lnR w="0"/>
                    <a:solidFill>
                      <a:prstClr val="black">
                        <a:lumOff val="100000"/>
                        <a:lumOff val="100000"/>
                      </a:prstClr>
                    </a:solidFill>
                  </a:tcPr>
                </a:tc>
              </a:tr>
              <a:tr h="0">
                <a:tc>
                  <a:txBody>
                    <a:bodyPr/>
                    <a:lstStyle/>
                    <a:p>
                      <a:pPr>
                        <a:defRPr sz="1000"/>
                      </a:pPr>
                      <a:r>
                        <a:rPr sz="1000"/>
                        <a:t>Pensjonssystemet</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43.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3"/>
          <a:ext cx="8207375" cy="5669280"/>
        </p:xfrm>
        <a:graphic>
          <a:graphicData uri="http://schemas.openxmlformats.org/drawingml/2006/table">
            <a:tbl>
              <a:tblPr>
                <a:tableStyleId>{5C22544A-7EE6-4342-B048-85BDC9FD1C3A}</a:tableStyleId>
              </a:tblPr>
              <a:tblGrid>
                <a:gridCol w="8207375"/>
              </a:tblGrid>
              <a:tr h="0">
                <a:tc>
                  <a:txBody>
                    <a:bodyPr/>
                    <a:lstStyle/>
                    <a:p>
                      <a:pPr>
                        <a:defRPr sz="1000"/>
                      </a:pPr>
                      <a:r>
                        <a:rPr sz="1000"/>
                        <a:t>Store forskjeller fra landsdel til landsdel, mht boligmarked. Høyt krav til egenkapital kan forsvares i Osloregionen, men for store deler av resten av landet så sliter unge med å komme seg inn på boligmarkedet. </a:t>
                      </a:r>
                    </a:p>
                    <a:p>
                      <a:r>
                        <a:rPr sz="1000"/>
                        <a:t>Ordninger for ungdom som skal inn på boligmarkedet mangler.</a:t>
                      </a:r>
                    </a:p>
                    <a:p>
                      <a:r>
                        <a:rPr sz="1000"/>
                        <a:t>Startlån er nå kun for noen grupper vanskeligstilte.</a:t>
                      </a:r>
                    </a:p>
                  </a:txBody>
                  <a:tcPr>
                    <a:lnL w="0"/>
                    <a:lnR w="0"/>
                    <a:solidFill>
                      <a:prstClr val="black">
                        <a:lumOff val="100000"/>
                        <a:lumOff val="100000"/>
                      </a:prstClr>
                    </a:solidFill>
                  </a:tcPr>
                </a:tc>
              </a:tr>
              <a:tr h="0">
                <a:tc>
                  <a:txBody>
                    <a:bodyPr/>
                    <a:lstStyle/>
                    <a:p>
                      <a:pPr>
                        <a:defRPr sz="1000"/>
                      </a:pPr>
                      <a:r>
                        <a:rPr sz="1000"/>
                        <a:t>Svak krone har gitt dramatisk økning i importert varekost.</a:t>
                      </a:r>
                    </a:p>
                  </a:txBody>
                  <a:tcPr>
                    <a:lnL w="0"/>
                    <a:lnR w="0"/>
                    <a:solidFill>
                      <a:prstClr val="black">
                        <a:lumOff val="100000"/>
                        <a:lumOff val="100000"/>
                      </a:prstClr>
                    </a:solidFill>
                  </a:tcPr>
                </a:tc>
              </a:tr>
              <a:tr h="0">
                <a:tc>
                  <a:txBody>
                    <a:bodyPr/>
                    <a:lstStyle/>
                    <a:p>
                      <a:pPr>
                        <a:defRPr sz="1000"/>
                      </a:pPr>
                      <a:r>
                        <a:rPr sz="1000"/>
                        <a:t>Lav aktivitet i oljebransjen er dem største utfordringen vår og da vi priser vårt produkt etter aktivitetsnivå har dette en konsekvens. Det er også utfordrende og tidkrevende å få nye kunder.</a:t>
                      </a:r>
                    </a:p>
                  </a:txBody>
                  <a:tcPr>
                    <a:lnL w="0"/>
                    <a:lnR w="0"/>
                    <a:solidFill>
                      <a:prstClr val="black">
                        <a:lumOff val="100000"/>
                        <a:lumOff val="100000"/>
                      </a:prstClr>
                    </a:solidFill>
                  </a:tcPr>
                </a:tc>
              </a:tr>
              <a:tr h="0">
                <a:tc>
                  <a:txBody>
                    <a:bodyPr/>
                    <a:lstStyle/>
                    <a:p>
                      <a:pPr>
                        <a:defRPr sz="1000"/>
                      </a:pPr>
                      <a:r>
                        <a:rPr sz="1000"/>
                        <a:t>Frykten blant folk for å miste jobben. Gjør at mange sitter på gjerdet. Må komme til bunnen, så vil det bedre seg. Setter ikke i gang prosjekter, bygging.</a:t>
                      </a:r>
                    </a:p>
                  </a:txBody>
                  <a:tcPr>
                    <a:lnL w="0"/>
                    <a:lnR w="0"/>
                    <a:solidFill>
                      <a:prstClr val="black">
                        <a:lumOff val="100000"/>
                        <a:lumOff val="100000"/>
                      </a:prstClr>
                    </a:solidFill>
                  </a:tcPr>
                </a:tc>
              </a:tr>
              <a:tr h="0">
                <a:tc>
                  <a:txBody>
                    <a:bodyPr/>
                    <a:lstStyle/>
                    <a:p>
                      <a:pPr>
                        <a:defRPr sz="1000"/>
                      </a:pPr>
                      <a:r>
                        <a:rPr sz="1000"/>
                        <a:t>Valutakursene</a:t>
                      </a:r>
                    </a:p>
                  </a:txBody>
                  <a:tcPr>
                    <a:lnL w="0"/>
                    <a:lnR w="0"/>
                    <a:solidFill>
                      <a:prstClr val="black">
                        <a:lumOff val="100000"/>
                        <a:lumOff val="100000"/>
                      </a:prstClr>
                    </a:solidFill>
                  </a:tcPr>
                </a:tc>
              </a:tr>
              <a:tr h="0">
                <a:tc>
                  <a:txBody>
                    <a:bodyPr/>
                    <a:lstStyle/>
                    <a:p>
                      <a:pPr>
                        <a:defRPr sz="1000"/>
                      </a:pPr>
                      <a:r>
                        <a:rPr sz="1000"/>
                        <a:t>Formuesskatten. Nå er tiden inne for å satse, men bedriften må samle likviditet til utbyttebetaling grunnet formuesskatten. Det er en klar melding fra samfunnet om at vi, den private norske kapitalist, er uønsket i Norge</a:t>
                      </a:r>
                    </a:p>
                  </a:txBody>
                  <a:tcPr>
                    <a:lnL w="0"/>
                    <a:lnR w="0"/>
                    <a:solidFill>
                      <a:prstClr val="black">
                        <a:lumOff val="100000"/>
                        <a:lumOff val="100000"/>
                      </a:prstClr>
                    </a:solidFill>
                  </a:tcPr>
                </a:tc>
              </a:tr>
              <a:tr h="0">
                <a:tc>
                  <a:txBody>
                    <a:bodyPr/>
                    <a:lstStyle/>
                    <a:p>
                      <a:pPr>
                        <a:defRPr sz="1000"/>
                      </a:pPr>
                      <a:r>
                        <a:rPr sz="1000"/>
                        <a:t>Rett bemanning i etableringsfasen</a:t>
                      </a:r>
                    </a:p>
                  </a:txBody>
                  <a:tcPr>
                    <a:lnL w="0"/>
                    <a:lnR w="0"/>
                    <a:solidFill>
                      <a:prstClr val="black">
                        <a:lumOff val="100000"/>
                        <a:lumOff val="100000"/>
                      </a:prstClr>
                    </a:solidFill>
                  </a:tcPr>
                </a:tc>
              </a:tr>
              <a:tr h="0">
                <a:tc>
                  <a:txBody>
                    <a:bodyPr/>
                    <a:lstStyle/>
                    <a:p>
                      <a:pPr>
                        <a:defRPr sz="1000"/>
                      </a:pPr>
                      <a:r>
                        <a:rPr sz="1000"/>
                        <a:t>Cash flow grunnet omfattende og tidkrevende implementeringsprosess for ny teknologi.</a:t>
                      </a:r>
                    </a:p>
                  </a:txBody>
                  <a:tcPr>
                    <a:lnL w="0"/>
                    <a:lnR w="0"/>
                    <a:solidFill>
                      <a:prstClr val="black">
                        <a:lumOff val="100000"/>
                        <a:lumOff val="100000"/>
                      </a:prstClr>
                    </a:solidFill>
                  </a:tcPr>
                </a:tc>
              </a:tr>
              <a:tr h="0">
                <a:tc>
                  <a:txBody>
                    <a:bodyPr/>
                    <a:lstStyle/>
                    <a:p>
                      <a:pPr>
                        <a:defRPr sz="1000"/>
                      </a:pPr>
                      <a:r>
                        <a:rPr sz="1000"/>
                        <a:t>Ensidig fokus på negative saker fra media. Det er mange gode sider ved en omstilling som ikke får fokus. En justering i vår region (Sør-Vestlandet) var helt nødvendig. På sikt er det som nå skjer helt fantastisk!</a:t>
                      </a:r>
                    </a:p>
                  </a:txBody>
                  <a:tcPr>
                    <a:lnL w="0"/>
                    <a:lnR w="0"/>
                    <a:solidFill>
                      <a:prstClr val="black">
                        <a:lumOff val="100000"/>
                        <a:lumOff val="100000"/>
                      </a:prstClr>
                    </a:solidFill>
                  </a:tcPr>
                </a:tc>
              </a:tr>
              <a:tr h="0">
                <a:tc>
                  <a:txBody>
                    <a:bodyPr/>
                    <a:lstStyle/>
                    <a:p>
                      <a:pPr>
                        <a:defRPr sz="1000"/>
                      </a:pPr>
                      <a:r>
                        <a:rPr sz="1000"/>
                        <a:t>Lave priser og veldig stor konkurranse om prosjekter</a:t>
                      </a:r>
                    </a:p>
                  </a:txBody>
                  <a:tcPr>
                    <a:lnL w="0"/>
                    <a:lnR w="0"/>
                    <a:solidFill>
                      <a:prstClr val="black">
                        <a:lumOff val="100000"/>
                        <a:lumOff val="100000"/>
                      </a:prstClr>
                    </a:solidFill>
                  </a:tcPr>
                </a:tc>
              </a:tr>
              <a:tr h="0">
                <a:tc>
                  <a:txBody>
                    <a:bodyPr/>
                    <a:lstStyle/>
                    <a:p>
                      <a:pPr>
                        <a:defRPr sz="1000"/>
                      </a:pPr>
                      <a:r>
                        <a:rPr sz="1000"/>
                        <a:t>Tilgang på god nok kompetanse innen vårt felt.</a:t>
                      </a:r>
                    </a:p>
                  </a:txBody>
                  <a:tcPr>
                    <a:lnL w="0"/>
                    <a:lnR w="0"/>
                    <a:solidFill>
                      <a:prstClr val="black">
                        <a:lumOff val="100000"/>
                        <a:lumOff val="100000"/>
                      </a:prstClr>
                    </a:solidFill>
                  </a:tcPr>
                </a:tc>
              </a:tr>
              <a:tr h="0">
                <a:tc>
                  <a:txBody>
                    <a:bodyPr/>
                    <a:lstStyle/>
                    <a:p>
                      <a:pPr>
                        <a:defRPr sz="1000"/>
                      </a:pPr>
                      <a:r>
                        <a:rPr sz="1000"/>
                        <a:t>Myndighetenes store endringer i rammevilkår.</a:t>
                      </a:r>
                    </a:p>
                  </a:txBody>
                  <a:tcPr>
                    <a:lnL w="0"/>
                    <a:lnR w="0"/>
                    <a:solidFill>
                      <a:prstClr val="black">
                        <a:lumOff val="100000"/>
                        <a:lumOff val="100000"/>
                      </a:prstClr>
                    </a:solidFill>
                  </a:tcPr>
                </a:tc>
              </a:tr>
              <a:tr h="0">
                <a:tc>
                  <a:txBody>
                    <a:bodyPr/>
                    <a:lstStyle/>
                    <a:p>
                      <a:pPr>
                        <a:defRPr sz="1000"/>
                      </a:pPr>
                      <a:r>
                        <a:rPr sz="1000"/>
                        <a:t>Tilgang på oppdrag - for lite penger inn</a:t>
                      </a:r>
                    </a:p>
                  </a:txBody>
                  <a:tcPr>
                    <a:lnL w="0"/>
                    <a:lnR w="0"/>
                    <a:solidFill>
                      <a:prstClr val="black">
                        <a:lumOff val="100000"/>
                        <a:lumOff val="100000"/>
                      </a:prstClr>
                    </a:solidFill>
                  </a:tcPr>
                </a:tc>
              </a:tr>
              <a:tr h="0">
                <a:tc>
                  <a:txBody>
                    <a:bodyPr/>
                    <a:lstStyle/>
                    <a:p>
                      <a:pPr>
                        <a:defRPr sz="1000"/>
                      </a:pPr>
                      <a:r>
                        <a:rPr sz="1000"/>
                        <a:t>Store kunder som vi har opparbeidet oss de siste årene har vært 100% oljerelatert, og de har omtrent stoppet helt opp med å kjøpe gaver til sine ansatte/kunder og handler kun små og rimelige produkter. Dette gjør utslag i vår omsetning. Konkurrentene fallbyr varene sine, da alle ønsker å få de ordrene som finnes i markedet.</a:t>
                      </a:r>
                    </a:p>
                  </a:txBody>
                  <a:tcPr>
                    <a:lnL w="0"/>
                    <a:lnR w="0"/>
                    <a:solidFill>
                      <a:prstClr val="black">
                        <a:lumOff val="100000"/>
                        <a:lumOff val="100000"/>
                      </a:prstClr>
                    </a:solidFill>
                  </a:tcPr>
                </a:tc>
              </a:tr>
              <a:tr h="0">
                <a:tc>
                  <a:txBody>
                    <a:bodyPr/>
                    <a:lstStyle/>
                    <a:p>
                      <a:pPr>
                        <a:defRPr sz="1000"/>
                      </a:pPr>
                      <a:r>
                        <a:rPr sz="1000"/>
                        <a:t>Sviktende ordrereserve</a:t>
                      </a:r>
                    </a:p>
                  </a:txBody>
                  <a:tcPr>
                    <a:lnL w="0"/>
                    <a:lnR w="0"/>
                    <a:solidFill>
                      <a:prstClr val="black">
                        <a:lumOff val="100000"/>
                        <a:lumOff val="100000"/>
                      </a:prstClr>
                    </a:solidFill>
                  </a:tcPr>
                </a:tc>
              </a:tr>
              <a:tr h="0">
                <a:tc>
                  <a:txBody>
                    <a:bodyPr/>
                    <a:lstStyle/>
                    <a:p>
                      <a:pPr>
                        <a:defRPr sz="1000"/>
                      </a:pPr>
                      <a:r>
                        <a:rPr sz="1000"/>
                        <a:t>Konkurransekraft i sjøtransport er svekkende.  </a:t>
                      </a:r>
                    </a:p>
                    <a:p>
                      <a:r>
                        <a:rPr sz="1000"/>
                        <a:t>1. Investering i miljø ble 'straffet' av økt tonnasjekostnad i havnene.  </a:t>
                      </a:r>
                    </a:p>
                    <a:p>
                      <a:r>
                        <a:rPr sz="1000"/>
                        <a:t>2. Enkelte yrkesgrupper, f.eks. havnearbeiderne, tvilholder sine gamle makt bremser effektivisering av sjøtransport.</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43.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6156960"/>
        </p:xfrm>
        <a:graphic>
          <a:graphicData uri="http://schemas.openxmlformats.org/drawingml/2006/table">
            <a:tbl>
              <a:tblPr>
                <a:tableStyleId>{5C22544A-7EE6-4342-B048-85BDC9FD1C3A}</a:tableStyleId>
              </a:tblPr>
              <a:tblGrid>
                <a:gridCol w="8207375"/>
              </a:tblGrid>
              <a:tr h="0">
                <a:tc>
                  <a:txBody>
                    <a:bodyPr/>
                    <a:lstStyle/>
                    <a:p>
                      <a:pPr>
                        <a:defRPr sz="1000"/>
                      </a:pPr>
                      <a:r>
                        <a:rPr sz="1000"/>
                        <a:t>Lave marginer grunnet meget sterkt press fra operatørselskapene. Hva gjør de for interne tiltak for å dempe den negative trenden?</a:t>
                      </a:r>
                    </a:p>
                  </a:txBody>
                  <a:tcPr>
                    <a:lnL w="0"/>
                    <a:lnR w="0"/>
                    <a:solidFill>
                      <a:prstClr val="black">
                        <a:lumOff val="100000"/>
                        <a:lumOff val="100000"/>
                      </a:prstClr>
                    </a:solidFill>
                  </a:tcPr>
                </a:tc>
              </a:tr>
              <a:tr h="0">
                <a:tc>
                  <a:txBody>
                    <a:bodyPr/>
                    <a:lstStyle/>
                    <a:p>
                      <a:pPr>
                        <a:defRPr sz="1000"/>
                      </a:pPr>
                      <a:r>
                        <a:rPr sz="1000"/>
                        <a:t>formue skatt, bedriften blir tappet for penger av aksjonærer for at de skal kunne betale sin skatt.</a:t>
                      </a:r>
                    </a:p>
                    <a:p>
                      <a:r>
                        <a:rPr sz="1000"/>
                        <a:t>dette er capital som kunne vert I selskapet</a:t>
                      </a:r>
                    </a:p>
                  </a:txBody>
                  <a:tcPr>
                    <a:lnL w="0"/>
                    <a:lnR w="0"/>
                    <a:solidFill>
                      <a:prstClr val="black">
                        <a:lumOff val="100000"/>
                        <a:lumOff val="100000"/>
                      </a:prstClr>
                    </a:solidFill>
                  </a:tcPr>
                </a:tc>
              </a:tr>
              <a:tr h="0">
                <a:tc>
                  <a:txBody>
                    <a:bodyPr/>
                    <a:lstStyle/>
                    <a:p>
                      <a:pPr>
                        <a:defRPr sz="1000"/>
                      </a:pPr>
                      <a:r>
                        <a:rPr sz="1000"/>
                        <a:t>Dyre regler ved permittering, av ansatte.</a:t>
                      </a:r>
                    </a:p>
                  </a:txBody>
                  <a:tcPr>
                    <a:lnL w="0"/>
                    <a:lnR w="0"/>
                    <a:solidFill>
                      <a:prstClr val="black">
                        <a:lumOff val="100000"/>
                        <a:lumOff val="100000"/>
                      </a:prstClr>
                    </a:solidFill>
                  </a:tcPr>
                </a:tc>
              </a:tr>
              <a:tr h="0">
                <a:tc>
                  <a:txBody>
                    <a:bodyPr/>
                    <a:lstStyle/>
                    <a:p>
                      <a:pPr>
                        <a:defRPr sz="1000"/>
                      </a:pPr>
                      <a:r>
                        <a:rPr sz="1000"/>
                        <a:t>Den lave aktiviteten på norsk sokkel og det generelle globale olje og gass markedet, vi leverer råvarer til maskinerings industrien som har mangel på oppdrag av produksjon og vedlikehold av utstyr til olje og gass næring. Våre kunder produserer utstyr som benyttes i alt fra a til å i olje og gass markedet. Leting, produksjon av rigger og Subsea installasjoner, boring, bore tools  og multiphase meters osv.</a:t>
                      </a:r>
                    </a:p>
                    <a:p>
                      <a:endParaRPr sz="1000"/>
                    </a:p>
                    <a:p>
                      <a:r>
                        <a:rPr sz="1000"/>
                        <a:t>Grunnet skatte trykket på norske bedrifter har altfor mange små og mellomstore selskaper innenfor olje og gass sektoren blitt solgt til internasjonale aktører samt equity fonds som nedbemanner mer i dårlige tider enn hva lokale eiere hadde gjort. Mange stillinger blir også flyttet utenlands for å kutte kostnader. Dette svekker den totale kompetansen i norsk olje og gass sektor og kan være ett hinder for fortsatt nyutvikling/innovasjon av utstyr og teknologi som har plassert Norsk leverandør industri på kartet og gitt oss den  fremtredende posisjon vi har hatt. Guleroten ved å cashe inn på det en har bygget opp, blir for stor i forhold til usikkerheten det er i fortsatt eierskap kombinert med svingninger i bransjen og skatte trykket på eierne. </a:t>
                      </a:r>
                    </a:p>
                    <a:p>
                      <a:endParaRPr sz="1000"/>
                    </a:p>
                    <a:p>
                      <a:r>
                        <a:rPr sz="1000"/>
                        <a:t>Petoro burdre pushe på for at etterslepet på vedlikehold skal tas inn i disse tider, hvor kostnadene nå er dramatisk redusert. Og unnskyldningen om for store kostnader forbundet med vedlikehold ikke lenger holder vann.</a:t>
                      </a:r>
                    </a:p>
                  </a:txBody>
                  <a:tcPr>
                    <a:lnL w="0"/>
                    <a:lnR w="0"/>
                    <a:solidFill>
                      <a:prstClr val="black">
                        <a:lumOff val="100000"/>
                        <a:lumOff val="100000"/>
                      </a:prstClr>
                    </a:solidFill>
                  </a:tcPr>
                </a:tc>
              </a:tr>
              <a:tr h="0">
                <a:tc>
                  <a:txBody>
                    <a:bodyPr/>
                    <a:lstStyle/>
                    <a:p>
                      <a:pPr>
                        <a:defRPr sz="1000"/>
                      </a:pPr>
                      <a:r>
                        <a:rPr sz="1000"/>
                        <a:t>Gjøre noe med det som kan gjøres noe med.</a:t>
                      </a:r>
                    </a:p>
                    <a:p>
                      <a:r>
                        <a:rPr sz="1000"/>
                        <a:t>Krone kursen og oljeprisen har vi ikke påvirkning.</a:t>
                      </a:r>
                    </a:p>
                  </a:txBody>
                  <a:tcPr>
                    <a:lnL w="0"/>
                    <a:lnR w="0"/>
                    <a:solidFill>
                      <a:prstClr val="black">
                        <a:lumOff val="100000"/>
                        <a:lumOff val="100000"/>
                      </a:prstClr>
                    </a:solidFill>
                  </a:tcPr>
                </a:tc>
              </a:tr>
              <a:tr h="0">
                <a:tc>
                  <a:txBody>
                    <a:bodyPr/>
                    <a:lstStyle/>
                    <a:p>
                      <a:pPr>
                        <a:defRPr sz="1000"/>
                      </a:pPr>
                      <a:r>
                        <a:rPr sz="1000"/>
                        <a:t>Tilgang på kreditt fra bank</a:t>
                      </a:r>
                    </a:p>
                  </a:txBody>
                  <a:tcPr>
                    <a:lnL w="0"/>
                    <a:lnR w="0"/>
                    <a:solidFill>
                      <a:prstClr val="black">
                        <a:lumOff val="100000"/>
                        <a:lumOff val="100000"/>
                      </a:prstClr>
                    </a:solidFill>
                  </a:tcPr>
                </a:tc>
              </a:tr>
              <a:tr h="0">
                <a:tc>
                  <a:txBody>
                    <a:bodyPr/>
                    <a:lstStyle/>
                    <a:p>
                      <a:pPr>
                        <a:defRPr sz="1000"/>
                      </a:pPr>
                      <a:r>
                        <a:rPr sz="1000"/>
                        <a:t>Effekt av oljepris på forbrukarane si kjøpekraft</a:t>
                      </a:r>
                    </a:p>
                  </a:txBody>
                  <a:tcPr>
                    <a:lnL w="0"/>
                    <a:lnR w="0"/>
                    <a:solidFill>
                      <a:prstClr val="black">
                        <a:lumOff val="100000"/>
                        <a:lumOff val="100000"/>
                      </a:prstClr>
                    </a:solidFill>
                  </a:tcPr>
                </a:tc>
              </a:tr>
              <a:tr h="0">
                <a:tc>
                  <a:txBody>
                    <a:bodyPr/>
                    <a:lstStyle/>
                    <a:p>
                      <a:pPr>
                        <a:defRPr sz="1000"/>
                      </a:pPr>
                      <a:r>
                        <a:rPr sz="1000"/>
                        <a:t>Lav kronekurs pga import</a:t>
                      </a:r>
                    </a:p>
                  </a:txBody>
                  <a:tcPr>
                    <a:lnL w="0"/>
                    <a:lnR w="0"/>
                    <a:solidFill>
                      <a:prstClr val="black">
                        <a:lumOff val="100000"/>
                        <a:lumOff val="100000"/>
                      </a:prstClr>
                    </a:solidFill>
                  </a:tcPr>
                </a:tc>
              </a:tr>
              <a:tr h="0">
                <a:tc>
                  <a:txBody>
                    <a:bodyPr/>
                    <a:lstStyle/>
                    <a:p>
                      <a:pPr>
                        <a:defRPr sz="1000"/>
                      </a:pPr>
                      <a:r>
                        <a:rPr sz="1000"/>
                        <a:t>Aktivitet i industrien.</a:t>
                      </a:r>
                    </a:p>
                  </a:txBody>
                  <a:tcPr>
                    <a:lnL w="0"/>
                    <a:lnR w="0"/>
                    <a:solidFill>
                      <a:prstClr val="black">
                        <a:lumOff val="100000"/>
                        <a:lumOff val="100000"/>
                      </a:prstClr>
                    </a:solidFill>
                  </a:tcPr>
                </a:tc>
              </a:tr>
              <a:tr h="0">
                <a:tc>
                  <a:txBody>
                    <a:bodyPr/>
                    <a:lstStyle/>
                    <a:p>
                      <a:pPr>
                        <a:defRPr sz="1000"/>
                      </a:pPr>
                      <a:r>
                        <a:rPr sz="1000"/>
                        <a:t>Totalt mangel på behov for noen av våre produkter og vår kompetanse.</a:t>
                      </a:r>
                    </a:p>
                  </a:txBody>
                  <a:tcPr>
                    <a:lnL w="0"/>
                    <a:lnR w="0"/>
                    <a:solidFill>
                      <a:prstClr val="black">
                        <a:lumOff val="100000"/>
                        <a:lumOff val="100000"/>
                      </a:prstClr>
                    </a:solidFill>
                  </a:tcPr>
                </a:tc>
              </a:tr>
              <a:tr h="0">
                <a:tc>
                  <a:txBody>
                    <a:bodyPr/>
                    <a:lstStyle/>
                    <a:p>
                      <a:pPr>
                        <a:defRPr sz="1000"/>
                      </a:pPr>
                      <a:r>
                        <a:rPr sz="1000"/>
                        <a:t>Høyt norsk kostnadsnivå, spesielt lønnsnivå da vi konkurrerer i stadig større grad mot ineternasjonale aktører</a:t>
                      </a:r>
                    </a:p>
                  </a:txBody>
                  <a:tcPr>
                    <a:lnL w="0"/>
                    <a:lnR w="0"/>
                    <a:solidFill>
                      <a:prstClr val="black">
                        <a:lumOff val="100000"/>
                        <a:lumOff val="100000"/>
                      </a:prstClr>
                    </a:solidFill>
                  </a:tcPr>
                </a:tc>
              </a:tr>
              <a:tr h="0">
                <a:tc>
                  <a:txBody>
                    <a:bodyPr/>
                    <a:lstStyle/>
                    <a:p>
                      <a:pPr>
                        <a:defRPr sz="1000"/>
                      </a:pPr>
                      <a:r>
                        <a:rPr sz="1000"/>
                        <a:t>Reguleringsusikkerhet knyttet til trafikktiltak i regionen. Bompenger, bussvei, parkeringsrestriksjoner og fraværet av fremtidsrettet og helhetlig trafikkplanlegging. Muligheter fjernes før nye etableres. For lite faktagrunnlag om konsekvensene av igangsatte trafikktiltak. Jobber med sentrumsutvikling og eiendom i sentrum, og savner konsekvensutredninger av ovennevnte tiltak.</a:t>
                      </a:r>
                    </a:p>
                  </a:txBody>
                  <a:tcPr>
                    <a:lnL w="0"/>
                    <a:lnR w="0"/>
                    <a:solidFill>
                      <a:prstClr val="black">
                        <a:lumOff val="100000"/>
                        <a:lumOff val="100000"/>
                      </a:prstClr>
                    </a:solidFill>
                  </a:tcPr>
                </a:tc>
              </a:tr>
              <a:tr h="0">
                <a:tc>
                  <a:txBody>
                    <a:bodyPr/>
                    <a:lstStyle/>
                    <a:p>
                      <a:pPr>
                        <a:defRPr sz="1000"/>
                      </a:pPr>
                      <a:r>
                        <a:rPr sz="1000"/>
                        <a:t>Lav offshoreaktivitet</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43.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3"/>
          <a:ext cx="8207375" cy="5669280"/>
        </p:xfrm>
        <a:graphic>
          <a:graphicData uri="http://schemas.openxmlformats.org/drawingml/2006/table">
            <a:tbl>
              <a:tblPr>
                <a:tableStyleId>{5C22544A-7EE6-4342-B048-85BDC9FD1C3A}</a:tableStyleId>
              </a:tblPr>
              <a:tblGrid>
                <a:gridCol w="8207375"/>
              </a:tblGrid>
              <a:tr h="0">
                <a:tc>
                  <a:txBody>
                    <a:bodyPr/>
                    <a:lstStyle/>
                    <a:p>
                      <a:pPr>
                        <a:defRPr sz="1000"/>
                      </a:pPr>
                      <a:r>
                        <a:rPr sz="1000"/>
                        <a:t>Avfallsbransjen:</a:t>
                      </a:r>
                    </a:p>
                    <a:p>
                      <a:r>
                        <a:rPr sz="1000"/>
                        <a:t>Svak kronekurs gjør at vi mister konkurransekraft ved eksport. Vi blir eksempelvis utkonkurrert av produkter fra UK til vårt hjemmemarked (Sverige)</a:t>
                      </a:r>
                    </a:p>
                    <a:p>
                      <a:r>
                        <a:rPr sz="1000"/>
                        <a:t>Krisetider gir mindre avfall og påvirker dermed vår lønnsomhet</a:t>
                      </a:r>
                    </a:p>
                    <a:p>
                      <a:r>
                        <a:rPr sz="1000"/>
                        <a:t>Intern uro pga dårligere resultat, stort press, påfølgende nedbemanning gir uro for å miste kjernekompetanse.</a:t>
                      </a:r>
                    </a:p>
                  </a:txBody>
                  <a:tcPr>
                    <a:lnL w="0"/>
                    <a:lnR w="0"/>
                    <a:solidFill>
                      <a:prstClr val="black">
                        <a:lumOff val="100000"/>
                        <a:lumOff val="100000"/>
                      </a:prstClr>
                    </a:solidFill>
                  </a:tcPr>
                </a:tc>
              </a:tr>
              <a:tr h="0">
                <a:tc>
                  <a:txBody>
                    <a:bodyPr/>
                    <a:lstStyle/>
                    <a:p>
                      <a:pPr>
                        <a:defRPr sz="1000"/>
                      </a:pPr>
                      <a:r>
                        <a:rPr sz="1000"/>
                        <a:t>Å se inn i glasskula. Min bedrift jobber i kreativ bransje, og det er en stor utfordring å finne ut hvordan vi skal rigge oss for den framtidige konkurransen.</a:t>
                      </a:r>
                    </a:p>
                  </a:txBody>
                  <a:tcPr>
                    <a:lnL w="0"/>
                    <a:lnR w="0"/>
                    <a:solidFill>
                      <a:prstClr val="black">
                        <a:lumOff val="100000"/>
                        <a:lumOff val="100000"/>
                      </a:prstClr>
                    </a:solidFill>
                  </a:tcPr>
                </a:tc>
              </a:tr>
              <a:tr h="0">
                <a:tc>
                  <a:txBody>
                    <a:bodyPr/>
                    <a:lstStyle/>
                    <a:p>
                      <a:pPr>
                        <a:defRPr sz="1000"/>
                      </a:pPr>
                      <a:r>
                        <a:rPr sz="1000"/>
                        <a:t>Inntjeningen blir lavere på grunn av press i regionen etter arbeid. Mye anbudsprising er på selvkostnivå.</a:t>
                      </a:r>
                    </a:p>
                  </a:txBody>
                  <a:tcPr>
                    <a:lnL w="0"/>
                    <a:lnR w="0"/>
                    <a:solidFill>
                      <a:prstClr val="black">
                        <a:lumOff val="100000"/>
                        <a:lumOff val="100000"/>
                      </a:prstClr>
                    </a:solidFill>
                  </a:tcPr>
                </a:tc>
              </a:tr>
              <a:tr h="0">
                <a:tc>
                  <a:txBody>
                    <a:bodyPr/>
                    <a:lstStyle/>
                    <a:p>
                      <a:pPr>
                        <a:defRPr sz="1000"/>
                      </a:pPr>
                      <a:r>
                        <a:rPr sz="1000"/>
                        <a:t>Vanskelig å få en riktig personalsammensetning. Ansatte med gal kompetanse som det er vanskelig å kvitte seg med blokkerer for evnen til nyansettelser av nødvendig kompetanse.</a:t>
                      </a:r>
                    </a:p>
                  </a:txBody>
                  <a:tcPr>
                    <a:lnL w="0"/>
                    <a:lnR w="0"/>
                    <a:solidFill>
                      <a:prstClr val="black">
                        <a:lumOff val="100000"/>
                        <a:lumOff val="100000"/>
                      </a:prstClr>
                    </a:solidFill>
                  </a:tcPr>
                </a:tc>
              </a:tr>
              <a:tr h="0">
                <a:tc>
                  <a:txBody>
                    <a:bodyPr/>
                    <a:lstStyle/>
                    <a:p>
                      <a:pPr>
                        <a:defRPr sz="1000"/>
                      </a:pPr>
                      <a:r>
                        <a:rPr sz="1000"/>
                        <a:t>Største utfordring akkurat nå er likviditet pga lønnsetterslep av nedbemmaning.</a:t>
                      </a:r>
                    </a:p>
                  </a:txBody>
                  <a:tcPr>
                    <a:lnL w="0"/>
                    <a:lnR w="0"/>
                    <a:solidFill>
                      <a:prstClr val="black">
                        <a:lumOff val="100000"/>
                        <a:lumOff val="100000"/>
                      </a:prstClr>
                    </a:solidFill>
                  </a:tcPr>
                </a:tc>
              </a:tr>
              <a:tr h="0">
                <a:tc>
                  <a:txBody>
                    <a:bodyPr/>
                    <a:lstStyle/>
                    <a:p>
                      <a:pPr>
                        <a:defRPr sz="1000"/>
                      </a:pPr>
                      <a:r>
                        <a:rPr sz="1000"/>
                        <a:t>Holde alle i arbeid i et marked med betydelig større konkurranse om hvert oppdrag.</a:t>
                      </a:r>
                    </a:p>
                  </a:txBody>
                  <a:tcPr>
                    <a:lnL w="0"/>
                    <a:lnR w="0"/>
                    <a:solidFill>
                      <a:prstClr val="black">
                        <a:lumOff val="100000"/>
                        <a:lumOff val="100000"/>
                      </a:prstClr>
                    </a:solidFill>
                  </a:tcPr>
                </a:tc>
              </a:tr>
              <a:tr h="0">
                <a:tc>
                  <a:txBody>
                    <a:bodyPr/>
                    <a:lstStyle/>
                    <a:p>
                      <a:pPr>
                        <a:defRPr sz="1000"/>
                      </a:pPr>
                      <a:r>
                        <a:rPr sz="1000"/>
                        <a:t>For lite oppdrag på lang sikt. For lite arbeid i total marked, som gjør at konkurranse blir for hard, og bedrifter påtar seg oppdrag de ikke har kompetanse til å gjennomføre, på bekostning av bedrifter som har kompetanse.</a:t>
                      </a:r>
                    </a:p>
                  </a:txBody>
                  <a:tcPr>
                    <a:lnL w="0"/>
                    <a:lnR w="0"/>
                    <a:solidFill>
                      <a:prstClr val="black">
                        <a:lumOff val="100000"/>
                        <a:lumOff val="100000"/>
                      </a:prstClr>
                    </a:solidFill>
                  </a:tcPr>
                </a:tc>
              </a:tr>
              <a:tr h="0">
                <a:tc>
                  <a:txBody>
                    <a:bodyPr/>
                    <a:lstStyle/>
                    <a:p>
                      <a:pPr>
                        <a:defRPr sz="1000"/>
                      </a:pPr>
                      <a:r>
                        <a:rPr sz="1000"/>
                        <a:t>Alle skal spare</a:t>
                      </a:r>
                    </a:p>
                  </a:txBody>
                  <a:tcPr>
                    <a:lnL w="0"/>
                    <a:lnR w="0"/>
                    <a:solidFill>
                      <a:prstClr val="black">
                        <a:lumOff val="100000"/>
                        <a:lumOff val="100000"/>
                      </a:prstClr>
                    </a:solidFill>
                  </a:tcPr>
                </a:tc>
              </a:tr>
              <a:tr h="0">
                <a:tc>
                  <a:txBody>
                    <a:bodyPr/>
                    <a:lstStyle/>
                    <a:p>
                      <a:pPr>
                        <a:defRPr sz="1000"/>
                      </a:pPr>
                      <a:r>
                        <a:rPr sz="1000"/>
                        <a:t>Lav oljepris med tilhørende nedgang i oljesektoren skaper en usikker og avventede holdning blant folk flest (som vi leverer boliger til). I tillegg sliter mange kunder med tilfredsstillende finansiering.</a:t>
                      </a:r>
                    </a:p>
                    <a:p>
                      <a:r>
                        <a:rPr sz="1000"/>
                        <a:t>Summen av dette har medført mange ferdigstilte boliger uten kjøper både hos oss og i bransjen som medfører ubalanse i markedet. Dermed har vi ikke lenger det naturlige "trykket" i etterspørselen.</a:t>
                      </a:r>
                    </a:p>
                  </a:txBody>
                  <a:tcPr>
                    <a:lnL w="0"/>
                    <a:lnR w="0"/>
                    <a:solidFill>
                      <a:prstClr val="black">
                        <a:lumOff val="100000"/>
                        <a:lumOff val="100000"/>
                      </a:prstClr>
                    </a:solidFill>
                  </a:tcPr>
                </a:tc>
              </a:tr>
              <a:tr h="0">
                <a:tc>
                  <a:txBody>
                    <a:bodyPr/>
                    <a:lstStyle/>
                    <a:p>
                      <a:pPr>
                        <a:defRPr sz="1000"/>
                      </a:pPr>
                      <a:r>
                        <a:rPr sz="1000"/>
                        <a:t>Lav oljepris - lav CAPEX ,  oljeprisen bunnet ut på 30 dollar/fat , forventer gradvis økende oljepris , oljeselskapene i Norge/Internasjonalt vil øke CAPEX igjen , på sikt ny OLJEBOOM.</a:t>
                      </a:r>
                    </a:p>
                  </a:txBody>
                  <a:tcPr>
                    <a:lnL w="0"/>
                    <a:lnR w="0"/>
                    <a:solidFill>
                      <a:prstClr val="black">
                        <a:lumOff val="100000"/>
                        <a:lumOff val="100000"/>
                      </a:prstClr>
                    </a:solidFill>
                  </a:tcPr>
                </a:tc>
              </a:tr>
              <a:tr h="0">
                <a:tc>
                  <a:txBody>
                    <a:bodyPr/>
                    <a:lstStyle/>
                    <a:p>
                      <a:pPr>
                        <a:defRPr sz="1000"/>
                      </a:pPr>
                      <a:r>
                        <a:rPr sz="1000"/>
                        <a:t>Lite å gjøre pga oljenedturen</a:t>
                      </a:r>
                    </a:p>
                  </a:txBody>
                  <a:tcPr>
                    <a:lnL w="0"/>
                    <a:lnR w="0"/>
                    <a:solidFill>
                      <a:prstClr val="black">
                        <a:lumOff val="100000"/>
                        <a:lumOff val="100000"/>
                      </a:prstClr>
                    </a:solidFill>
                  </a:tcPr>
                </a:tc>
              </a:tr>
              <a:tr h="0">
                <a:tc>
                  <a:txBody>
                    <a:bodyPr/>
                    <a:lstStyle/>
                    <a:p>
                      <a:pPr>
                        <a:defRPr sz="1000"/>
                      </a:pPr>
                      <a:r>
                        <a:rPr sz="1000"/>
                        <a:t>Etterspørsel etter næringsbygg og tomter.</a:t>
                      </a:r>
                    </a:p>
                  </a:txBody>
                  <a:tcPr>
                    <a:lnL w="0"/>
                    <a:lnR w="0"/>
                    <a:solidFill>
                      <a:prstClr val="black">
                        <a:lumOff val="100000"/>
                        <a:lumOff val="100000"/>
                      </a:prstClr>
                    </a:solidFill>
                  </a:tcPr>
                </a:tc>
              </a:tr>
              <a:tr h="0">
                <a:tc>
                  <a:txBody>
                    <a:bodyPr/>
                    <a:lstStyle/>
                    <a:p>
                      <a:pPr>
                        <a:defRPr sz="1000"/>
                      </a:pPr>
                      <a:r>
                        <a:rPr sz="1000"/>
                        <a:t>Stabilitet/forutsigbarhet i rammebetingelser</a:t>
                      </a:r>
                    </a:p>
                  </a:txBody>
                  <a:tcPr>
                    <a:lnL w="0"/>
                    <a:lnR w="0"/>
                    <a:solidFill>
                      <a:prstClr val="black">
                        <a:lumOff val="100000"/>
                        <a:lumOff val="100000"/>
                      </a:prstClr>
                    </a:solidFill>
                  </a:tcPr>
                </a:tc>
              </a:tr>
              <a:tr h="0">
                <a:tc>
                  <a:txBody>
                    <a:bodyPr/>
                    <a:lstStyle/>
                    <a:p>
                      <a:pPr>
                        <a:defRPr sz="1000"/>
                      </a:pPr>
                      <a:r>
                        <a:rPr sz="1000"/>
                        <a:t>Liten tilgang på nye oppdrag</a:t>
                      </a:r>
                    </a:p>
                  </a:txBody>
                  <a:tcPr>
                    <a:lnL w="0"/>
                    <a:lnR w="0"/>
                    <a:solidFill>
                      <a:prstClr val="black">
                        <a:lumOff val="100000"/>
                        <a:lumOff val="100000"/>
                      </a:prstClr>
                    </a:solidFill>
                  </a:tcPr>
                </a:tc>
              </a:tr>
              <a:tr h="0">
                <a:tc>
                  <a:txBody>
                    <a:bodyPr/>
                    <a:lstStyle/>
                    <a:p>
                      <a:pPr>
                        <a:defRPr sz="1000"/>
                      </a:pPr>
                      <a:r>
                        <a:rPr sz="1000"/>
                        <a:t>redusert aktivitetsnivå</a:t>
                      </a:r>
                    </a:p>
                  </a:txBody>
                  <a:tcPr>
                    <a:lnL w="0"/>
                    <a:lnR w="0"/>
                    <a:solidFill>
                      <a:prstClr val="black">
                        <a:lumOff val="100000"/>
                        <a:lumOff val="100000"/>
                      </a:prstClr>
                    </a:solidFill>
                  </a:tcPr>
                </a:tc>
              </a:tr>
              <a:tr h="0">
                <a:tc>
                  <a:txBody>
                    <a:bodyPr/>
                    <a:lstStyle/>
                    <a:p>
                      <a:pPr>
                        <a:defRPr sz="1000"/>
                      </a:pPr>
                      <a:r>
                        <a:rPr sz="1000"/>
                        <a:t>Full stopp i private investeringer i bygg og anlegg.</a:t>
                      </a:r>
                    </a:p>
                    <a:p>
                      <a:r>
                        <a:rPr sz="1000"/>
                        <a:t>Ingen effekt av offentlige stimuleringsmidler knyttet til infrastruktur. (Veiprosjekter.)</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43.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77840"/>
        </p:xfrm>
        <a:graphic>
          <a:graphicData uri="http://schemas.openxmlformats.org/drawingml/2006/table">
            <a:tbl>
              <a:tblPr>
                <a:tableStyleId>{5C22544A-7EE6-4342-B048-85BDC9FD1C3A}</a:tableStyleId>
              </a:tblPr>
              <a:tblGrid>
                <a:gridCol w="8207375"/>
              </a:tblGrid>
              <a:tr h="0">
                <a:tc>
                  <a:txBody>
                    <a:bodyPr/>
                    <a:lstStyle/>
                    <a:p>
                      <a:pPr>
                        <a:defRPr sz="1000"/>
                      </a:pPr>
                      <a:r>
                        <a:rPr sz="1000"/>
                        <a:t>Mindre produksjon av skip &amp; offshoremoduler.</a:t>
                      </a:r>
                    </a:p>
                  </a:txBody>
                  <a:tcPr>
                    <a:lnL w="0"/>
                    <a:lnR w="0"/>
                    <a:solidFill>
                      <a:prstClr val="black">
                        <a:lumOff val="100000"/>
                        <a:lumOff val="100000"/>
                      </a:prstClr>
                    </a:solidFill>
                  </a:tcPr>
                </a:tc>
              </a:tr>
              <a:tr h="0">
                <a:tc>
                  <a:txBody>
                    <a:bodyPr/>
                    <a:lstStyle/>
                    <a:p>
                      <a:pPr>
                        <a:defRPr sz="1000"/>
                      </a:pPr>
                      <a:r>
                        <a:rPr sz="1000"/>
                        <a:t>marginer og tilgang på nye jobber</a:t>
                      </a:r>
                    </a:p>
                  </a:txBody>
                  <a:tcPr>
                    <a:lnL w="0"/>
                    <a:lnR w="0"/>
                    <a:solidFill>
                      <a:prstClr val="black">
                        <a:lumOff val="100000"/>
                        <a:lumOff val="100000"/>
                      </a:prstClr>
                    </a:solidFill>
                  </a:tcPr>
                </a:tc>
              </a:tr>
              <a:tr h="0">
                <a:tc>
                  <a:txBody>
                    <a:bodyPr/>
                    <a:lstStyle/>
                    <a:p>
                      <a:pPr>
                        <a:defRPr sz="1000"/>
                      </a:pPr>
                      <a:r>
                        <a:rPr sz="1000"/>
                        <a:t>Mangelen på oppdrag og prisnivået på de oppdragene som er.</a:t>
                      </a:r>
                    </a:p>
                  </a:txBody>
                  <a:tcPr>
                    <a:lnL w="0"/>
                    <a:lnR w="0"/>
                    <a:solidFill>
                      <a:prstClr val="black">
                        <a:lumOff val="100000"/>
                        <a:lumOff val="100000"/>
                      </a:prstClr>
                    </a:solidFill>
                  </a:tcPr>
                </a:tc>
              </a:tr>
              <a:tr h="0">
                <a:tc>
                  <a:txBody>
                    <a:bodyPr/>
                    <a:lstStyle/>
                    <a:p>
                      <a:pPr>
                        <a:defRPr sz="1000"/>
                      </a:pPr>
                      <a:r>
                        <a:rPr sz="1000"/>
                        <a:t>Lav aktivitet og lite optimisme i oljebransjen og næringen generelt.</a:t>
                      </a:r>
                    </a:p>
                  </a:txBody>
                  <a:tcPr>
                    <a:lnL w="0"/>
                    <a:lnR w="0"/>
                    <a:solidFill>
                      <a:prstClr val="black">
                        <a:lumOff val="100000"/>
                        <a:lumOff val="100000"/>
                      </a:prstClr>
                    </a:solidFill>
                  </a:tcPr>
                </a:tc>
              </a:tr>
              <a:tr h="0">
                <a:tc>
                  <a:txBody>
                    <a:bodyPr/>
                    <a:lstStyle/>
                    <a:p>
                      <a:pPr>
                        <a:defRPr sz="1000"/>
                      </a:pPr>
                      <a:r>
                        <a:rPr sz="1000"/>
                        <a:t>Investeringslyst innenfor olje og offshore skaper sterke negative virkninger - vil ikke tiltrekke seg investorer o kapital.</a:t>
                      </a:r>
                    </a:p>
                  </a:txBody>
                  <a:tcPr>
                    <a:lnL w="0"/>
                    <a:lnR w="0"/>
                    <a:solidFill>
                      <a:prstClr val="black">
                        <a:lumOff val="100000"/>
                        <a:lumOff val="100000"/>
                      </a:prstClr>
                    </a:solidFill>
                  </a:tcPr>
                </a:tc>
              </a:tr>
              <a:tr h="0">
                <a:tc>
                  <a:txBody>
                    <a:bodyPr/>
                    <a:lstStyle/>
                    <a:p>
                      <a:pPr>
                        <a:defRPr sz="1000"/>
                      </a:pPr>
                      <a:r>
                        <a:rPr sz="1000"/>
                        <a:t>Finne gode ledere som er vant til å navigere i motgang.</a:t>
                      </a:r>
                    </a:p>
                  </a:txBody>
                  <a:tcPr>
                    <a:lnL w="0"/>
                    <a:lnR w="0"/>
                    <a:solidFill>
                      <a:prstClr val="black">
                        <a:lumOff val="100000"/>
                        <a:lumOff val="100000"/>
                      </a:prstClr>
                    </a:solidFill>
                  </a:tcPr>
                </a:tc>
              </a:tr>
              <a:tr h="0">
                <a:tc>
                  <a:txBody>
                    <a:bodyPr/>
                    <a:lstStyle/>
                    <a:p>
                      <a:pPr>
                        <a:defRPr sz="1000"/>
                      </a:pPr>
                      <a:r>
                        <a:rPr sz="1000"/>
                        <a:t>Valutakursen</a:t>
                      </a:r>
                    </a:p>
                  </a:txBody>
                  <a:tcPr>
                    <a:lnL w="0"/>
                    <a:lnR w="0"/>
                    <a:solidFill>
                      <a:prstClr val="black">
                        <a:lumOff val="100000"/>
                        <a:lumOff val="100000"/>
                      </a:prstClr>
                    </a:solidFill>
                  </a:tcPr>
                </a:tc>
              </a:tr>
              <a:tr h="0">
                <a:tc>
                  <a:txBody>
                    <a:bodyPr/>
                    <a:lstStyle/>
                    <a:p>
                      <a:pPr>
                        <a:defRPr sz="1000"/>
                      </a:pPr>
                      <a:r>
                        <a:rPr sz="1000"/>
                        <a:t>Aktivitetsnivå og mangel på kunder</a:t>
                      </a:r>
                    </a:p>
                  </a:txBody>
                  <a:tcPr>
                    <a:lnL w="0"/>
                    <a:lnR w="0"/>
                    <a:solidFill>
                      <a:prstClr val="black">
                        <a:lumOff val="100000"/>
                        <a:lumOff val="100000"/>
                      </a:prstClr>
                    </a:solidFill>
                  </a:tcPr>
                </a:tc>
              </a:tr>
              <a:tr h="0">
                <a:tc>
                  <a:txBody>
                    <a:bodyPr/>
                    <a:lstStyle/>
                    <a:p>
                      <a:pPr>
                        <a:defRPr sz="1000"/>
                      </a:pPr>
                      <a:r>
                        <a:rPr sz="1000"/>
                        <a:t>Tilgang på nye oppdrag i markedet for nærings og offentlige bygg.</a:t>
                      </a:r>
                    </a:p>
                  </a:txBody>
                  <a:tcPr>
                    <a:lnL w="0"/>
                    <a:lnR w="0"/>
                    <a:solidFill>
                      <a:prstClr val="black">
                        <a:lumOff val="100000"/>
                        <a:lumOff val="100000"/>
                      </a:prstClr>
                    </a:solidFill>
                  </a:tcPr>
                </a:tc>
              </a:tr>
              <a:tr h="0">
                <a:tc>
                  <a:txBody>
                    <a:bodyPr/>
                    <a:lstStyle/>
                    <a:p>
                      <a:pPr>
                        <a:defRPr sz="1000"/>
                      </a:pPr>
                      <a:r>
                        <a:rPr sz="1000"/>
                        <a:t>manglende kunder</a:t>
                      </a:r>
                    </a:p>
                  </a:txBody>
                  <a:tcPr>
                    <a:lnL w="0"/>
                    <a:lnR w="0"/>
                    <a:solidFill>
                      <a:prstClr val="black">
                        <a:lumOff val="100000"/>
                        <a:lumOff val="100000"/>
                      </a:prstClr>
                    </a:solidFill>
                  </a:tcPr>
                </a:tc>
              </a:tr>
              <a:tr h="0">
                <a:tc>
                  <a:txBody>
                    <a:bodyPr/>
                    <a:lstStyle/>
                    <a:p>
                      <a:pPr>
                        <a:defRPr sz="1000"/>
                      </a:pPr>
                      <a:r>
                        <a:rPr sz="1000"/>
                        <a:t>En fremtidig  styrking av den norke kronen mot  euro og dollar kan bli en stor utfordring</a:t>
                      </a:r>
                    </a:p>
                  </a:txBody>
                  <a:tcPr>
                    <a:lnL w="0"/>
                    <a:lnR w="0"/>
                    <a:solidFill>
                      <a:prstClr val="black">
                        <a:lumOff val="100000"/>
                        <a:lumOff val="100000"/>
                      </a:prstClr>
                    </a:solidFill>
                  </a:tcPr>
                </a:tc>
              </a:tr>
              <a:tr h="0">
                <a:tc>
                  <a:txBody>
                    <a:bodyPr/>
                    <a:lstStyle/>
                    <a:p>
                      <a:pPr>
                        <a:defRPr sz="1000"/>
                      </a:pPr>
                      <a:r>
                        <a:rPr sz="1000"/>
                        <a:t>Lavere priser </a:t>
                      </a:r>
                    </a:p>
                    <a:p>
                      <a:r>
                        <a:rPr sz="1000"/>
                        <a:t>Lite arbeid</a:t>
                      </a:r>
                    </a:p>
                  </a:txBody>
                  <a:tcPr>
                    <a:lnL w="0"/>
                    <a:lnR w="0"/>
                    <a:solidFill>
                      <a:prstClr val="black">
                        <a:lumOff val="100000"/>
                        <a:lumOff val="100000"/>
                      </a:prstClr>
                    </a:solidFill>
                  </a:tcPr>
                </a:tc>
              </a:tr>
              <a:tr h="0">
                <a:tc>
                  <a:txBody>
                    <a:bodyPr/>
                    <a:lstStyle/>
                    <a:p>
                      <a:pPr>
                        <a:defRPr sz="1000"/>
                      </a:pPr>
                      <a:r>
                        <a:rPr sz="1000"/>
                        <a:t>At havbruksnæringen må få mer tilgjengelig areal</a:t>
                      </a:r>
                    </a:p>
                    <a:p>
                      <a:r>
                        <a:rPr sz="1000"/>
                        <a:t>Til og produsere fisk på sjøen  i og langs kysten.</a:t>
                      </a:r>
                    </a:p>
                  </a:txBody>
                  <a:tcPr>
                    <a:lnL w="0"/>
                    <a:lnR w="0"/>
                    <a:solidFill>
                      <a:prstClr val="black">
                        <a:lumOff val="100000"/>
                        <a:lumOff val="100000"/>
                      </a:prstClr>
                    </a:solidFill>
                  </a:tcPr>
                </a:tc>
              </a:tr>
              <a:tr h="0">
                <a:tc>
                  <a:txBody>
                    <a:bodyPr/>
                    <a:lstStyle/>
                    <a:p>
                      <a:pPr>
                        <a:defRPr sz="1000"/>
                      </a:pPr>
                      <a:r>
                        <a:rPr sz="1000"/>
                        <a:t>Kundene har ikke så mange store prosjekter, selger derfor mindre.</a:t>
                      </a:r>
                    </a:p>
                  </a:txBody>
                  <a:tcPr>
                    <a:lnL w="0"/>
                    <a:lnR w="0"/>
                    <a:solidFill>
                      <a:prstClr val="black">
                        <a:lumOff val="100000"/>
                        <a:lumOff val="100000"/>
                      </a:prstClr>
                    </a:solidFill>
                  </a:tcPr>
                </a:tc>
              </a:tr>
              <a:tr h="0">
                <a:tc>
                  <a:txBody>
                    <a:bodyPr/>
                    <a:lstStyle/>
                    <a:p>
                      <a:pPr>
                        <a:defRPr sz="1000"/>
                      </a:pPr>
                      <a:r>
                        <a:rPr sz="1000"/>
                        <a:t>Tilgang på kompetent arbeidskraft</a:t>
                      </a:r>
                    </a:p>
                  </a:txBody>
                  <a:tcPr>
                    <a:lnL w="0"/>
                    <a:lnR w="0"/>
                    <a:solidFill>
                      <a:prstClr val="black">
                        <a:lumOff val="100000"/>
                        <a:lumOff val="100000"/>
                      </a:prstClr>
                    </a:solidFill>
                  </a:tcPr>
                </a:tc>
              </a:tr>
              <a:tr h="0">
                <a:tc>
                  <a:txBody>
                    <a:bodyPr/>
                    <a:lstStyle/>
                    <a:p>
                      <a:pPr>
                        <a:defRPr sz="1000"/>
                      </a:pPr>
                      <a:r>
                        <a:rPr sz="1000"/>
                        <a:t>Lav etterspørsel etter boliger grunnet bråstans i olje industrien</a:t>
                      </a:r>
                    </a:p>
                  </a:txBody>
                  <a:tcPr>
                    <a:lnL w="0"/>
                    <a:lnR w="0"/>
                    <a:solidFill>
                      <a:prstClr val="black">
                        <a:lumOff val="100000"/>
                        <a:lumOff val="100000"/>
                      </a:prstClr>
                    </a:solidFill>
                  </a:tcPr>
                </a:tc>
              </a:tr>
              <a:tr h="0">
                <a:tc>
                  <a:txBody>
                    <a:bodyPr/>
                    <a:lstStyle/>
                    <a:p>
                      <a:pPr>
                        <a:defRPr sz="1000"/>
                      </a:pPr>
                      <a:r>
                        <a:rPr sz="1000"/>
                        <a:t>endra statlige rammebetingelser</a:t>
                      </a:r>
                    </a:p>
                  </a:txBody>
                  <a:tcPr>
                    <a:lnL w="0"/>
                    <a:lnR w="0"/>
                    <a:solidFill>
                      <a:prstClr val="black">
                        <a:lumOff val="100000"/>
                        <a:lumOff val="100000"/>
                      </a:prstClr>
                    </a:solidFill>
                  </a:tcPr>
                </a:tc>
              </a:tr>
              <a:tr h="0">
                <a:tc>
                  <a:txBody>
                    <a:bodyPr/>
                    <a:lstStyle/>
                    <a:p>
                      <a:pPr>
                        <a:defRPr sz="1000"/>
                      </a:pPr>
                      <a:r>
                        <a:rPr sz="1000"/>
                        <a:t>Liten aktivitet i regionen.</a:t>
                      </a:r>
                    </a:p>
                  </a:txBody>
                  <a:tcPr>
                    <a:lnL w="0"/>
                    <a:lnR w="0"/>
                    <a:solidFill>
                      <a:prstClr val="black">
                        <a:lumOff val="100000"/>
                        <a:lumOff val="100000"/>
                      </a:prstClr>
                    </a:solidFill>
                  </a:tcPr>
                </a:tc>
              </a:tr>
              <a:tr h="0">
                <a:tc>
                  <a:txBody>
                    <a:bodyPr/>
                    <a:lstStyle/>
                    <a:p>
                      <a:pPr>
                        <a:defRPr sz="1000"/>
                      </a:pPr>
                      <a:r>
                        <a:rPr sz="1000"/>
                        <a:t>Beholde kompetanse på Finans og IT innen Finans i Bergen. Vi er svært urolig for at det er en nedgang i antall ansatte i Finans i Bergen. Vi trenger aktører som satser og har stor tro på at Finans er en næring som kan bidra til BNP på Vestland dersom oljeinntektene går ned.</a:t>
                      </a:r>
                    </a:p>
                  </a:txBody>
                  <a:tcPr>
                    <a:lnL w="0"/>
                    <a:lnR w="0"/>
                    <a:solidFill>
                      <a:prstClr val="black">
                        <a:lumOff val="100000"/>
                        <a:lumOff val="100000"/>
                      </a:prstClr>
                    </a:solidFill>
                  </a:tcPr>
                </a:tc>
              </a:tr>
              <a:tr h="0">
                <a:tc>
                  <a:txBody>
                    <a:bodyPr/>
                    <a:lstStyle/>
                    <a:p>
                      <a:pPr>
                        <a:defRPr sz="1000"/>
                      </a:pPr>
                      <a:r>
                        <a:rPr sz="1000"/>
                        <a:t>Vekst kapital</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43.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943600"/>
        </p:xfrm>
        <a:graphic>
          <a:graphicData uri="http://schemas.openxmlformats.org/drawingml/2006/table">
            <a:tbl>
              <a:tblPr>
                <a:tableStyleId>{5C22544A-7EE6-4342-B048-85BDC9FD1C3A}</a:tableStyleId>
              </a:tblPr>
              <a:tblGrid>
                <a:gridCol w="8207375"/>
              </a:tblGrid>
              <a:tr h="0">
                <a:tc>
                  <a:txBody>
                    <a:bodyPr/>
                    <a:lstStyle/>
                    <a:p>
                      <a:pPr>
                        <a:defRPr sz="1000"/>
                      </a:pPr>
                      <a:r>
                        <a:rPr sz="1000"/>
                        <a:t>Manglende aktivitet i olje &amp; gass markedet og utflagging av kontrakter</a:t>
                      </a:r>
                    </a:p>
                  </a:txBody>
                  <a:tcPr>
                    <a:lnL w="0"/>
                    <a:lnR w="0"/>
                    <a:solidFill>
                      <a:prstClr val="black">
                        <a:lumOff val="100000"/>
                        <a:lumOff val="100000"/>
                      </a:prstClr>
                    </a:solidFill>
                  </a:tcPr>
                </a:tc>
              </a:tr>
              <a:tr h="0">
                <a:tc>
                  <a:txBody>
                    <a:bodyPr/>
                    <a:lstStyle/>
                    <a:p>
                      <a:pPr>
                        <a:defRPr sz="1000"/>
                      </a:pPr>
                      <a:r>
                        <a:rPr sz="1000"/>
                        <a:t>fleksibilitet i ansettelsesavtaler, sykelønnsordningen i Norge.</a:t>
                      </a:r>
                    </a:p>
                  </a:txBody>
                  <a:tcPr>
                    <a:lnL w="0"/>
                    <a:lnR w="0"/>
                    <a:solidFill>
                      <a:prstClr val="black">
                        <a:lumOff val="100000"/>
                        <a:lumOff val="100000"/>
                      </a:prstClr>
                    </a:solidFill>
                  </a:tcPr>
                </a:tc>
              </a:tr>
              <a:tr h="0">
                <a:tc>
                  <a:txBody>
                    <a:bodyPr/>
                    <a:lstStyle/>
                    <a:p>
                      <a:pPr>
                        <a:defRPr sz="1000"/>
                      </a:pPr>
                      <a:r>
                        <a:rPr sz="1000"/>
                        <a:t>Fot få igangsatte nye prosjekter på norsk sokkel.</a:t>
                      </a:r>
                    </a:p>
                  </a:txBody>
                  <a:tcPr>
                    <a:lnL w="0"/>
                    <a:lnR w="0"/>
                    <a:solidFill>
                      <a:prstClr val="black">
                        <a:lumOff val="100000"/>
                        <a:lumOff val="100000"/>
                      </a:prstClr>
                    </a:solidFill>
                  </a:tcPr>
                </a:tc>
              </a:tr>
              <a:tr h="0">
                <a:tc>
                  <a:txBody>
                    <a:bodyPr/>
                    <a:lstStyle/>
                    <a:p>
                      <a:pPr>
                        <a:defRPr sz="1000"/>
                      </a:pPr>
                      <a:r>
                        <a:rPr sz="1000"/>
                        <a:t>Mangel på aggressivitet i ønske om markedsføring og ønske om kunnskap.</a:t>
                      </a:r>
                    </a:p>
                  </a:txBody>
                  <a:tcPr>
                    <a:lnL w="0"/>
                    <a:lnR w="0"/>
                    <a:solidFill>
                      <a:prstClr val="black">
                        <a:lumOff val="100000"/>
                        <a:lumOff val="100000"/>
                      </a:prstClr>
                    </a:solidFill>
                  </a:tcPr>
                </a:tc>
              </a:tr>
              <a:tr h="0">
                <a:tc>
                  <a:txBody>
                    <a:bodyPr/>
                    <a:lstStyle/>
                    <a:p>
                      <a:pPr>
                        <a:defRPr sz="1000"/>
                      </a:pPr>
                      <a:r>
                        <a:rPr sz="1000"/>
                        <a:t>Lav aktivitet</a:t>
                      </a:r>
                    </a:p>
                  </a:txBody>
                  <a:tcPr>
                    <a:lnL w="0"/>
                    <a:lnR w="0"/>
                    <a:solidFill>
                      <a:prstClr val="black">
                        <a:lumOff val="100000"/>
                        <a:lumOff val="100000"/>
                      </a:prstClr>
                    </a:solidFill>
                  </a:tcPr>
                </a:tc>
              </a:tr>
              <a:tr h="0">
                <a:tc>
                  <a:txBody>
                    <a:bodyPr/>
                    <a:lstStyle/>
                    <a:p>
                      <a:pPr>
                        <a:defRPr sz="1000"/>
                      </a:pPr>
                      <a:r>
                        <a:rPr sz="1000"/>
                        <a:t>Økt konkurranse</a:t>
                      </a:r>
                    </a:p>
                  </a:txBody>
                  <a:tcPr>
                    <a:lnL w="0"/>
                    <a:lnR w="0"/>
                    <a:solidFill>
                      <a:prstClr val="black">
                        <a:lumOff val="100000"/>
                        <a:lumOff val="100000"/>
                      </a:prstClr>
                    </a:solidFill>
                  </a:tcPr>
                </a:tc>
              </a:tr>
              <a:tr h="0">
                <a:tc>
                  <a:txBody>
                    <a:bodyPr/>
                    <a:lstStyle/>
                    <a:p>
                      <a:pPr>
                        <a:defRPr sz="1000"/>
                      </a:pPr>
                      <a:r>
                        <a:rPr sz="1000"/>
                        <a:t>Aktører som satser på midlertidige leveranser / tjenester mens de venter på oppgang i eget marked, for så å "stikke av" som aktør når tidene endres.</a:t>
                      </a:r>
                    </a:p>
                    <a:p>
                      <a:r>
                        <a:rPr sz="1000"/>
                        <a:t>Kreative aktører som priser seg billig inn for så å ta konfliter på tilleggs arbeider.</a:t>
                      </a:r>
                    </a:p>
                  </a:txBody>
                  <a:tcPr>
                    <a:lnL w="0"/>
                    <a:lnR w="0"/>
                    <a:solidFill>
                      <a:prstClr val="black">
                        <a:lumOff val="100000"/>
                        <a:lumOff val="100000"/>
                      </a:prstClr>
                    </a:solidFill>
                  </a:tcPr>
                </a:tc>
              </a:tr>
              <a:tr h="0">
                <a:tc>
                  <a:txBody>
                    <a:bodyPr/>
                    <a:lstStyle/>
                    <a:p>
                      <a:pPr>
                        <a:defRPr sz="1000"/>
                      </a:pPr>
                      <a:r>
                        <a:rPr sz="1000"/>
                        <a:t>Tilgang på nok prosjekter.</a:t>
                      </a:r>
                    </a:p>
                  </a:txBody>
                  <a:tcPr>
                    <a:lnL w="0"/>
                    <a:lnR w="0"/>
                    <a:solidFill>
                      <a:prstClr val="black">
                        <a:lumOff val="100000"/>
                        <a:lumOff val="100000"/>
                      </a:prstClr>
                    </a:solidFill>
                  </a:tcPr>
                </a:tc>
              </a:tr>
              <a:tr h="0">
                <a:tc>
                  <a:txBody>
                    <a:bodyPr/>
                    <a:lstStyle/>
                    <a:p>
                      <a:pPr>
                        <a:defRPr sz="1000"/>
                      </a:pPr>
                      <a:r>
                        <a:rPr sz="1000"/>
                        <a:t>Forutsigbar lovgivning og regler</a:t>
                      </a:r>
                    </a:p>
                  </a:txBody>
                  <a:tcPr>
                    <a:lnL w="0"/>
                    <a:lnR w="0"/>
                    <a:solidFill>
                      <a:prstClr val="black">
                        <a:lumOff val="100000"/>
                        <a:lumOff val="100000"/>
                      </a:prstClr>
                    </a:solidFill>
                  </a:tcPr>
                </a:tc>
              </a:tr>
              <a:tr h="0">
                <a:tc>
                  <a:txBody>
                    <a:bodyPr/>
                    <a:lstStyle/>
                    <a:p>
                      <a:pPr>
                        <a:defRPr sz="1000"/>
                      </a:pPr>
                      <a:r>
                        <a:rPr sz="1000"/>
                        <a:t>Konkurranse fra utlandet, som opererer med helt an der rammebetingelser.</a:t>
                      </a:r>
                    </a:p>
                    <a:p>
                      <a:r>
                        <a:rPr sz="1000"/>
                        <a:t>Bruk av falske lønnsavtaler, mafiavirksomhet.</a:t>
                      </a:r>
                    </a:p>
                  </a:txBody>
                  <a:tcPr>
                    <a:lnL w="0"/>
                    <a:lnR w="0"/>
                    <a:solidFill>
                      <a:prstClr val="black">
                        <a:lumOff val="100000"/>
                        <a:lumOff val="100000"/>
                      </a:prstClr>
                    </a:solidFill>
                  </a:tcPr>
                </a:tc>
              </a:tr>
              <a:tr h="0">
                <a:tc>
                  <a:txBody>
                    <a:bodyPr/>
                    <a:lstStyle/>
                    <a:p>
                      <a:pPr>
                        <a:defRPr sz="1000"/>
                      </a:pPr>
                      <a:r>
                        <a:rPr sz="1000"/>
                        <a:t>Økt konkurranse som gir lavere priser og dermed dårligere lønnsomhet.</a:t>
                      </a:r>
                    </a:p>
                    <a:p>
                      <a:r>
                        <a:rPr sz="1000"/>
                        <a:t>Krisen i oljebransjen som gir ringvirkninger til andre bransjer, og påvirker dermed vår bedrift negativt.</a:t>
                      </a:r>
                    </a:p>
                  </a:txBody>
                  <a:tcPr>
                    <a:lnL w="0"/>
                    <a:lnR w="0"/>
                    <a:solidFill>
                      <a:prstClr val="black">
                        <a:lumOff val="100000"/>
                        <a:lumOff val="100000"/>
                      </a:prstClr>
                    </a:solidFill>
                  </a:tcPr>
                </a:tc>
              </a:tr>
              <a:tr h="0">
                <a:tc>
                  <a:txBody>
                    <a:bodyPr/>
                    <a:lstStyle/>
                    <a:p>
                      <a:pPr>
                        <a:defRPr sz="1000"/>
                      </a:pPr>
                      <a:r>
                        <a:rPr sz="1000"/>
                        <a:t>Konkurranse om oppdrag</a:t>
                      </a:r>
                    </a:p>
                  </a:txBody>
                  <a:tcPr>
                    <a:lnL w="0"/>
                    <a:lnR w="0"/>
                    <a:solidFill>
                      <a:prstClr val="black">
                        <a:lumOff val="100000"/>
                        <a:lumOff val="100000"/>
                      </a:prstClr>
                    </a:solidFill>
                  </a:tcPr>
                </a:tc>
              </a:tr>
              <a:tr h="0">
                <a:tc>
                  <a:txBody>
                    <a:bodyPr/>
                    <a:lstStyle/>
                    <a:p>
                      <a:pPr>
                        <a:defRPr sz="1000"/>
                      </a:pPr>
                      <a:r>
                        <a:rPr sz="1000"/>
                        <a:t>Lønnskrav fra ansatte</a:t>
                      </a:r>
                    </a:p>
                  </a:txBody>
                  <a:tcPr>
                    <a:lnL w="0"/>
                    <a:lnR w="0"/>
                    <a:solidFill>
                      <a:prstClr val="black">
                        <a:lumOff val="100000"/>
                        <a:lumOff val="100000"/>
                      </a:prstClr>
                    </a:solidFill>
                  </a:tcPr>
                </a:tc>
              </a:tr>
              <a:tr h="0">
                <a:tc>
                  <a:txBody>
                    <a:bodyPr/>
                    <a:lstStyle/>
                    <a:p>
                      <a:pPr>
                        <a:defRPr sz="1000"/>
                      </a:pPr>
                      <a:r>
                        <a:rPr sz="1000"/>
                        <a:t>Tilgang på utviklingskapital</a:t>
                      </a:r>
                    </a:p>
                  </a:txBody>
                  <a:tcPr>
                    <a:lnL w="0"/>
                    <a:lnR w="0"/>
                    <a:solidFill>
                      <a:prstClr val="black">
                        <a:lumOff val="100000"/>
                        <a:lumOff val="100000"/>
                      </a:prstClr>
                    </a:solidFill>
                  </a:tcPr>
                </a:tc>
              </a:tr>
              <a:tr h="0">
                <a:tc>
                  <a:txBody>
                    <a:bodyPr/>
                    <a:lstStyle/>
                    <a:p>
                      <a:pPr>
                        <a:defRPr sz="1000"/>
                      </a:pPr>
                      <a:r>
                        <a:rPr sz="1000"/>
                        <a:t>FORMUESKATT OG EIENDOMSKATT NÅR LØNNSOMHETEN REDUSERES OG DET MÅ TAS UT EGENKAPITAL TIL Å BETALE FORMUESKATT.</a:t>
                      </a:r>
                    </a:p>
                  </a:txBody>
                  <a:tcPr>
                    <a:lnL w="0"/>
                    <a:lnR w="0"/>
                    <a:solidFill>
                      <a:prstClr val="black">
                        <a:lumOff val="100000"/>
                        <a:lumOff val="100000"/>
                      </a:prstClr>
                    </a:solidFill>
                  </a:tcPr>
                </a:tc>
              </a:tr>
              <a:tr h="0">
                <a:tc>
                  <a:txBody>
                    <a:bodyPr/>
                    <a:lstStyle/>
                    <a:p>
                      <a:pPr>
                        <a:defRPr sz="1000"/>
                      </a:pPr>
                      <a:r>
                        <a:rPr sz="1000"/>
                        <a:t>Manglende oppdrag innen olje &amp; gass markedet</a:t>
                      </a:r>
                    </a:p>
                  </a:txBody>
                  <a:tcPr>
                    <a:lnL w="0"/>
                    <a:lnR w="0"/>
                    <a:solidFill>
                      <a:prstClr val="black">
                        <a:lumOff val="100000"/>
                        <a:lumOff val="100000"/>
                      </a:prstClr>
                    </a:solidFill>
                  </a:tcPr>
                </a:tc>
              </a:tr>
              <a:tr h="0">
                <a:tc>
                  <a:txBody>
                    <a:bodyPr/>
                    <a:lstStyle/>
                    <a:p>
                      <a:pPr>
                        <a:defRPr sz="1000"/>
                      </a:pPr>
                      <a:r>
                        <a:rPr sz="1000"/>
                        <a:t>lønnsomhet, balanserte kontrakter opp mot offentlige oppdragsgivere.</a:t>
                      </a:r>
                    </a:p>
                  </a:txBody>
                  <a:tcPr>
                    <a:lnL w="0"/>
                    <a:lnR w="0"/>
                    <a:solidFill>
                      <a:prstClr val="black">
                        <a:lumOff val="100000"/>
                        <a:lumOff val="100000"/>
                      </a:prstClr>
                    </a:solidFill>
                  </a:tcPr>
                </a:tc>
              </a:tr>
              <a:tr h="0">
                <a:tc>
                  <a:txBody>
                    <a:bodyPr/>
                    <a:lstStyle/>
                    <a:p>
                      <a:pPr>
                        <a:defRPr sz="1000"/>
                      </a:pPr>
                      <a:r>
                        <a:rPr sz="1000"/>
                        <a:t>Nedgang i oppdrag i olje og gass. Tilgang på arbeidskraft. Innsparinger i kommunene som resulterer i lav etterspørsel</a:t>
                      </a:r>
                    </a:p>
                  </a:txBody>
                  <a:tcPr>
                    <a:lnL w="0"/>
                    <a:lnR w="0"/>
                    <a:solidFill>
                      <a:prstClr val="black">
                        <a:lumOff val="100000"/>
                        <a:lumOff val="100000"/>
                      </a:prstClr>
                    </a:solidFill>
                  </a:tcPr>
                </a:tc>
              </a:tr>
              <a:tr h="0">
                <a:tc>
                  <a:txBody>
                    <a:bodyPr/>
                    <a:lstStyle/>
                    <a:p>
                      <a:pPr>
                        <a:defRPr sz="1000"/>
                      </a:pPr>
                      <a:r>
                        <a:rPr sz="1000"/>
                        <a:t>Svak norsk krone er en stor utfordring for all import. Enormt stort tap i bruttofortjeneste på svært kort tid.</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43.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760720"/>
        </p:xfrm>
        <a:graphic>
          <a:graphicData uri="http://schemas.openxmlformats.org/drawingml/2006/table">
            <a:tbl>
              <a:tblPr>
                <a:tableStyleId>{5C22544A-7EE6-4342-B048-85BDC9FD1C3A}</a:tableStyleId>
              </a:tblPr>
              <a:tblGrid>
                <a:gridCol w="8207375"/>
              </a:tblGrid>
              <a:tr h="0">
                <a:tc>
                  <a:txBody>
                    <a:bodyPr/>
                    <a:lstStyle/>
                    <a:p>
                      <a:pPr>
                        <a:defRPr sz="1000"/>
                      </a:pPr>
                      <a:r>
                        <a:rPr sz="1000"/>
                        <a:t>At det bygges flere kommunale og statlige bygg i Rogaland.</a:t>
                      </a:r>
                    </a:p>
                    <a:p>
                      <a:r>
                        <a:rPr sz="1000"/>
                        <a:t>Vi er 80 % avhengig av nybygg og renovering av bygg.</a:t>
                      </a:r>
                    </a:p>
                    <a:p>
                      <a:endParaRPr sz="1000"/>
                    </a:p>
                    <a:p>
                      <a:r>
                        <a:rPr sz="1000"/>
                        <a:t>Nye private bygg er så og si stoppet opp, da det bare på Forus står over 200.000 m2 næringsbygg</a:t>
                      </a:r>
                    </a:p>
                    <a:p>
                      <a:r>
                        <a:rPr sz="1000"/>
                        <a:t>tomme allerede.</a:t>
                      </a:r>
                    </a:p>
                  </a:txBody>
                  <a:tcPr>
                    <a:lnL w="0"/>
                    <a:lnR w="0"/>
                    <a:solidFill>
                      <a:prstClr val="black">
                        <a:lumOff val="100000"/>
                        <a:lumOff val="100000"/>
                      </a:prstClr>
                    </a:solidFill>
                  </a:tcPr>
                </a:tc>
              </a:tr>
              <a:tr h="0">
                <a:tc>
                  <a:txBody>
                    <a:bodyPr/>
                    <a:lstStyle/>
                    <a:p>
                      <a:pPr>
                        <a:defRPr sz="1000"/>
                      </a:pPr>
                      <a:r>
                        <a:rPr sz="1000"/>
                        <a:t>Ordreinngang. Ok i 2016, men krevende å få inn nye ordre.</a:t>
                      </a:r>
                    </a:p>
                  </a:txBody>
                  <a:tcPr>
                    <a:lnL w="0"/>
                    <a:lnR w="0"/>
                    <a:solidFill>
                      <a:prstClr val="black">
                        <a:lumOff val="100000"/>
                        <a:lumOff val="100000"/>
                      </a:prstClr>
                    </a:solidFill>
                  </a:tcPr>
                </a:tc>
              </a:tr>
              <a:tr h="0">
                <a:tc>
                  <a:txBody>
                    <a:bodyPr/>
                    <a:lstStyle/>
                    <a:p>
                      <a:pPr>
                        <a:defRPr sz="1000"/>
                      </a:pPr>
                      <a:r>
                        <a:rPr sz="1000"/>
                        <a:t>Tilgang på naturresurser og areal</a:t>
                      </a:r>
                    </a:p>
                    <a:p>
                      <a:r>
                        <a:rPr sz="1000"/>
                        <a:t>Prioritert tilgang til ferskvann</a:t>
                      </a:r>
                    </a:p>
                    <a:p>
                      <a:r>
                        <a:rPr sz="1000"/>
                        <a:t>For å kunne møte kommende behov og utvikling må vi ha stabil og sikker tilgang på ferskvann.</a:t>
                      </a:r>
                    </a:p>
                    <a:p>
                      <a:r>
                        <a:rPr sz="1000"/>
                        <a:t>Problematiks at enkelte sektormyndigheter ikke har krav til saksbehandlingstid.</a:t>
                      </a:r>
                    </a:p>
                  </a:txBody>
                  <a:tcPr>
                    <a:lnL w="0"/>
                    <a:lnR w="0"/>
                    <a:solidFill>
                      <a:prstClr val="black">
                        <a:lumOff val="100000"/>
                        <a:lumOff val="100000"/>
                      </a:prstClr>
                    </a:solidFill>
                  </a:tcPr>
                </a:tc>
              </a:tr>
              <a:tr h="0">
                <a:tc>
                  <a:txBody>
                    <a:bodyPr/>
                    <a:lstStyle/>
                    <a:p>
                      <a:pPr>
                        <a:defRPr sz="1000"/>
                      </a:pPr>
                      <a:r>
                        <a:rPr sz="1000"/>
                        <a:t>Fallen aktivitet på privatmarkedet i byggebransje, kombinert med et stort antall utenlandske aktører som jobber svart på samme marked,Formueskatt og høy bedriftskatt er også problematisk i forhold til å etablere likvide og på lang sikt skattebærende bedrifter.Uklare og komplekse myndighetskrav i stadig endring gjør det også vanskelig for oss å få ønsket produktivitet, da mer av en arbeiders arbeidsdag omfatter uproduktiv/skapende tid.Endrede miljøkrav og avgifter rammer også sterkt da dette er kostnader som ofte går av egen bunnlinje, salgspriser er synkende grunnet stort uregistrert gråmarked</a:t>
                      </a:r>
                    </a:p>
                  </a:txBody>
                  <a:tcPr>
                    <a:lnL w="0"/>
                    <a:lnR w="0"/>
                    <a:solidFill>
                      <a:prstClr val="black">
                        <a:lumOff val="100000"/>
                        <a:lumOff val="100000"/>
                      </a:prstClr>
                    </a:solidFill>
                  </a:tcPr>
                </a:tc>
              </a:tr>
              <a:tr h="0">
                <a:tc>
                  <a:txBody>
                    <a:bodyPr/>
                    <a:lstStyle/>
                    <a:p>
                      <a:pPr>
                        <a:defRPr sz="1000"/>
                      </a:pPr>
                      <a:r>
                        <a:rPr sz="1000"/>
                        <a:t>Svært lav aktivitet i byggebransjen</a:t>
                      </a:r>
                    </a:p>
                  </a:txBody>
                  <a:tcPr>
                    <a:lnL w="0"/>
                    <a:lnR w="0"/>
                    <a:solidFill>
                      <a:prstClr val="black">
                        <a:lumOff val="100000"/>
                        <a:lumOff val="100000"/>
                      </a:prstClr>
                    </a:solidFill>
                  </a:tcPr>
                </a:tc>
              </a:tr>
              <a:tr h="0">
                <a:tc>
                  <a:txBody>
                    <a:bodyPr/>
                    <a:lstStyle/>
                    <a:p>
                      <a:pPr>
                        <a:defRPr sz="1000"/>
                      </a:pPr>
                      <a:r>
                        <a:rPr sz="1000"/>
                        <a:t>tillgång til kapital</a:t>
                      </a:r>
                    </a:p>
                  </a:txBody>
                  <a:tcPr>
                    <a:lnL w="0"/>
                    <a:lnR w="0"/>
                    <a:solidFill>
                      <a:prstClr val="black">
                        <a:lumOff val="100000"/>
                        <a:lumOff val="100000"/>
                      </a:prstClr>
                    </a:solidFill>
                  </a:tcPr>
                </a:tc>
              </a:tr>
              <a:tr h="0">
                <a:tc>
                  <a:txBody>
                    <a:bodyPr/>
                    <a:lstStyle/>
                    <a:p>
                      <a:pPr>
                        <a:defRPr sz="1000"/>
                      </a:pPr>
                      <a:r>
                        <a:rPr sz="1000"/>
                        <a:t>Priskrig og inntjening, problemer med å ta ut "korrekte" marginer</a:t>
                      </a:r>
                    </a:p>
                    <a:p>
                      <a:r>
                        <a:rPr sz="1000"/>
                        <a:t>Søndagsåpent -spøkelset</a:t>
                      </a:r>
                    </a:p>
                  </a:txBody>
                  <a:tcPr>
                    <a:lnL w="0"/>
                    <a:lnR w="0"/>
                    <a:solidFill>
                      <a:prstClr val="black">
                        <a:lumOff val="100000"/>
                        <a:lumOff val="100000"/>
                      </a:prstClr>
                    </a:solidFill>
                  </a:tcPr>
                </a:tc>
              </a:tr>
              <a:tr h="0">
                <a:tc>
                  <a:txBody>
                    <a:bodyPr/>
                    <a:lstStyle/>
                    <a:p>
                      <a:pPr>
                        <a:defRPr sz="1000"/>
                      </a:pPr>
                      <a:r>
                        <a:rPr sz="1000"/>
                        <a:t>Lave priser</a:t>
                      </a:r>
                    </a:p>
                    <a:p>
                      <a:r>
                        <a:rPr sz="1000"/>
                        <a:t>Mangel på oppdrag 2 halvdel 2016</a:t>
                      </a:r>
                    </a:p>
                  </a:txBody>
                  <a:tcPr>
                    <a:lnL w="0"/>
                    <a:lnR w="0"/>
                    <a:solidFill>
                      <a:prstClr val="black">
                        <a:lumOff val="100000"/>
                        <a:lumOff val="100000"/>
                      </a:prstClr>
                    </a:solidFill>
                  </a:tcPr>
                </a:tc>
              </a:tr>
              <a:tr h="0">
                <a:tc>
                  <a:txBody>
                    <a:bodyPr/>
                    <a:lstStyle/>
                    <a:p>
                      <a:pPr>
                        <a:defRPr sz="1000"/>
                      </a:pPr>
                      <a:r>
                        <a:rPr sz="1000"/>
                        <a:t>Grunnet de økonomiske utfordringene i oljesektoren har byggebransjen stoppet opp i regionen. Det er idag 30% overkapasitet og prisene har stupt. Økt internasjonal konkurrasne, der de fortsatt har mulighet til å omgå lønns og arbeidsvilkår gir også skjevt konkurransegrunnlag i anbusprosessene.</a:t>
                      </a:r>
                    </a:p>
                  </a:txBody>
                  <a:tcPr>
                    <a:lnL w="0"/>
                    <a:lnR w="0"/>
                    <a:solidFill>
                      <a:prstClr val="black">
                        <a:lumOff val="100000"/>
                        <a:lumOff val="100000"/>
                      </a:prstClr>
                    </a:solidFill>
                  </a:tcPr>
                </a:tc>
              </a:tr>
              <a:tr h="0">
                <a:tc>
                  <a:txBody>
                    <a:bodyPr/>
                    <a:lstStyle/>
                    <a:p>
                      <a:pPr>
                        <a:defRPr sz="1000"/>
                      </a:pPr>
                      <a:r>
                        <a:rPr sz="1000"/>
                        <a:t>Svikt i byggemarkedet</a:t>
                      </a:r>
                    </a:p>
                  </a:txBody>
                  <a:tcPr>
                    <a:lnL w="0"/>
                    <a:lnR w="0"/>
                    <a:solidFill>
                      <a:prstClr val="black">
                        <a:lumOff val="100000"/>
                        <a:lumOff val="100000"/>
                      </a:prstClr>
                    </a:solidFill>
                  </a:tcPr>
                </a:tc>
              </a:tr>
              <a:tr h="0">
                <a:tc>
                  <a:txBody>
                    <a:bodyPr/>
                    <a:lstStyle/>
                    <a:p>
                      <a:pPr>
                        <a:defRPr sz="1000"/>
                      </a:pPr>
                      <a:r>
                        <a:rPr sz="1000"/>
                        <a:t>Lav oljepris gjør at mange av våre kunder velger å utsette prosjekter og investeringer samt at vi merker en stadig økende flytting av IT jobber til Indiske selskaper</a:t>
                      </a:r>
                    </a:p>
                  </a:txBody>
                  <a:tcPr>
                    <a:lnL w="0"/>
                    <a:lnR w="0"/>
                    <a:solidFill>
                      <a:prstClr val="black">
                        <a:lumOff val="100000"/>
                        <a:lumOff val="100000"/>
                      </a:prstClr>
                    </a:solidFill>
                  </a:tcPr>
                </a:tc>
              </a:tr>
              <a:tr h="0">
                <a:tc>
                  <a:txBody>
                    <a:bodyPr/>
                    <a:lstStyle/>
                    <a:p>
                      <a:pPr>
                        <a:defRPr sz="1000"/>
                      </a:pPr>
                      <a:r>
                        <a:rPr sz="1000"/>
                        <a:t>Manglende tilgang på nye prosjekt I oljebransjen. Bedriften er prosjektorientert</a:t>
                      </a:r>
                    </a:p>
                    <a:p>
                      <a:r>
                        <a:rPr sz="1000"/>
                        <a:t>Prosjektene er forsåvidt klare, men lav oljepris bremser utbyggningsvilje</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43.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77840"/>
        </p:xfrm>
        <a:graphic>
          <a:graphicData uri="http://schemas.openxmlformats.org/drawingml/2006/table">
            <a:tbl>
              <a:tblPr>
                <a:tableStyleId>{5C22544A-7EE6-4342-B048-85BDC9FD1C3A}</a:tableStyleId>
              </a:tblPr>
              <a:tblGrid>
                <a:gridCol w="8207375"/>
              </a:tblGrid>
              <a:tr h="0">
                <a:tc>
                  <a:txBody>
                    <a:bodyPr/>
                    <a:lstStyle/>
                    <a:p>
                      <a:pPr>
                        <a:defRPr sz="1000"/>
                      </a:pPr>
                      <a:r>
                        <a:rPr sz="1000"/>
                        <a:t>Stor usikkerhet og derved stor beslutningsvegring.  Vi kommer fra all time high og må innrømme at all den så kalte verdiskapingen vi vestpå slo oss på brystet med i betydelig grad var mer kostnader enn reell verdiskaping, men dette sitter jo langt inne.  Vi må tilpasse oss den vanlige hverdagen og ikke basert på de 7 siste årene.</a:t>
                      </a:r>
                    </a:p>
                  </a:txBody>
                  <a:tcPr>
                    <a:lnL w="0"/>
                    <a:lnR w="0"/>
                    <a:solidFill>
                      <a:prstClr val="black">
                        <a:lumOff val="100000"/>
                        <a:lumOff val="100000"/>
                      </a:prstClr>
                    </a:solidFill>
                  </a:tcPr>
                </a:tc>
              </a:tr>
              <a:tr h="0">
                <a:tc>
                  <a:txBody>
                    <a:bodyPr/>
                    <a:lstStyle/>
                    <a:p>
                      <a:pPr>
                        <a:defRPr sz="1000"/>
                      </a:pPr>
                      <a:r>
                        <a:rPr sz="1000"/>
                        <a:t>TILRETTE LEGGE FOR HØY AKTIV / HANDEL I STAVANGER SENTRUM</a:t>
                      </a:r>
                    </a:p>
                  </a:txBody>
                  <a:tcPr>
                    <a:lnL w="0"/>
                    <a:lnR w="0"/>
                    <a:solidFill>
                      <a:prstClr val="black">
                        <a:lumOff val="100000"/>
                        <a:lumOff val="100000"/>
                      </a:prstClr>
                    </a:solidFill>
                  </a:tcPr>
                </a:tc>
              </a:tr>
              <a:tr h="0">
                <a:tc>
                  <a:txBody>
                    <a:bodyPr/>
                    <a:lstStyle/>
                    <a:p>
                      <a:pPr>
                        <a:defRPr sz="1000"/>
                      </a:pPr>
                      <a:r>
                        <a:rPr sz="1000"/>
                        <a:t>Å klare å øke produksjonskapasiteten tilstrekkelig og klare alle leveranser innen tidsfristene.</a:t>
                      </a:r>
                    </a:p>
                  </a:txBody>
                  <a:tcPr>
                    <a:lnL w="0"/>
                    <a:lnR w="0"/>
                    <a:solidFill>
                      <a:prstClr val="black">
                        <a:lumOff val="100000"/>
                        <a:lumOff val="100000"/>
                      </a:prstClr>
                    </a:solidFill>
                  </a:tcPr>
                </a:tc>
              </a:tr>
              <a:tr h="0">
                <a:tc>
                  <a:txBody>
                    <a:bodyPr/>
                    <a:lstStyle/>
                    <a:p>
                      <a:pPr>
                        <a:defRPr sz="1000"/>
                      </a:pPr>
                      <a:r>
                        <a:rPr sz="1000"/>
                        <a:t>Det er ikke like konkurranseforhold for norske bedrifter i forhold til utenlandske bedrifter innenfor bygg- og anleggsbransjen.</a:t>
                      </a:r>
                    </a:p>
                    <a:p>
                      <a:r>
                        <a:rPr sz="1000"/>
                        <a:t>Forhold som krav til lærlingeordning, frivillig pendling og ufaglært arbeidskraft medfører konkurransevridning til fordel utenlandske entreprenører.</a:t>
                      </a:r>
                    </a:p>
                  </a:txBody>
                  <a:tcPr>
                    <a:lnL w="0"/>
                    <a:lnR w="0"/>
                    <a:solidFill>
                      <a:prstClr val="black">
                        <a:lumOff val="100000"/>
                        <a:lumOff val="100000"/>
                      </a:prstClr>
                    </a:solidFill>
                  </a:tcPr>
                </a:tc>
              </a:tr>
              <a:tr h="0">
                <a:tc>
                  <a:txBody>
                    <a:bodyPr/>
                    <a:lstStyle/>
                    <a:p>
                      <a:pPr>
                        <a:defRPr sz="1000"/>
                      </a:pPr>
                      <a:r>
                        <a:rPr sz="1000"/>
                        <a:t>Oljerelatert industri er redusert kraftig.</a:t>
                      </a:r>
                    </a:p>
                    <a:p>
                      <a:r>
                        <a:rPr sz="1000"/>
                        <a:t>Flere oljeselskaper, spesielt Statoil, sette ut store kontrakter til aktører som ikke kan overholde leveringstid samt avtalt pris.</a:t>
                      </a:r>
                    </a:p>
                  </a:txBody>
                  <a:tcPr>
                    <a:lnL w="0"/>
                    <a:lnR w="0"/>
                    <a:solidFill>
                      <a:prstClr val="black">
                        <a:lumOff val="100000"/>
                        <a:lumOff val="100000"/>
                      </a:prstClr>
                    </a:solidFill>
                  </a:tcPr>
                </a:tc>
              </a:tr>
              <a:tr h="0">
                <a:tc>
                  <a:txBody>
                    <a:bodyPr/>
                    <a:lstStyle/>
                    <a:p>
                      <a:pPr>
                        <a:defRPr sz="1000"/>
                      </a:pPr>
                      <a:r>
                        <a:rPr sz="1000"/>
                        <a:t>Kronekursen - vi kjøper varer og tjenester fra utlandet som vi videreselger.</a:t>
                      </a:r>
                    </a:p>
                  </a:txBody>
                  <a:tcPr>
                    <a:lnL w="0"/>
                    <a:lnR w="0"/>
                    <a:solidFill>
                      <a:prstClr val="black">
                        <a:lumOff val="100000"/>
                        <a:lumOff val="100000"/>
                      </a:prstClr>
                    </a:solidFill>
                  </a:tcPr>
                </a:tc>
              </a:tr>
              <a:tr h="0">
                <a:tc>
                  <a:txBody>
                    <a:bodyPr/>
                    <a:lstStyle/>
                    <a:p>
                      <a:pPr>
                        <a:defRPr sz="1000"/>
                      </a:pPr>
                      <a:r>
                        <a:rPr sz="1000"/>
                        <a:t>Sykefravær</a:t>
                      </a:r>
                    </a:p>
                  </a:txBody>
                  <a:tcPr>
                    <a:lnL w="0"/>
                    <a:lnR w="0"/>
                    <a:solidFill>
                      <a:prstClr val="black">
                        <a:lumOff val="100000"/>
                        <a:lumOff val="100000"/>
                      </a:prstClr>
                    </a:solidFill>
                  </a:tcPr>
                </a:tc>
              </a:tr>
              <a:tr h="0">
                <a:tc>
                  <a:txBody>
                    <a:bodyPr/>
                    <a:lstStyle/>
                    <a:p>
                      <a:pPr>
                        <a:defRPr sz="1000"/>
                      </a:pPr>
                      <a:r>
                        <a:rPr sz="1000"/>
                        <a:t>For lite oppdrag</a:t>
                      </a:r>
                    </a:p>
                  </a:txBody>
                  <a:tcPr>
                    <a:lnL w="0"/>
                    <a:lnR w="0"/>
                    <a:solidFill>
                      <a:prstClr val="black">
                        <a:lumOff val="100000"/>
                        <a:lumOff val="100000"/>
                      </a:prstClr>
                    </a:solidFill>
                  </a:tcPr>
                </a:tc>
              </a:tr>
              <a:tr h="0">
                <a:tc>
                  <a:txBody>
                    <a:bodyPr/>
                    <a:lstStyle/>
                    <a:p>
                      <a:pPr>
                        <a:defRPr sz="1000"/>
                      </a:pPr>
                      <a:r>
                        <a:rPr sz="1000"/>
                        <a:t>Tøff konkurranse - lave priser ( dumping priser )</a:t>
                      </a:r>
                    </a:p>
                    <a:p>
                      <a:endParaRPr sz="1000"/>
                    </a:p>
                    <a:p>
                      <a:r>
                        <a:rPr sz="1000"/>
                        <a:t>= lavere dekningsbidrag / fortjeneste</a:t>
                      </a:r>
                    </a:p>
                  </a:txBody>
                  <a:tcPr>
                    <a:lnL w="0"/>
                    <a:lnR w="0"/>
                    <a:solidFill>
                      <a:prstClr val="black">
                        <a:lumOff val="100000"/>
                        <a:lumOff val="100000"/>
                      </a:prstClr>
                    </a:solidFill>
                  </a:tcPr>
                </a:tc>
              </a:tr>
              <a:tr h="0">
                <a:tc>
                  <a:txBody>
                    <a:bodyPr/>
                    <a:lstStyle/>
                    <a:p>
                      <a:pPr>
                        <a:defRPr sz="1000"/>
                      </a:pPr>
                      <a:r>
                        <a:rPr sz="1000"/>
                        <a:t>Oppdragstørke. Henger sammen med lavere aktivitet i bygg/anlegg som vi leverer konsulenttjenester til.</a:t>
                      </a:r>
                    </a:p>
                  </a:txBody>
                  <a:tcPr>
                    <a:lnL w="0"/>
                    <a:lnR w="0"/>
                    <a:solidFill>
                      <a:prstClr val="black">
                        <a:lumOff val="100000"/>
                        <a:lumOff val="100000"/>
                      </a:prstClr>
                    </a:solidFill>
                  </a:tcPr>
                </a:tc>
              </a:tr>
              <a:tr h="0">
                <a:tc>
                  <a:txBody>
                    <a:bodyPr/>
                    <a:lstStyle/>
                    <a:p>
                      <a:pPr>
                        <a:defRPr sz="1000"/>
                      </a:pPr>
                      <a:r>
                        <a:rPr sz="1000"/>
                        <a:t>Formueskatt for eierne av bedriften. Bedriften må utbetale utbytte, for at eierne skal kunne betale sin formueskatt. Dette tapper bedriften for kapital og gjør at vi taper i konkurransen mot utenlandske bedrifter som ikke har formueskatt i Norge.  </a:t>
                      </a:r>
                    </a:p>
                    <a:p>
                      <a:r>
                        <a:rPr sz="1000"/>
                        <a:t>Eiendomsskatten, den er med å tapper bedriften for kapital.</a:t>
                      </a:r>
                    </a:p>
                    <a:p>
                      <a:r>
                        <a:rPr sz="1000"/>
                        <a:t>For vårt tilfelle så utgjør utbytte for at eierne skal betale sin formueskatt, pluss eiendomsskatten en stor belastning for videre vekst.</a:t>
                      </a:r>
                    </a:p>
                  </a:txBody>
                  <a:tcPr>
                    <a:lnL w="0"/>
                    <a:lnR w="0"/>
                    <a:solidFill>
                      <a:prstClr val="black">
                        <a:lumOff val="100000"/>
                        <a:lumOff val="100000"/>
                      </a:prstClr>
                    </a:solidFill>
                  </a:tcPr>
                </a:tc>
              </a:tr>
              <a:tr h="0">
                <a:tc>
                  <a:txBody>
                    <a:bodyPr/>
                    <a:lstStyle/>
                    <a:p>
                      <a:pPr>
                        <a:defRPr sz="1000"/>
                      </a:pPr>
                      <a:r>
                        <a:rPr sz="1000"/>
                        <a:t>Holde på kompetanse, skaffe oppdrag</a:t>
                      </a:r>
                    </a:p>
                  </a:txBody>
                  <a:tcPr>
                    <a:lnL w="0"/>
                    <a:lnR w="0"/>
                    <a:solidFill>
                      <a:prstClr val="black">
                        <a:lumOff val="100000"/>
                        <a:lumOff val="100000"/>
                      </a:prstClr>
                    </a:solidFill>
                  </a:tcPr>
                </a:tc>
              </a:tr>
              <a:tr h="0">
                <a:tc>
                  <a:txBody>
                    <a:bodyPr/>
                    <a:lstStyle/>
                    <a:p>
                      <a:pPr>
                        <a:defRPr sz="1000"/>
                      </a:pPr>
                      <a:r>
                        <a:rPr sz="1000"/>
                        <a:t>Lav aktivitet i byggebransjen på grunn av lav aktivitet i oljebransjen og stopp i utbygging av næring og bolig. Høyt prispress på offentlige kontrakter.</a:t>
                      </a:r>
                    </a:p>
                  </a:txBody>
                  <a:tcPr>
                    <a:lnL w="0"/>
                    <a:lnR w="0"/>
                    <a:solidFill>
                      <a:prstClr val="black">
                        <a:lumOff val="100000"/>
                        <a:lumOff val="100000"/>
                      </a:prstClr>
                    </a:solidFill>
                  </a:tcPr>
                </a:tc>
              </a:tr>
              <a:tr h="0">
                <a:tc>
                  <a:txBody>
                    <a:bodyPr/>
                    <a:lstStyle/>
                    <a:p>
                      <a:pPr>
                        <a:defRPr sz="1000"/>
                      </a:pPr>
                      <a:r>
                        <a:rPr sz="1000"/>
                        <a:t>Volum </a:t>
                      </a:r>
                    </a:p>
                    <a:p>
                      <a:r>
                        <a:rPr sz="1000"/>
                        <a:t>Kostnadsfokus hos våre kunder, gjør at de bruker mye gjenbruk og ikke fornyer uten at dette er høyst nødvendig.</a:t>
                      </a:r>
                    </a:p>
                  </a:txBody>
                  <a:tcPr>
                    <a:lnL w="0"/>
                    <a:lnR w="0"/>
                    <a:solidFill>
                      <a:prstClr val="black">
                        <a:lumOff val="100000"/>
                        <a:lumOff val="100000"/>
                      </a:prstClr>
                    </a:solidFill>
                  </a:tcPr>
                </a:tc>
              </a:tr>
              <a:tr h="0">
                <a:tc>
                  <a:txBody>
                    <a:bodyPr/>
                    <a:lstStyle/>
                    <a:p>
                      <a:pPr>
                        <a:defRPr sz="1000"/>
                      </a:pPr>
                      <a:r>
                        <a:rPr sz="1000"/>
                        <a:t>Beholde ansatte er den største utfordringen. Rotårsaken her lokalt er jo innsparinger og stopp i prosjekter fra Statoil og lav oljepris.</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43.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730240"/>
        </p:xfrm>
        <a:graphic>
          <a:graphicData uri="http://schemas.openxmlformats.org/drawingml/2006/table">
            <a:tbl>
              <a:tblPr>
                <a:tableStyleId>{5C22544A-7EE6-4342-B048-85BDC9FD1C3A}</a:tableStyleId>
              </a:tblPr>
              <a:tblGrid>
                <a:gridCol w="8207375"/>
              </a:tblGrid>
              <a:tr h="0">
                <a:tc>
                  <a:txBody>
                    <a:bodyPr/>
                    <a:lstStyle/>
                    <a:p>
                      <a:pPr>
                        <a:defRPr sz="1000"/>
                      </a:pPr>
                      <a:r>
                        <a:rPr sz="1000"/>
                        <a:t>Liten vilje til investeringer i tiltak som vil effektivisere bedrifter som følge av de generelle sparetiltakene. Vi kan effektivisere mange bedrifter, men det kreves investeringer.</a:t>
                      </a:r>
                    </a:p>
                  </a:txBody>
                  <a:tcPr>
                    <a:lnL w="0"/>
                    <a:lnR w="0"/>
                    <a:solidFill>
                      <a:prstClr val="black">
                        <a:lumOff val="100000"/>
                        <a:lumOff val="100000"/>
                      </a:prstClr>
                    </a:solidFill>
                  </a:tcPr>
                </a:tc>
              </a:tr>
              <a:tr h="0">
                <a:tc>
                  <a:txBody>
                    <a:bodyPr/>
                    <a:lstStyle/>
                    <a:p>
                      <a:pPr>
                        <a:defRPr sz="1000"/>
                      </a:pPr>
                      <a:r>
                        <a:rPr sz="1000"/>
                        <a:t>Infrastruktur</a:t>
                      </a:r>
                    </a:p>
                    <a:p>
                      <a:r>
                        <a:rPr sz="1000"/>
                        <a:t>Mindre hindringer for næringslivet</a:t>
                      </a:r>
                    </a:p>
                  </a:txBody>
                  <a:tcPr>
                    <a:lnL w="0"/>
                    <a:lnR w="0"/>
                    <a:solidFill>
                      <a:prstClr val="black">
                        <a:lumOff val="100000"/>
                        <a:lumOff val="100000"/>
                      </a:prstClr>
                    </a:solidFill>
                  </a:tcPr>
                </a:tc>
              </a:tr>
              <a:tr h="0">
                <a:tc>
                  <a:txBody>
                    <a:bodyPr/>
                    <a:lstStyle/>
                    <a:p>
                      <a:pPr>
                        <a:defRPr sz="1000"/>
                      </a:pPr>
                      <a:r>
                        <a:rPr sz="1000"/>
                        <a:t>Prisene er dumpet, og de useriøse får jobbene.</a:t>
                      </a:r>
                    </a:p>
                  </a:txBody>
                  <a:tcPr>
                    <a:lnL w="0"/>
                    <a:lnR w="0"/>
                    <a:solidFill>
                      <a:prstClr val="black">
                        <a:lumOff val="100000"/>
                        <a:lumOff val="100000"/>
                      </a:prstClr>
                    </a:solidFill>
                  </a:tcPr>
                </a:tc>
              </a:tr>
              <a:tr h="0">
                <a:tc>
                  <a:txBody>
                    <a:bodyPr/>
                    <a:lstStyle/>
                    <a:p>
                      <a:pPr>
                        <a:defRPr sz="1000"/>
                      </a:pPr>
                      <a:r>
                        <a:rPr sz="1000"/>
                        <a:t>Generell lav aktivitet I oljebrasansjen.</a:t>
                      </a:r>
                    </a:p>
                  </a:txBody>
                  <a:tcPr>
                    <a:lnL w="0"/>
                    <a:lnR w="0"/>
                    <a:solidFill>
                      <a:prstClr val="black">
                        <a:lumOff val="100000"/>
                        <a:lumOff val="100000"/>
                      </a:prstClr>
                    </a:solidFill>
                  </a:tcPr>
                </a:tc>
              </a:tr>
              <a:tr h="0">
                <a:tc>
                  <a:txBody>
                    <a:bodyPr/>
                    <a:lstStyle/>
                    <a:p>
                      <a:pPr>
                        <a:defRPr sz="1000"/>
                      </a:pPr>
                      <a:r>
                        <a:rPr sz="1000"/>
                        <a:t>Jeg driver Flekkefjord Opplæringssenter og er Faglærer i samferdsel og transportfag</a:t>
                      </a:r>
                    </a:p>
                    <a:p>
                      <a:endParaRPr sz="1000"/>
                    </a:p>
                    <a:p>
                      <a:r>
                        <a:rPr sz="1000"/>
                        <a:t>Vi må ha bedre infrasruktur for å øke konkuransenivået</a:t>
                      </a:r>
                    </a:p>
                    <a:p>
                      <a:r>
                        <a:rPr sz="1000"/>
                        <a:t>Når personer og gods bruker dobbelt så lang tid på å komme fra A til B er det næringslivet som betaler og det har vi ikke råd til</a:t>
                      </a:r>
                    </a:p>
                  </a:txBody>
                  <a:tcPr>
                    <a:lnL w="0"/>
                    <a:lnR w="0"/>
                    <a:solidFill>
                      <a:prstClr val="black">
                        <a:lumOff val="100000"/>
                        <a:lumOff val="100000"/>
                      </a:prstClr>
                    </a:solidFill>
                  </a:tcPr>
                </a:tc>
              </a:tr>
              <a:tr h="0">
                <a:tc>
                  <a:txBody>
                    <a:bodyPr/>
                    <a:lstStyle/>
                    <a:p>
                      <a:pPr>
                        <a:defRPr sz="1000"/>
                      </a:pPr>
                      <a:r>
                        <a:rPr sz="1000"/>
                        <a:t>Få nok butikk</a:t>
                      </a:r>
                    </a:p>
                  </a:txBody>
                  <a:tcPr>
                    <a:lnL w="0"/>
                    <a:lnR w="0"/>
                    <a:solidFill>
                      <a:prstClr val="black">
                        <a:lumOff val="100000"/>
                        <a:lumOff val="100000"/>
                      </a:prstClr>
                    </a:solidFill>
                  </a:tcPr>
                </a:tc>
              </a:tr>
              <a:tr h="0">
                <a:tc>
                  <a:txBody>
                    <a:bodyPr/>
                    <a:lstStyle/>
                    <a:p>
                      <a:pPr>
                        <a:defRPr sz="1000"/>
                      </a:pPr>
                      <a:r>
                        <a:rPr sz="1000"/>
                        <a:t>nedgangen i olje prisen har medført et nærmest et  stopp hos våre kunder.</a:t>
                      </a:r>
                    </a:p>
                    <a:p>
                      <a:endParaRPr sz="1000"/>
                    </a:p>
                    <a:p>
                      <a:r>
                        <a:rPr sz="1000"/>
                        <a:t>virkemiddel apparat ( Innovasjon Norge ) er overbelastet og kan ikke delta i innovasjons/omstilling som før, nye grundere skal prioriteres, i praksis betyr dette på bekostning av eksisterende virksomheter.</a:t>
                      </a:r>
                    </a:p>
                  </a:txBody>
                  <a:tcPr>
                    <a:lnL w="0"/>
                    <a:lnR w="0"/>
                    <a:solidFill>
                      <a:prstClr val="black">
                        <a:lumOff val="100000"/>
                        <a:lumOff val="100000"/>
                      </a:prstClr>
                    </a:solidFill>
                  </a:tcPr>
                </a:tc>
              </a:tr>
              <a:tr h="0">
                <a:tc>
                  <a:txBody>
                    <a:bodyPr/>
                    <a:lstStyle/>
                    <a:p>
                      <a:pPr>
                        <a:defRPr sz="1000"/>
                      </a:pPr>
                      <a:r>
                        <a:rPr sz="1000"/>
                        <a:t>Mangel på oppdrag</a:t>
                      </a:r>
                    </a:p>
                  </a:txBody>
                  <a:tcPr>
                    <a:lnL w="0"/>
                    <a:lnR w="0"/>
                    <a:solidFill>
                      <a:prstClr val="black">
                        <a:lumOff val="100000"/>
                        <a:lumOff val="100000"/>
                      </a:prstClr>
                    </a:solidFill>
                  </a:tcPr>
                </a:tc>
              </a:tr>
              <a:tr h="0">
                <a:tc>
                  <a:txBody>
                    <a:bodyPr/>
                    <a:lstStyle/>
                    <a:p>
                      <a:pPr>
                        <a:defRPr sz="1000"/>
                      </a:pPr>
                      <a:r>
                        <a:rPr sz="1000"/>
                        <a:t>Få nok betalt for varene</a:t>
                      </a:r>
                    </a:p>
                    <a:p>
                      <a:r>
                        <a:rPr sz="1000"/>
                        <a:t>Få norske arbeidere til å tenke smartere enn i går, holdning</a:t>
                      </a:r>
                    </a:p>
                  </a:txBody>
                  <a:tcPr>
                    <a:lnL w="0"/>
                    <a:lnR w="0"/>
                    <a:solidFill>
                      <a:prstClr val="black">
                        <a:lumOff val="100000"/>
                        <a:lumOff val="100000"/>
                      </a:prstClr>
                    </a:solidFill>
                  </a:tcPr>
                </a:tc>
              </a:tr>
              <a:tr h="0">
                <a:tc>
                  <a:txBody>
                    <a:bodyPr/>
                    <a:lstStyle/>
                    <a:p>
                      <a:pPr>
                        <a:defRPr sz="1000"/>
                      </a:pPr>
                      <a:r>
                        <a:rPr sz="1000"/>
                        <a:t>Volatile finansmarkeder</a:t>
                      </a:r>
                    </a:p>
                  </a:txBody>
                  <a:tcPr>
                    <a:lnL w="0"/>
                    <a:lnR w="0"/>
                    <a:solidFill>
                      <a:prstClr val="black">
                        <a:lumOff val="100000"/>
                        <a:lumOff val="100000"/>
                      </a:prstClr>
                    </a:solidFill>
                  </a:tcPr>
                </a:tc>
              </a:tr>
              <a:tr h="0">
                <a:tc>
                  <a:txBody>
                    <a:bodyPr/>
                    <a:lstStyle/>
                    <a:p>
                      <a:pPr>
                        <a:defRPr sz="1000"/>
                      </a:pPr>
                      <a:r>
                        <a:rPr sz="1000"/>
                        <a:t>Økt eksport fører med seg mer behov for likvider (betalig tar tid fra andre land). Finansiering synes å ha blitt vanskeligere sist år, noe som fører til mer anstrengt økonomi.</a:t>
                      </a:r>
                    </a:p>
                  </a:txBody>
                  <a:tcPr>
                    <a:lnL w="0"/>
                    <a:lnR w="0"/>
                    <a:solidFill>
                      <a:prstClr val="black">
                        <a:lumOff val="100000"/>
                        <a:lumOff val="100000"/>
                      </a:prstClr>
                    </a:solidFill>
                  </a:tcPr>
                </a:tc>
              </a:tr>
              <a:tr h="0">
                <a:tc>
                  <a:txBody>
                    <a:bodyPr/>
                    <a:lstStyle/>
                    <a:p>
                      <a:pPr>
                        <a:defRPr sz="1000"/>
                      </a:pPr>
                      <a:r>
                        <a:rPr sz="1000"/>
                        <a:t>Bortfall av oljerelatert aktivitet.</a:t>
                      </a:r>
                    </a:p>
                  </a:txBody>
                  <a:tcPr>
                    <a:lnL w="0"/>
                    <a:lnR w="0"/>
                    <a:solidFill>
                      <a:prstClr val="black">
                        <a:lumOff val="100000"/>
                        <a:lumOff val="100000"/>
                      </a:prstClr>
                    </a:solidFill>
                  </a:tcPr>
                </a:tc>
              </a:tr>
              <a:tr h="0">
                <a:tc>
                  <a:txBody>
                    <a:bodyPr/>
                    <a:lstStyle/>
                    <a:p>
                      <a:pPr>
                        <a:defRPr sz="1000"/>
                      </a:pPr>
                      <a:r>
                        <a:rPr sz="1000"/>
                        <a:t>stor utfordring at nasjonen norge ikke har oppfattet det viktig å foretrekke norsk produserte produkter, det må stimuleres til å ta vare på kompetanse og hindre utflagging av etablert industri</a:t>
                      </a:r>
                    </a:p>
                  </a:txBody>
                  <a:tcPr>
                    <a:lnL w="0"/>
                    <a:lnR w="0"/>
                    <a:solidFill>
                      <a:prstClr val="black">
                        <a:lumOff val="100000"/>
                        <a:lumOff val="100000"/>
                      </a:prstClr>
                    </a:solidFill>
                  </a:tcPr>
                </a:tc>
              </a:tr>
              <a:tr h="0">
                <a:tc>
                  <a:txBody>
                    <a:bodyPr/>
                    <a:lstStyle/>
                    <a:p>
                      <a:pPr>
                        <a:defRPr sz="1000"/>
                      </a:pPr>
                      <a:r>
                        <a:rPr sz="1000"/>
                        <a:t>Mangel på arbeid og en formuesskatt som tapper bedriften for kapital - ikke minst i en situasjon hvor bedriften ikke tjener penger. Hvordan skal skatten da betales, salg av selskapet ???</a:t>
                      </a:r>
                    </a:p>
                  </a:txBody>
                  <a:tcPr>
                    <a:lnL w="0"/>
                    <a:lnR w="0"/>
                    <a:solidFill>
                      <a:prstClr val="black">
                        <a:lumOff val="100000"/>
                        <a:lumOff val="100000"/>
                      </a:prstClr>
                    </a:solidFill>
                  </a:tcPr>
                </a:tc>
              </a:tr>
              <a:tr h="0">
                <a:tc>
                  <a:txBody>
                    <a:bodyPr/>
                    <a:lstStyle/>
                    <a:p>
                      <a:pPr>
                        <a:defRPr sz="1000"/>
                      </a:pPr>
                      <a:r>
                        <a:rPr sz="1000"/>
                        <a:t>liten aktivitet i fylket</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43.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08320"/>
        </p:xfrm>
        <a:graphic>
          <a:graphicData uri="http://schemas.openxmlformats.org/drawingml/2006/table">
            <a:tbl>
              <a:tblPr>
                <a:tableStyleId>{5C22544A-7EE6-4342-B048-85BDC9FD1C3A}</a:tableStyleId>
              </a:tblPr>
              <a:tblGrid>
                <a:gridCol w="8207375"/>
              </a:tblGrid>
              <a:tr h="0">
                <a:tc>
                  <a:txBody>
                    <a:bodyPr/>
                    <a:lstStyle/>
                    <a:p>
                      <a:pPr>
                        <a:defRPr sz="1000"/>
                      </a:pPr>
                      <a:r>
                        <a:rPr sz="1000"/>
                        <a:t>Sviktende ordretilgang</a:t>
                      </a:r>
                    </a:p>
                  </a:txBody>
                  <a:tcPr>
                    <a:lnL w="0"/>
                    <a:lnR w="0"/>
                    <a:solidFill>
                      <a:prstClr val="black">
                        <a:lumOff val="100000"/>
                        <a:lumOff val="100000"/>
                      </a:prstClr>
                    </a:solidFill>
                  </a:tcPr>
                </a:tc>
              </a:tr>
              <a:tr h="0">
                <a:tc>
                  <a:txBody>
                    <a:bodyPr/>
                    <a:lstStyle/>
                    <a:p>
                      <a:pPr>
                        <a:defRPr sz="1000"/>
                      </a:pPr>
                      <a:r>
                        <a:rPr sz="1000"/>
                        <a:t>Den generelle usikkerheten i regionen, som bidrar til at alle våre kunder blir rammet mer eller mindre.</a:t>
                      </a:r>
                    </a:p>
                  </a:txBody>
                  <a:tcPr>
                    <a:lnL w="0"/>
                    <a:lnR w="0"/>
                    <a:solidFill>
                      <a:prstClr val="black">
                        <a:lumOff val="100000"/>
                        <a:lumOff val="100000"/>
                      </a:prstClr>
                    </a:solidFill>
                  </a:tcPr>
                </a:tc>
              </a:tr>
              <a:tr h="0">
                <a:tc>
                  <a:txBody>
                    <a:bodyPr/>
                    <a:lstStyle/>
                    <a:p>
                      <a:pPr>
                        <a:defRPr sz="1000"/>
                      </a:pPr>
                      <a:r>
                        <a:rPr sz="1000"/>
                        <a:t>Manglende forutsigbarhet vedr.komunale reguleringsplaner.</a:t>
                      </a:r>
                    </a:p>
                  </a:txBody>
                  <a:tcPr>
                    <a:lnL w="0"/>
                    <a:lnR w="0"/>
                    <a:solidFill>
                      <a:prstClr val="black">
                        <a:lumOff val="100000"/>
                        <a:lumOff val="100000"/>
                      </a:prstClr>
                    </a:solidFill>
                  </a:tcPr>
                </a:tc>
              </a:tr>
              <a:tr h="0">
                <a:tc>
                  <a:txBody>
                    <a:bodyPr/>
                    <a:lstStyle/>
                    <a:p>
                      <a:pPr>
                        <a:defRPr sz="1000"/>
                      </a:pPr>
                      <a:r>
                        <a:rPr sz="1000"/>
                        <a:t>Svake markeder, </a:t>
                      </a:r>
                    </a:p>
                    <a:p>
                      <a:r>
                        <a:rPr sz="1000"/>
                        <a:t>Kraftig verdifall på assets</a:t>
                      </a:r>
                    </a:p>
                  </a:txBody>
                  <a:tcPr>
                    <a:lnL w="0"/>
                    <a:lnR w="0"/>
                    <a:solidFill>
                      <a:prstClr val="black">
                        <a:lumOff val="100000"/>
                        <a:lumOff val="100000"/>
                      </a:prstClr>
                    </a:solidFill>
                  </a:tcPr>
                </a:tc>
              </a:tr>
              <a:tr h="0">
                <a:tc>
                  <a:txBody>
                    <a:bodyPr/>
                    <a:lstStyle/>
                    <a:p>
                      <a:pPr>
                        <a:defRPr sz="1000"/>
                      </a:pPr>
                      <a:r>
                        <a:rPr sz="1000"/>
                        <a:t>Overbevise folk om at markedsføring er viktig i nedgangstider!</a:t>
                      </a:r>
                    </a:p>
                  </a:txBody>
                  <a:tcPr>
                    <a:lnL w="0"/>
                    <a:lnR w="0"/>
                    <a:solidFill>
                      <a:prstClr val="black">
                        <a:lumOff val="100000"/>
                        <a:lumOff val="100000"/>
                      </a:prstClr>
                    </a:solidFill>
                  </a:tcPr>
                </a:tc>
              </a:tr>
              <a:tr h="0">
                <a:tc>
                  <a:txBody>
                    <a:bodyPr/>
                    <a:lstStyle/>
                    <a:p>
                      <a:pPr>
                        <a:defRPr sz="1000"/>
                      </a:pPr>
                      <a:r>
                        <a:rPr sz="1000"/>
                        <a:t>Manglende oppdrag, evt. lenge på oppdrag</a:t>
                      </a:r>
                    </a:p>
                  </a:txBody>
                  <a:tcPr>
                    <a:lnL w="0"/>
                    <a:lnR w="0"/>
                    <a:solidFill>
                      <a:prstClr val="black">
                        <a:lumOff val="100000"/>
                        <a:lumOff val="100000"/>
                      </a:prstClr>
                    </a:solidFill>
                  </a:tcPr>
                </a:tc>
              </a:tr>
              <a:tr h="0">
                <a:tc>
                  <a:txBody>
                    <a:bodyPr/>
                    <a:lstStyle/>
                    <a:p>
                      <a:pPr>
                        <a:defRPr sz="1000"/>
                      </a:pPr>
                      <a:r>
                        <a:rPr sz="1000"/>
                        <a:t>Bedriftene må spare så mye at de ikke tar seg råd til å bruke penger på kurs og opplæring og faglig utvikling (som er vår hovedleveranse, i tillegg til ulike tjenester)</a:t>
                      </a:r>
                    </a:p>
                  </a:txBody>
                  <a:tcPr>
                    <a:lnL w="0"/>
                    <a:lnR w="0"/>
                    <a:solidFill>
                      <a:prstClr val="black">
                        <a:lumOff val="100000"/>
                        <a:lumOff val="100000"/>
                      </a:prstClr>
                    </a:solidFill>
                  </a:tcPr>
                </a:tc>
              </a:tr>
              <a:tr h="0">
                <a:tc>
                  <a:txBody>
                    <a:bodyPr/>
                    <a:lstStyle/>
                    <a:p>
                      <a:pPr>
                        <a:defRPr sz="1000"/>
                      </a:pPr>
                      <a:r>
                        <a:rPr sz="1000"/>
                        <a:t>For lite bygging i oljen, og lav aktivitet</a:t>
                      </a:r>
                    </a:p>
                  </a:txBody>
                  <a:tcPr>
                    <a:lnL w="0"/>
                    <a:lnR w="0"/>
                    <a:solidFill>
                      <a:prstClr val="black">
                        <a:lumOff val="100000"/>
                        <a:lumOff val="100000"/>
                      </a:prstClr>
                    </a:solidFill>
                  </a:tcPr>
                </a:tc>
              </a:tr>
              <a:tr h="0">
                <a:tc>
                  <a:txBody>
                    <a:bodyPr/>
                    <a:lstStyle/>
                    <a:p>
                      <a:pPr>
                        <a:defRPr sz="1000"/>
                      </a:pPr>
                      <a:r>
                        <a:rPr sz="1000"/>
                        <a:t>Dårlig jobbinngang/etterspørsel.</a:t>
                      </a:r>
                    </a:p>
                    <a:p>
                      <a:r>
                        <a:rPr sz="1000"/>
                        <a:t>For mange om beinet til for få oppdrag til dårlig pris.</a:t>
                      </a:r>
                    </a:p>
                  </a:txBody>
                  <a:tcPr>
                    <a:lnL w="0"/>
                    <a:lnR w="0"/>
                    <a:solidFill>
                      <a:prstClr val="black">
                        <a:lumOff val="100000"/>
                        <a:lumOff val="100000"/>
                      </a:prstClr>
                    </a:solidFill>
                  </a:tcPr>
                </a:tc>
              </a:tr>
              <a:tr h="0">
                <a:tc>
                  <a:txBody>
                    <a:bodyPr/>
                    <a:lstStyle/>
                    <a:p>
                      <a:pPr>
                        <a:defRPr sz="1000"/>
                      </a:pPr>
                      <a:r>
                        <a:rPr sz="1000"/>
                        <a:t>Få tak i nok kvalifiserte nye medarbeidere. Vi har i dag større etterspørsel enn hva vi klarer å levere på.</a:t>
                      </a:r>
                    </a:p>
                  </a:txBody>
                  <a:tcPr>
                    <a:lnL w="0"/>
                    <a:lnR w="0"/>
                    <a:solidFill>
                      <a:prstClr val="black">
                        <a:lumOff val="100000"/>
                        <a:lumOff val="100000"/>
                      </a:prstClr>
                    </a:solidFill>
                  </a:tcPr>
                </a:tc>
              </a:tr>
              <a:tr h="0">
                <a:tc>
                  <a:txBody>
                    <a:bodyPr/>
                    <a:lstStyle/>
                    <a:p>
                      <a:pPr>
                        <a:defRPr sz="1000"/>
                      </a:pPr>
                      <a:r>
                        <a:rPr sz="1000"/>
                        <a:t>Økt press fra kunder på å kutte priser, selv om vi har lave marginer fra før. I tillegg så er det krevende å kunne påvirke eget kostnadsnivå uten bidrag fra kunde ift god planlegging av aktiviteter og stans i aktiviteter.</a:t>
                      </a:r>
                    </a:p>
                  </a:txBody>
                  <a:tcPr>
                    <a:lnL w="0"/>
                    <a:lnR w="0"/>
                    <a:solidFill>
                      <a:prstClr val="black">
                        <a:lumOff val="100000"/>
                        <a:lumOff val="100000"/>
                      </a:prstClr>
                    </a:solidFill>
                  </a:tcPr>
                </a:tc>
              </a:tr>
              <a:tr h="0">
                <a:tc>
                  <a:txBody>
                    <a:bodyPr/>
                    <a:lstStyle/>
                    <a:p>
                      <a:pPr>
                        <a:defRPr sz="1000"/>
                      </a:pPr>
                      <a:r>
                        <a:rPr sz="1000"/>
                        <a:t>Markedet etterspør færre og mimdre tjenester.</a:t>
                      </a:r>
                    </a:p>
                  </a:txBody>
                  <a:tcPr>
                    <a:lnL w="0"/>
                    <a:lnR w="0"/>
                    <a:solidFill>
                      <a:prstClr val="black">
                        <a:lumOff val="100000"/>
                        <a:lumOff val="100000"/>
                      </a:prstClr>
                    </a:solidFill>
                  </a:tcPr>
                </a:tc>
              </a:tr>
              <a:tr h="0">
                <a:tc>
                  <a:txBody>
                    <a:bodyPr/>
                    <a:lstStyle/>
                    <a:p>
                      <a:pPr>
                        <a:defRPr sz="1000"/>
                      </a:pPr>
                      <a:r>
                        <a:rPr sz="1000"/>
                        <a:t>Lav aktivitet i olje &amp; gass</a:t>
                      </a:r>
                    </a:p>
                    <a:p>
                      <a:r>
                        <a:rPr sz="1000"/>
                        <a:t>Dollarkursen</a:t>
                      </a:r>
                    </a:p>
                  </a:txBody>
                  <a:tcPr>
                    <a:lnL w="0"/>
                    <a:lnR w="0"/>
                    <a:solidFill>
                      <a:prstClr val="black">
                        <a:lumOff val="100000"/>
                        <a:lumOff val="100000"/>
                      </a:prstClr>
                    </a:solidFill>
                  </a:tcPr>
                </a:tc>
              </a:tr>
              <a:tr h="0">
                <a:tc>
                  <a:txBody>
                    <a:bodyPr/>
                    <a:lstStyle/>
                    <a:p>
                      <a:pPr>
                        <a:defRPr sz="1000"/>
                      </a:pPr>
                      <a:r>
                        <a:rPr sz="1000"/>
                        <a:t>Få tak i rett arbeidskraft</a:t>
                      </a:r>
                    </a:p>
                  </a:txBody>
                  <a:tcPr>
                    <a:lnL w="0"/>
                    <a:lnR w="0"/>
                    <a:solidFill>
                      <a:prstClr val="black">
                        <a:lumOff val="100000"/>
                        <a:lumOff val="100000"/>
                      </a:prstClr>
                    </a:solidFill>
                  </a:tcPr>
                </a:tc>
              </a:tr>
              <a:tr h="0">
                <a:tc>
                  <a:txBody>
                    <a:bodyPr/>
                    <a:lstStyle/>
                    <a:p>
                      <a:pPr>
                        <a:defRPr sz="1000"/>
                      </a:pPr>
                      <a:r>
                        <a:rPr sz="1000"/>
                        <a:t>Aktivitetsnivået for kundene</a:t>
                      </a:r>
                    </a:p>
                  </a:txBody>
                  <a:tcPr>
                    <a:lnL w="0"/>
                    <a:lnR w="0"/>
                    <a:solidFill>
                      <a:prstClr val="black">
                        <a:lumOff val="100000"/>
                        <a:lumOff val="100000"/>
                      </a:prstClr>
                    </a:solidFill>
                  </a:tcPr>
                </a:tc>
              </a:tr>
              <a:tr h="0">
                <a:tc>
                  <a:txBody>
                    <a:bodyPr/>
                    <a:lstStyle/>
                    <a:p>
                      <a:pPr>
                        <a:defRPr sz="1000"/>
                      </a:pPr>
                      <a:r>
                        <a:rPr sz="1000"/>
                        <a:t>Tungt å få igang nye boliprosjekter, vanskelig å tilfredsstille bankers krav til 60-70% forhåndssalg og 20 % Egenkapital.</a:t>
                      </a:r>
                    </a:p>
                  </a:txBody>
                  <a:tcPr>
                    <a:lnL w="0"/>
                    <a:lnR w="0"/>
                    <a:solidFill>
                      <a:prstClr val="black">
                        <a:lumOff val="100000"/>
                        <a:lumOff val="100000"/>
                      </a:prstClr>
                    </a:solidFill>
                  </a:tcPr>
                </a:tc>
              </a:tr>
              <a:tr h="0">
                <a:tc>
                  <a:txBody>
                    <a:bodyPr/>
                    <a:lstStyle/>
                    <a:p>
                      <a:pPr>
                        <a:defRPr sz="1000"/>
                      </a:pPr>
                      <a:r>
                        <a:rPr sz="1000"/>
                        <a:t>Mangelen på oppdrag og nye kunder gjør at vi har lavere omsetning og alt for lite å gjøre. Vi må derfor si opp ansatte som vi har brukt årevis på å lære opp. Det er tragisk for oss. Vår bedrift er et programvarehus. Vi utvikler våre egne programmer. Disse selger vi selv og implementerer hos kunden våre. Det tar svært lang tid å lære seg alt dette, derfor er det ekstra tungt og vanskelig for oss når vi må si opp folk som vi har brukt lang tid og store interne ressurser på å lære opp.</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43.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38800"/>
        </p:xfrm>
        <a:graphic>
          <a:graphicData uri="http://schemas.openxmlformats.org/drawingml/2006/table">
            <a:tbl>
              <a:tblPr>
                <a:tableStyleId>{5C22544A-7EE6-4342-B048-85BDC9FD1C3A}</a:tableStyleId>
              </a:tblPr>
              <a:tblGrid>
                <a:gridCol w="8207375"/>
              </a:tblGrid>
              <a:tr h="0">
                <a:tc>
                  <a:txBody>
                    <a:bodyPr/>
                    <a:lstStyle/>
                    <a:p>
                      <a:pPr>
                        <a:defRPr sz="1000"/>
                      </a:pPr>
                      <a:r>
                        <a:rPr sz="1000"/>
                        <a:t>Aktivitetsnivået i oljebransjen. For lav prosjektaktivitet</a:t>
                      </a:r>
                    </a:p>
                  </a:txBody>
                  <a:tcPr>
                    <a:lnL w="0"/>
                    <a:lnR w="0"/>
                    <a:solidFill>
                      <a:prstClr val="black">
                        <a:lumOff val="100000"/>
                        <a:lumOff val="100000"/>
                      </a:prstClr>
                    </a:solidFill>
                  </a:tcPr>
                </a:tc>
              </a:tr>
              <a:tr h="0">
                <a:tc>
                  <a:txBody>
                    <a:bodyPr/>
                    <a:lstStyle/>
                    <a:p>
                      <a:pPr>
                        <a:defRPr sz="1000"/>
                      </a:pPr>
                      <a:r>
                        <a:rPr sz="1000"/>
                        <a:t>Bankenes begrensinger til å gi bedrifter og privatpersoner lån</a:t>
                      </a:r>
                    </a:p>
                    <a:p>
                      <a:r>
                        <a:rPr sz="1000"/>
                        <a:t>Banker som "utnytter" situasjonen til nystartede bedrifter ved dårlige rentenivåer</a:t>
                      </a:r>
                    </a:p>
                  </a:txBody>
                  <a:tcPr>
                    <a:lnL w="0"/>
                    <a:lnR w="0"/>
                    <a:solidFill>
                      <a:prstClr val="black">
                        <a:lumOff val="100000"/>
                        <a:lumOff val="100000"/>
                      </a:prstClr>
                    </a:solidFill>
                  </a:tcPr>
                </a:tc>
              </a:tr>
              <a:tr h="0">
                <a:tc>
                  <a:txBody>
                    <a:bodyPr/>
                    <a:lstStyle/>
                    <a:p>
                      <a:pPr>
                        <a:defRPr sz="1000"/>
                      </a:pPr>
                      <a:r>
                        <a:rPr sz="1000"/>
                        <a:t>politikere med for lite besluttsomhet og MYE byråkrati</a:t>
                      </a:r>
                    </a:p>
                  </a:txBody>
                  <a:tcPr>
                    <a:lnL w="0"/>
                    <a:lnR w="0"/>
                    <a:solidFill>
                      <a:prstClr val="black">
                        <a:lumOff val="100000"/>
                        <a:lumOff val="100000"/>
                      </a:prstClr>
                    </a:solidFill>
                  </a:tcPr>
                </a:tc>
              </a:tr>
              <a:tr h="0">
                <a:tc>
                  <a:txBody>
                    <a:bodyPr/>
                    <a:lstStyle/>
                    <a:p>
                      <a:pPr>
                        <a:defRPr sz="1000"/>
                      </a:pPr>
                      <a:r>
                        <a:rPr sz="1000"/>
                        <a:t>Lav aktivitet i oljebransjen, lav oljepris og lav risikovillighet blant operatørene</a:t>
                      </a:r>
                    </a:p>
                  </a:txBody>
                  <a:tcPr>
                    <a:lnL w="0"/>
                    <a:lnR w="0"/>
                    <a:solidFill>
                      <a:prstClr val="black">
                        <a:lumOff val="100000"/>
                        <a:lumOff val="100000"/>
                      </a:prstClr>
                    </a:solidFill>
                  </a:tcPr>
                </a:tc>
              </a:tr>
              <a:tr h="0">
                <a:tc>
                  <a:txBody>
                    <a:bodyPr/>
                    <a:lstStyle/>
                    <a:p>
                      <a:pPr>
                        <a:defRPr sz="1000"/>
                      </a:pPr>
                      <a:r>
                        <a:rPr sz="1000"/>
                        <a:t>Økt arbeidsledighet</a:t>
                      </a:r>
                    </a:p>
                  </a:txBody>
                  <a:tcPr>
                    <a:lnL w="0"/>
                    <a:lnR w="0"/>
                    <a:solidFill>
                      <a:prstClr val="black">
                        <a:lumOff val="100000"/>
                        <a:lumOff val="100000"/>
                      </a:prstClr>
                    </a:solidFill>
                  </a:tcPr>
                </a:tc>
              </a:tr>
              <a:tr h="0">
                <a:tc>
                  <a:txBody>
                    <a:bodyPr/>
                    <a:lstStyle/>
                    <a:p>
                      <a:pPr>
                        <a:defRPr sz="1000"/>
                      </a:pPr>
                      <a:r>
                        <a:rPr sz="1000"/>
                        <a:t>Kunden kjøper mindre</a:t>
                      </a:r>
                    </a:p>
                  </a:txBody>
                  <a:tcPr>
                    <a:lnL w="0"/>
                    <a:lnR w="0"/>
                    <a:solidFill>
                      <a:prstClr val="black">
                        <a:lumOff val="100000"/>
                        <a:lumOff val="100000"/>
                      </a:prstClr>
                    </a:solidFill>
                  </a:tcPr>
                </a:tc>
              </a:tr>
              <a:tr h="0">
                <a:tc>
                  <a:txBody>
                    <a:bodyPr/>
                    <a:lstStyle/>
                    <a:p>
                      <a:pPr>
                        <a:defRPr sz="1000"/>
                      </a:pPr>
                      <a:r>
                        <a:rPr sz="1000"/>
                        <a:t>Liten aktivitet i oljeindustrien er hovedutfordringen. Det starter med at oljeselskapene har mindre aktivitet og deretter kjenner hele verdikjeden på dette.</a:t>
                      </a:r>
                    </a:p>
                  </a:txBody>
                  <a:tcPr>
                    <a:lnL w="0"/>
                    <a:lnR w="0"/>
                    <a:solidFill>
                      <a:prstClr val="black">
                        <a:lumOff val="100000"/>
                        <a:lumOff val="100000"/>
                      </a:prstClr>
                    </a:solidFill>
                  </a:tcPr>
                </a:tc>
              </a:tr>
              <a:tr h="0">
                <a:tc>
                  <a:txBody>
                    <a:bodyPr/>
                    <a:lstStyle/>
                    <a:p>
                      <a:pPr>
                        <a:defRPr sz="1000"/>
                      </a:pPr>
                      <a:r>
                        <a:rPr sz="1000"/>
                        <a:t>Kundenes beslutningsvegring</a:t>
                      </a:r>
                    </a:p>
                  </a:txBody>
                  <a:tcPr>
                    <a:lnL w="0"/>
                    <a:lnR w="0"/>
                    <a:solidFill>
                      <a:prstClr val="black">
                        <a:lumOff val="100000"/>
                        <a:lumOff val="100000"/>
                      </a:prstClr>
                    </a:solidFill>
                  </a:tcPr>
                </a:tc>
              </a:tr>
              <a:tr h="0">
                <a:tc>
                  <a:txBody>
                    <a:bodyPr/>
                    <a:lstStyle/>
                    <a:p>
                      <a:pPr>
                        <a:defRPr sz="1000"/>
                      </a:pPr>
                      <a:r>
                        <a:rPr sz="1000"/>
                        <a:t>Prispress og reduserte marginer</a:t>
                      </a:r>
                    </a:p>
                  </a:txBody>
                  <a:tcPr>
                    <a:lnL w="0"/>
                    <a:lnR w="0"/>
                    <a:solidFill>
                      <a:prstClr val="black">
                        <a:lumOff val="100000"/>
                        <a:lumOff val="100000"/>
                      </a:prstClr>
                    </a:solidFill>
                  </a:tcPr>
                </a:tc>
              </a:tr>
              <a:tr h="0">
                <a:tc>
                  <a:txBody>
                    <a:bodyPr/>
                    <a:lstStyle/>
                    <a:p>
                      <a:pPr>
                        <a:defRPr sz="1000"/>
                      </a:pPr>
                      <a:r>
                        <a:rPr sz="1000"/>
                        <a:t>Arbeidskraftskostnad</a:t>
                      </a:r>
                    </a:p>
                  </a:txBody>
                  <a:tcPr>
                    <a:lnL w="0"/>
                    <a:lnR w="0"/>
                    <a:solidFill>
                      <a:prstClr val="black">
                        <a:lumOff val="100000"/>
                        <a:lumOff val="100000"/>
                      </a:prstClr>
                    </a:solidFill>
                  </a:tcPr>
                </a:tc>
              </a:tr>
              <a:tr h="0">
                <a:tc>
                  <a:txBody>
                    <a:bodyPr/>
                    <a:lstStyle/>
                    <a:p>
                      <a:pPr>
                        <a:defRPr sz="1000"/>
                      </a:pPr>
                      <a:r>
                        <a:rPr sz="1000"/>
                        <a:t>maglende ordrer i høst</a:t>
                      </a:r>
                    </a:p>
                  </a:txBody>
                  <a:tcPr>
                    <a:lnL w="0"/>
                    <a:lnR w="0"/>
                    <a:solidFill>
                      <a:prstClr val="black">
                        <a:lumOff val="100000"/>
                        <a:lumOff val="100000"/>
                      </a:prstClr>
                    </a:solidFill>
                  </a:tcPr>
                </a:tc>
              </a:tr>
              <a:tr h="0">
                <a:tc>
                  <a:txBody>
                    <a:bodyPr/>
                    <a:lstStyle/>
                    <a:p>
                      <a:pPr>
                        <a:defRPr sz="1000"/>
                      </a:pPr>
                      <a:r>
                        <a:rPr sz="1000"/>
                        <a:t>Få er fornuftig kostnadsnivå etter mange år med høy konjunktur</a:t>
                      </a:r>
                    </a:p>
                  </a:txBody>
                  <a:tcPr>
                    <a:lnL w="0"/>
                    <a:lnR w="0"/>
                    <a:solidFill>
                      <a:prstClr val="black">
                        <a:lumOff val="100000"/>
                        <a:lumOff val="100000"/>
                      </a:prstClr>
                    </a:solidFill>
                  </a:tcPr>
                </a:tc>
              </a:tr>
              <a:tr h="0">
                <a:tc>
                  <a:txBody>
                    <a:bodyPr/>
                    <a:lstStyle/>
                    <a:p>
                      <a:pPr>
                        <a:defRPr sz="1000"/>
                      </a:pPr>
                      <a:r>
                        <a:rPr sz="1000"/>
                        <a:t>Oljeprisen og hva den gjør med sysselsetning</a:t>
                      </a:r>
                    </a:p>
                  </a:txBody>
                  <a:tcPr>
                    <a:lnL w="0"/>
                    <a:lnR w="0"/>
                    <a:solidFill>
                      <a:prstClr val="black">
                        <a:lumOff val="100000"/>
                        <a:lumOff val="100000"/>
                      </a:prstClr>
                    </a:solidFill>
                  </a:tcPr>
                </a:tc>
              </a:tr>
              <a:tr h="0">
                <a:tc>
                  <a:txBody>
                    <a:bodyPr/>
                    <a:lstStyle/>
                    <a:p>
                      <a:pPr>
                        <a:defRPr sz="1000"/>
                      </a:pPr>
                      <a:r>
                        <a:rPr sz="1000"/>
                        <a:t>Lav generell pengebruk gir lavere omsetning som igjen gir enda lavere pengebruk. Ser negativ spiral som helt reell trussel.</a:t>
                      </a:r>
                    </a:p>
                  </a:txBody>
                  <a:tcPr>
                    <a:lnL w="0"/>
                    <a:lnR w="0"/>
                    <a:solidFill>
                      <a:prstClr val="black">
                        <a:lumOff val="100000"/>
                        <a:lumOff val="100000"/>
                      </a:prstClr>
                    </a:solidFill>
                  </a:tcPr>
                </a:tc>
              </a:tr>
              <a:tr h="0">
                <a:tc>
                  <a:txBody>
                    <a:bodyPr/>
                    <a:lstStyle/>
                    <a:p>
                      <a:pPr>
                        <a:defRPr sz="1000"/>
                      </a:pPr>
                      <a:r>
                        <a:rPr sz="1000"/>
                        <a:t>Riktig kompetanse for fremtiden. Digitalisering og nye konkurrenter tilsier økt kompetanse og ny kompetanse blir viktigere fremover. Å klare å vri kompetansen på medarbeiderne samtidig som kostnadene (og bemanningen) kuttes er mest utfordrende i 2016.</a:t>
                      </a:r>
                    </a:p>
                  </a:txBody>
                  <a:tcPr>
                    <a:lnL w="0"/>
                    <a:lnR w="0"/>
                    <a:solidFill>
                      <a:prstClr val="black">
                        <a:lumOff val="100000"/>
                        <a:lumOff val="100000"/>
                      </a:prstClr>
                    </a:solidFill>
                  </a:tcPr>
                </a:tc>
              </a:tr>
              <a:tr h="0">
                <a:tc>
                  <a:txBody>
                    <a:bodyPr/>
                    <a:lstStyle/>
                    <a:p>
                      <a:pPr>
                        <a:defRPr sz="1000"/>
                      </a:pPr>
                      <a:r>
                        <a:rPr sz="1000"/>
                        <a:t>Svikt i kundetilgang i våre butikker</a:t>
                      </a:r>
                    </a:p>
                  </a:txBody>
                  <a:tcPr>
                    <a:lnL w="0"/>
                    <a:lnR w="0"/>
                    <a:solidFill>
                      <a:prstClr val="black">
                        <a:lumOff val="100000"/>
                        <a:lumOff val="100000"/>
                      </a:prstClr>
                    </a:solidFill>
                  </a:tcPr>
                </a:tc>
              </a:tr>
              <a:tr h="0">
                <a:tc>
                  <a:txBody>
                    <a:bodyPr/>
                    <a:lstStyle/>
                    <a:p>
                      <a:pPr>
                        <a:defRPr sz="1000"/>
                      </a:pPr>
                      <a:r>
                        <a:rPr sz="1000"/>
                        <a:t>Konkuransekraft ift. import</a:t>
                      </a:r>
                    </a:p>
                  </a:txBody>
                  <a:tcPr>
                    <a:lnL w="0"/>
                    <a:lnR w="0"/>
                    <a:solidFill>
                      <a:prstClr val="black">
                        <a:lumOff val="100000"/>
                        <a:lumOff val="100000"/>
                      </a:prstClr>
                    </a:solidFill>
                  </a:tcPr>
                </a:tc>
              </a:tr>
              <a:tr h="0">
                <a:tc>
                  <a:txBody>
                    <a:bodyPr/>
                    <a:lstStyle/>
                    <a:p>
                      <a:pPr>
                        <a:defRPr sz="1000"/>
                      </a:pPr>
                      <a:r>
                        <a:rPr sz="1000"/>
                        <a:t>For mange useriøse aktører som får tilgang til å konkurrere  i markedet. Det utarbeides for dårlige konkurranser/konkurransegrunnlag fra bla. det offentlige. Det offentlige går heller ikke foran som gode eksempler og tillater useriøse aktører å få lov til å delta i konkurranser samt at de legger opp til ubalanserte kontrakter og krav som skaper tvil og høyt konfliktnivå i gjennomføring av leveransene/prosjektene.</a:t>
                      </a:r>
                    </a:p>
                  </a:txBody>
                  <a:tcPr>
                    <a:lnL w="0"/>
                    <a:lnR w="0"/>
                    <a:solidFill>
                      <a:prstClr val="black">
                        <a:lumOff val="100000"/>
                        <a:lumOff val="100000"/>
                      </a:prstClr>
                    </a:solidFill>
                  </a:tcPr>
                </a:tc>
              </a:tr>
              <a:tr h="0">
                <a:tc>
                  <a:txBody>
                    <a:bodyPr/>
                    <a:lstStyle/>
                    <a:p>
                      <a:pPr>
                        <a:defRPr sz="1000"/>
                      </a:pPr>
                      <a:r>
                        <a:rPr sz="1000"/>
                        <a:t>Byråkratiske prosesser som tar altfor lang tid. Driver innenfor uttak av byggeråstoff, prosessene tar så lang tid og blir derav så kostnadskrevende at det frister etterhvert mindre å gå inn i slike prosesser.</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43.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3108960"/>
        </p:xfrm>
        <a:graphic>
          <a:graphicData uri="http://schemas.openxmlformats.org/drawingml/2006/table">
            <a:tbl>
              <a:tblPr>
                <a:tableStyleId>{5C22544A-7EE6-4342-B048-85BDC9FD1C3A}</a:tableStyleId>
              </a:tblPr>
              <a:tblGrid>
                <a:gridCol w="8207375"/>
              </a:tblGrid>
              <a:tr h="0">
                <a:tc>
                  <a:txBody>
                    <a:bodyPr/>
                    <a:lstStyle/>
                    <a:p>
                      <a:pPr>
                        <a:defRPr sz="1000"/>
                      </a:pPr>
                      <a:r>
                        <a:rPr sz="1000"/>
                        <a:t>Svakt marked. Begrenset byggeaktivitet</a:t>
                      </a:r>
                    </a:p>
                  </a:txBody>
                  <a:tcPr>
                    <a:lnL w="0"/>
                    <a:lnR w="0"/>
                    <a:solidFill>
                      <a:prstClr val="black">
                        <a:lumOff val="100000"/>
                        <a:lumOff val="100000"/>
                      </a:prstClr>
                    </a:solidFill>
                  </a:tcPr>
                </a:tc>
              </a:tr>
              <a:tr h="0">
                <a:tc>
                  <a:txBody>
                    <a:bodyPr/>
                    <a:lstStyle/>
                    <a:p>
                      <a:pPr>
                        <a:defRPr sz="1000"/>
                      </a:pPr>
                      <a:r>
                        <a:rPr sz="1000"/>
                        <a:t>at det bare snakkes om at skoleverket skal øke satsingen på yrkesfag</a:t>
                      </a:r>
                    </a:p>
                  </a:txBody>
                  <a:tcPr>
                    <a:lnL w="0"/>
                    <a:lnR w="0"/>
                    <a:solidFill>
                      <a:prstClr val="black">
                        <a:lumOff val="100000"/>
                        <a:lumOff val="100000"/>
                      </a:prstClr>
                    </a:solidFill>
                  </a:tcPr>
                </a:tc>
              </a:tr>
              <a:tr h="0">
                <a:tc>
                  <a:txBody>
                    <a:bodyPr/>
                    <a:lstStyle/>
                    <a:p>
                      <a:pPr>
                        <a:defRPr sz="1000"/>
                      </a:pPr>
                      <a:r>
                        <a:rPr sz="1000"/>
                        <a:t>For lite aktivitet i bransjen. For få prosjekter blir realisert</a:t>
                      </a:r>
                    </a:p>
                  </a:txBody>
                  <a:tcPr>
                    <a:lnL w="0"/>
                    <a:lnR w="0"/>
                    <a:solidFill>
                      <a:prstClr val="black">
                        <a:lumOff val="100000"/>
                        <a:lumOff val="100000"/>
                      </a:prstClr>
                    </a:solidFill>
                  </a:tcPr>
                </a:tc>
              </a:tr>
              <a:tr h="0">
                <a:tc>
                  <a:txBody>
                    <a:bodyPr/>
                    <a:lstStyle/>
                    <a:p>
                      <a:pPr>
                        <a:defRPr sz="1000"/>
                      </a:pPr>
                      <a:r>
                        <a:rPr sz="1000"/>
                        <a:t>Den totale oppdragsmengden har blitt mindre slik at det er for mange bedrifter/stor konkurranse. Det er ikk enok jobb til alle. Dette betyr at prisene synker, Får å kunne lecer med lavere priser og hardere konkurranse må en omstille seg. Tøffe tider, som nå, krever omstilling.</a:t>
                      </a:r>
                    </a:p>
                  </a:txBody>
                  <a:tcPr>
                    <a:lnL w="0"/>
                    <a:lnR w="0"/>
                    <a:solidFill>
                      <a:prstClr val="black">
                        <a:lumOff val="100000"/>
                        <a:lumOff val="100000"/>
                      </a:prstClr>
                    </a:solidFill>
                  </a:tcPr>
                </a:tc>
              </a:tr>
              <a:tr h="0">
                <a:tc>
                  <a:txBody>
                    <a:bodyPr/>
                    <a:lstStyle/>
                    <a:p>
                      <a:pPr>
                        <a:defRPr sz="1000"/>
                      </a:pPr>
                      <a:r>
                        <a:rPr sz="1000"/>
                        <a:t>aktivitet - stopp i utbygging i byggebransjen</a:t>
                      </a:r>
                    </a:p>
                  </a:txBody>
                  <a:tcPr>
                    <a:lnL w="0"/>
                    <a:lnR w="0"/>
                    <a:solidFill>
                      <a:prstClr val="black">
                        <a:lumOff val="100000"/>
                        <a:lumOff val="100000"/>
                      </a:prstClr>
                    </a:solidFill>
                  </a:tcPr>
                </a:tc>
              </a:tr>
              <a:tr h="0">
                <a:tc>
                  <a:txBody>
                    <a:bodyPr/>
                    <a:lstStyle/>
                    <a:p>
                      <a:pPr>
                        <a:defRPr sz="1000"/>
                      </a:pPr>
                      <a:r>
                        <a:rPr sz="1000"/>
                        <a:t>Mange av våre kunder - store og små - rammes av oljekrisen- og det må derfor jobbes svært aktivt for å hente inn nye kunder for å beholde /øke salgsinntektene. Dette koster en del, og krever en del investeringer. </a:t>
                      </a:r>
                    </a:p>
                    <a:p>
                      <a:endParaRPr sz="1000"/>
                    </a:p>
                    <a:p>
                      <a:r>
                        <a:rPr sz="1000"/>
                        <a:t>Offentlige anbud  - Det er sørgelig at ikke lokal/regional beliggenhet har noe å si i forhold til offentlige anbudsregler. De burde vært noen fordeler (økt poenggivning) dersom f.eks et norsk selskap konkurrerte med et utenlandsk selskap (ref beskatning) Dette ville vært vinn/vinn for alle parter. Trygge arbeidsplasser i regionen - øke skatteinntekter til kommunen osv</a:t>
                      </a:r>
                    </a:p>
                  </a:txBody>
                  <a:tcPr>
                    <a:lnL w="0"/>
                    <a:lnR w="0"/>
                    <a:solidFill>
                      <a:prstClr val="black">
                        <a:lumOff val="100000"/>
                        <a:lumOff val="100000"/>
                      </a:prstClr>
                    </a:solidFill>
                  </a:tcPr>
                </a:tc>
              </a:tr>
              <a:tr h="0">
                <a:tc>
                  <a:txBody>
                    <a:bodyPr/>
                    <a:lstStyle/>
                    <a:p>
                      <a:pPr>
                        <a:defRPr sz="1000"/>
                      </a:pPr>
                      <a:r>
                        <a:rPr sz="1000"/>
                        <a:t>Finansiering av bedriften. Vi er en NGO og er avhengig av statlige og kommunale midler for å overleve.</a:t>
                      </a:r>
                    </a:p>
                  </a:txBody>
                  <a:tcPr>
                    <a:lnL w="0"/>
                    <a:lnR w="0"/>
                    <a:solidFill>
                      <a:prstClr val="black">
                        <a:lumOff val="100000"/>
                        <a:lumOff val="100000"/>
                      </a:prstClr>
                    </a:solidFill>
                  </a:tcPr>
                </a:tc>
              </a:tr>
              <a:tr h="0">
                <a:tc>
                  <a:txBody>
                    <a:bodyPr/>
                    <a:lstStyle/>
                    <a:p>
                      <a:pPr>
                        <a:defRPr sz="1000"/>
                      </a:pPr>
                      <a:r>
                        <a:rPr sz="1000"/>
                        <a:t>Forutsigbarheten i plan- og byggesaker i kommunene og ikke minst hos fylkesmannen.</a:t>
                      </a:r>
                    </a:p>
                  </a:txBody>
                  <a:tcPr>
                    <a:lnL w="0"/>
                    <a:lnR w="0"/>
                    <a:solidFill>
                      <a:prstClr val="black">
                        <a:lumOff val="100000"/>
                        <a:lumOff val="100000"/>
                      </a:prstClr>
                    </a:solidFill>
                  </a:tcPr>
                </a:tc>
              </a:tr>
              <a:tr h="0">
                <a:tc>
                  <a:txBody>
                    <a:bodyPr/>
                    <a:lstStyle/>
                    <a:p>
                      <a:pPr>
                        <a:defRPr sz="1000"/>
                      </a:pPr>
                      <a:r>
                        <a:rPr sz="1000"/>
                        <a:t>Vanskelig å få næringslån</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44. Hva er din konkrete ønskeliste til myndighetene? Ta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16880"/>
        </p:xfrm>
        <a:graphic>
          <a:graphicData uri="http://schemas.openxmlformats.org/drawingml/2006/table">
            <a:tbl>
              <a:tblPr>
                <a:tableStyleId>{5C22544A-7EE6-4342-B048-85BDC9FD1C3A}</a:tableStyleId>
              </a:tblPr>
              <a:tblGrid>
                <a:gridCol w="8207375"/>
              </a:tblGrid>
              <a:tr h="0">
                <a:tc>
                  <a:txBody>
                    <a:bodyPr/>
                    <a:lstStyle/>
                    <a:p>
                      <a:pPr>
                        <a:defRPr sz="1000"/>
                      </a:pPr>
                      <a:r>
                        <a:rPr sz="1000"/>
                        <a:t>1) Bidra til at eiendoemsomsetningen øker, fx med å innføre tiltak som stimulerer mellomfinansiering. </a:t>
                      </a:r>
                    </a:p>
                    <a:p>
                      <a:r>
                        <a:rPr sz="1000"/>
                        <a:t>2) Øke offentlig salærsats, samt bevilge midler for å kunne hjelpe de som sliter mest, men som normalt faller utenfor rettshjelpordningen. slik det er nå, så er det mange som får det verre framover enn det de hadde trengt å få det fordi de ikke søker hjelp tidsnok </a:t>
                      </a:r>
                    </a:p>
                    <a:p>
                      <a:r>
                        <a:rPr sz="1000"/>
                        <a:t>3) Massivt økt fiberutbygging vurderes å gi bedre effekt enn nye veier og kommunesammenslåing, det vil også forenkle kommunenes interne samarbeid. Det må skapes varige arbeidsplasser tilpasset den nye tiden, det må tenkes helt nytt, og det må skapes lokale tenketanker tilpasset de lokale forhold, men med globalt tankesett. (+ Risiko såkornfond, rettet mot etablerte bedrifter)</a:t>
                      </a:r>
                    </a:p>
                  </a:txBody>
                  <a:tcPr>
                    <a:lnL w="0"/>
                    <a:lnR w="0"/>
                    <a:solidFill>
                      <a:prstClr val="black">
                        <a:lumOff val="100000"/>
                        <a:lumOff val="100000"/>
                      </a:prstClr>
                    </a:solidFill>
                  </a:tcPr>
                </a:tc>
              </a:tr>
              <a:tr h="0">
                <a:tc>
                  <a:txBody>
                    <a:bodyPr/>
                    <a:lstStyle/>
                    <a:p>
                      <a:pPr>
                        <a:defRPr sz="1000"/>
                      </a:pPr>
                      <a:r>
                        <a:rPr sz="1000"/>
                        <a:t>Gi kommuner å fylke ekstra bevilgninger til å få igangsatt vedlikehold å byggeaktivitet</a:t>
                      </a:r>
                    </a:p>
                    <a:p>
                      <a:r>
                        <a:rPr sz="1000"/>
                        <a:t>Endre permitteringsregler. Må være mulig å permittere 60 uker fra 20 til 100%</a:t>
                      </a:r>
                    </a:p>
                  </a:txBody>
                  <a:tcPr>
                    <a:lnL w="0"/>
                    <a:lnR w="0"/>
                    <a:solidFill>
                      <a:prstClr val="black">
                        <a:lumOff val="100000"/>
                        <a:lumOff val="100000"/>
                      </a:prstClr>
                    </a:solidFill>
                  </a:tcPr>
                </a:tc>
              </a:tr>
              <a:tr h="0">
                <a:tc>
                  <a:txBody>
                    <a:bodyPr/>
                    <a:lstStyle/>
                    <a:p>
                      <a:pPr>
                        <a:defRPr sz="1000"/>
                      </a:pPr>
                      <a:r>
                        <a:rPr sz="1000"/>
                        <a:t>Styrke kommuneøkonomien, få igangsatt store vedlikeholds- og byggeoppdrag nå</a:t>
                      </a:r>
                    </a:p>
                  </a:txBody>
                  <a:tcPr>
                    <a:lnL w="0"/>
                    <a:lnR w="0"/>
                    <a:solidFill>
                      <a:prstClr val="black">
                        <a:lumOff val="100000"/>
                        <a:lumOff val="100000"/>
                      </a:prstClr>
                    </a:solidFill>
                  </a:tcPr>
                </a:tc>
              </a:tr>
              <a:tr h="0">
                <a:tc>
                  <a:txBody>
                    <a:bodyPr/>
                    <a:lstStyle/>
                    <a:p>
                      <a:pPr>
                        <a:defRPr sz="1000"/>
                      </a:pPr>
                      <a:r>
                        <a:rPr sz="1000"/>
                        <a:t>Satsing på bane, vei og infrastruktur på Vestlandet og resten av landet.</a:t>
                      </a:r>
                    </a:p>
                  </a:txBody>
                  <a:tcPr>
                    <a:lnL w="0"/>
                    <a:lnR w="0"/>
                    <a:solidFill>
                      <a:prstClr val="black">
                        <a:lumOff val="100000"/>
                        <a:lumOff val="100000"/>
                      </a:prstClr>
                    </a:solidFill>
                  </a:tcPr>
                </a:tc>
              </a:tr>
              <a:tr h="0">
                <a:tc>
                  <a:txBody>
                    <a:bodyPr/>
                    <a:lstStyle/>
                    <a:p>
                      <a:pPr>
                        <a:defRPr sz="1000"/>
                      </a:pPr>
                      <a:r>
                        <a:rPr sz="1000"/>
                        <a:t>Økt støtte til spillutviklere</a:t>
                      </a:r>
                    </a:p>
                  </a:txBody>
                  <a:tcPr>
                    <a:lnL w="0"/>
                    <a:lnR w="0"/>
                    <a:solidFill>
                      <a:prstClr val="black">
                        <a:lumOff val="100000"/>
                        <a:lumOff val="100000"/>
                      </a:prstClr>
                    </a:solidFill>
                  </a:tcPr>
                </a:tc>
              </a:tr>
              <a:tr h="0">
                <a:tc>
                  <a:txBody>
                    <a:bodyPr/>
                    <a:lstStyle/>
                    <a:p>
                      <a:pPr>
                        <a:defRPr sz="1000"/>
                      </a:pPr>
                      <a:r>
                        <a:rPr sz="1000"/>
                        <a:t>Lettere tilgang til å etablere nye bedrifter/prosjekt/spinout</a:t>
                      </a:r>
                    </a:p>
                  </a:txBody>
                  <a:tcPr>
                    <a:lnL w="0"/>
                    <a:lnR w="0"/>
                    <a:solidFill>
                      <a:prstClr val="black">
                        <a:lumOff val="100000"/>
                        <a:lumOff val="100000"/>
                      </a:prstClr>
                    </a:solidFill>
                  </a:tcPr>
                </a:tc>
              </a:tr>
              <a:tr h="0">
                <a:tc>
                  <a:txBody>
                    <a:bodyPr/>
                    <a:lstStyle/>
                    <a:p>
                      <a:pPr>
                        <a:defRPr sz="1000"/>
                      </a:pPr>
                      <a:r>
                        <a:rPr sz="1000"/>
                        <a:t>Igangsette prosjekter i regionen, vei , vedlikehold offentlige bygg , bygge klart til fremtidens behov, få folk i aktivitet og nytt arbeid. Bygge nye /ut skoler og barnehager, investere i friidrettsanlegg , flerbrukshaller , og grønn/park struktur. Gi grundere gode vilkår, støtte og hjelp for å skape nye arbeidsplasser.</a:t>
                      </a:r>
                    </a:p>
                    <a:p>
                      <a:r>
                        <a:rPr sz="1000"/>
                        <a:t>Tenke langsiktig på hva som gir folk bolyst og helsemessig gevinst i trivsel og aktivitet i nærmiljøet .Styrke kommune administrasjon slik at alle prosessene mht videreutvikling går meget raskere enn i dag! Sist men ikke minst , styrke off. transport vesentlig! </a:t>
                      </a:r>
                    </a:p>
                    <a:p>
                      <a:r>
                        <a:rPr sz="1000"/>
                        <a:t>Både frekvens og tilbud..at vi får dobbeltspor om 10 år om behovet allerede er der i dag. Buss og tog tilbudet på Jæren er tragisk pr i dag! Her er det feil å tenke lønnsomhet i kr , men man må tenke lønnsomhet i at det er en god langsiktig investering i å styrke regionen.</a:t>
                      </a:r>
                    </a:p>
                  </a:txBody>
                  <a:tcPr>
                    <a:lnL w="0"/>
                    <a:lnR w="0"/>
                    <a:solidFill>
                      <a:prstClr val="black">
                        <a:lumOff val="100000"/>
                        <a:lumOff val="100000"/>
                      </a:prstClr>
                    </a:solidFill>
                  </a:tcPr>
                </a:tc>
              </a:tr>
              <a:tr h="0">
                <a:tc>
                  <a:txBody>
                    <a:bodyPr/>
                    <a:lstStyle/>
                    <a:p>
                      <a:pPr>
                        <a:defRPr sz="1000"/>
                      </a:pPr>
                      <a:r>
                        <a:rPr sz="1000"/>
                        <a:t>redusert avgiftsnivå for små og nyetablerte bedrifter</a:t>
                      </a:r>
                    </a:p>
                  </a:txBody>
                  <a:tcPr>
                    <a:lnL w="0"/>
                    <a:lnR w="0"/>
                    <a:solidFill>
                      <a:prstClr val="black">
                        <a:lumOff val="100000"/>
                        <a:lumOff val="100000"/>
                      </a:prstClr>
                    </a:solidFill>
                  </a:tcPr>
                </a:tc>
              </a:tr>
              <a:tr h="0">
                <a:tc>
                  <a:txBody>
                    <a:bodyPr/>
                    <a:lstStyle/>
                    <a:p>
                      <a:pPr>
                        <a:defRPr sz="1000"/>
                      </a:pPr>
                      <a:r>
                        <a:rPr sz="1000"/>
                        <a:t>Bedre fremkommelighet for transportbransken og lik straff for utelnandske transportører som Norske uavhengi av sjåfør kommer fra lavkostland eller ikke. </a:t>
                      </a:r>
                    </a:p>
                    <a:p>
                      <a:r>
                        <a:rPr sz="1000"/>
                        <a:t>Statoil må ikke ha mulighet for å pålegge sine leverandører å benytte Statoil sine underleverandører av transport og logistikktjenster</a:t>
                      </a:r>
                    </a:p>
                  </a:txBody>
                  <a:tcPr>
                    <a:lnL w="0"/>
                    <a:lnR w="0"/>
                    <a:solidFill>
                      <a:prstClr val="black">
                        <a:lumOff val="100000"/>
                        <a:lumOff val="100000"/>
                      </a:prstClr>
                    </a:solidFill>
                  </a:tcPr>
                </a:tc>
              </a:tr>
              <a:tr h="0">
                <a:tc>
                  <a:txBody>
                    <a:bodyPr/>
                    <a:lstStyle/>
                    <a:p>
                      <a:pPr>
                        <a:defRPr sz="1000"/>
                      </a:pPr>
                      <a:r>
                        <a:rPr sz="1000"/>
                        <a:t>Tiltaktspakker, framskyvning av samferdelselsprosjekter E39 -Sandnes-Kr. Sand, vedlikehold skoler, BOAS, barnhager etc, investere i nye skoler etc, ny Sandnes Stadion (skoledrift)</a:t>
                      </a:r>
                    </a:p>
                  </a:txBody>
                  <a:tcPr>
                    <a:lnL w="0"/>
                    <a:lnR w="0"/>
                    <a:solidFill>
                      <a:prstClr val="black">
                        <a:lumOff val="100000"/>
                        <a:lumOff val="100000"/>
                      </a:prstClr>
                    </a:solidFill>
                  </a:tcPr>
                </a:tc>
              </a:tr>
              <a:tr h="0">
                <a:tc>
                  <a:txBody>
                    <a:bodyPr/>
                    <a:lstStyle/>
                    <a:p>
                      <a:pPr>
                        <a:defRPr sz="1000"/>
                      </a:pPr>
                      <a:r>
                        <a:rPr sz="1000"/>
                        <a:t>Påbegynt en 4 felts vei samt en dobbel toglinje Bergen -Oslo. Tegn en rett strek og gå i gang.</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44. Hva er din konkrete ønskeliste til myndighetene? Ta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791200"/>
        </p:xfrm>
        <a:graphic>
          <a:graphicData uri="http://schemas.openxmlformats.org/drawingml/2006/table">
            <a:tbl>
              <a:tblPr>
                <a:tableStyleId>{5C22544A-7EE6-4342-B048-85BDC9FD1C3A}</a:tableStyleId>
              </a:tblPr>
              <a:tblGrid>
                <a:gridCol w="8207375"/>
              </a:tblGrid>
              <a:tr h="0">
                <a:tc>
                  <a:txBody>
                    <a:bodyPr/>
                    <a:lstStyle/>
                    <a:p>
                      <a:pPr>
                        <a:defRPr sz="1000"/>
                      </a:pPr>
                      <a:r>
                        <a:rPr sz="1000"/>
                        <a:t>få bort formueskatt på arbeidende kapital.</a:t>
                      </a:r>
                    </a:p>
                    <a:p>
                      <a:r>
                        <a:rPr sz="1000"/>
                        <a:t>konkrete tiltakspakker som går til bedriftene og ikke konsulentselskap. </a:t>
                      </a:r>
                    </a:p>
                    <a:p>
                      <a:r>
                        <a:rPr sz="1000"/>
                        <a:t>økt permitteringstid.</a:t>
                      </a:r>
                    </a:p>
                    <a:p>
                      <a:r>
                        <a:rPr sz="1000"/>
                        <a:t>lover/regler som gjør at bedrifter i større grad kan bestemme hvem de vil ha ansatt etter en betydelig nedskjæring (noe fagforreninger må rette seg etter - nå er det ansienitet og ansienitet)</a:t>
                      </a:r>
                    </a:p>
                  </a:txBody>
                  <a:tcPr>
                    <a:lnL w="0"/>
                    <a:lnR w="0"/>
                    <a:solidFill>
                      <a:prstClr val="black">
                        <a:lumOff val="100000"/>
                        <a:lumOff val="100000"/>
                      </a:prstClr>
                    </a:solidFill>
                  </a:tcPr>
                </a:tc>
              </a:tr>
              <a:tr h="0">
                <a:tc>
                  <a:txBody>
                    <a:bodyPr/>
                    <a:lstStyle/>
                    <a:p>
                      <a:pPr>
                        <a:defRPr sz="1000"/>
                      </a:pPr>
                      <a:r>
                        <a:rPr sz="1000"/>
                        <a:t>Viktigst av alt er at E134 blir utbygget raskt og som en vintersikker vei.</a:t>
                      </a:r>
                    </a:p>
                  </a:txBody>
                  <a:tcPr>
                    <a:lnL w="0"/>
                    <a:lnR w="0"/>
                    <a:solidFill>
                      <a:prstClr val="black">
                        <a:lumOff val="100000"/>
                        <a:lumOff val="100000"/>
                      </a:prstClr>
                    </a:solidFill>
                  </a:tcPr>
                </a:tc>
              </a:tr>
              <a:tr h="0">
                <a:tc>
                  <a:txBody>
                    <a:bodyPr/>
                    <a:lstStyle/>
                    <a:p>
                      <a:pPr>
                        <a:defRPr sz="1000"/>
                      </a:pPr>
                      <a:r>
                        <a:rPr sz="1000"/>
                        <a:t>Tilskuddsordninger knyttet til effektivisering/digitaliser i både privat og offentlig sektor.</a:t>
                      </a:r>
                    </a:p>
                  </a:txBody>
                  <a:tcPr>
                    <a:lnL w="0"/>
                    <a:lnR w="0"/>
                    <a:solidFill>
                      <a:prstClr val="black">
                        <a:lumOff val="100000"/>
                        <a:lumOff val="100000"/>
                      </a:prstClr>
                    </a:solidFill>
                  </a:tcPr>
                </a:tc>
              </a:tr>
              <a:tr h="0">
                <a:tc>
                  <a:txBody>
                    <a:bodyPr/>
                    <a:lstStyle/>
                    <a:p>
                      <a:pPr>
                        <a:defRPr sz="1000"/>
                      </a:pPr>
                      <a:r>
                        <a:rPr sz="1000"/>
                        <a:t>Stimulere til nye arbeidsplasser på Vestlandet.</a:t>
                      </a:r>
                    </a:p>
                    <a:p>
                      <a:r>
                        <a:rPr sz="1000"/>
                        <a:t>Forsette med oljeutvinning.</a:t>
                      </a:r>
                    </a:p>
                  </a:txBody>
                  <a:tcPr>
                    <a:lnL w="0"/>
                    <a:lnR w="0"/>
                    <a:solidFill>
                      <a:prstClr val="black">
                        <a:lumOff val="100000"/>
                        <a:lumOff val="100000"/>
                      </a:prstClr>
                    </a:solidFill>
                  </a:tcPr>
                </a:tc>
              </a:tr>
              <a:tr h="0">
                <a:tc>
                  <a:txBody>
                    <a:bodyPr/>
                    <a:lstStyle/>
                    <a:p>
                      <a:pPr>
                        <a:defRPr sz="1000"/>
                      </a:pPr>
                      <a:r>
                        <a:rPr sz="1000"/>
                        <a:t>Vekk med formueskatten</a:t>
                      </a:r>
                    </a:p>
                  </a:txBody>
                  <a:tcPr>
                    <a:lnL w="0"/>
                    <a:lnR w="0"/>
                    <a:solidFill>
                      <a:prstClr val="black">
                        <a:lumOff val="100000"/>
                        <a:lumOff val="100000"/>
                      </a:prstClr>
                    </a:solidFill>
                  </a:tcPr>
                </a:tc>
              </a:tr>
              <a:tr h="0">
                <a:tc>
                  <a:txBody>
                    <a:bodyPr/>
                    <a:lstStyle/>
                    <a:p>
                      <a:pPr>
                        <a:defRPr sz="1000"/>
                      </a:pPr>
                      <a:r>
                        <a:rPr sz="1000"/>
                        <a:t>Etablere storkommune - få orden på transportpolitikken i Sør-Rogaland. I dag må transportpolitiske beslutninger gjennomgå politisk behandling i diverse kommuner, Vegvesen, fylkeskommune etc. Viktig at det offentlige satser på infrastruktur i dårlige tider for å stimulere økonomien.</a:t>
                      </a:r>
                    </a:p>
                  </a:txBody>
                  <a:tcPr>
                    <a:lnL w="0"/>
                    <a:lnR w="0"/>
                    <a:solidFill>
                      <a:prstClr val="black">
                        <a:lumOff val="100000"/>
                        <a:lumOff val="100000"/>
                      </a:prstClr>
                    </a:solidFill>
                  </a:tcPr>
                </a:tc>
              </a:tr>
              <a:tr h="0">
                <a:tc>
                  <a:txBody>
                    <a:bodyPr/>
                    <a:lstStyle/>
                    <a:p>
                      <a:pPr>
                        <a:defRPr sz="1000"/>
                      </a:pPr>
                      <a:r>
                        <a:rPr sz="1000"/>
                        <a:t>Sørge for at Statoil tar sitt ansvar på norsk sokkel bevist, slik atman kan få i gang aktivitetsnivået på norsk sokkel. Myndighetene, som eier, bør utøve sin eiermakt i denne sammenhengen. </a:t>
                      </a:r>
                    </a:p>
                    <a:p>
                      <a:r>
                        <a:rPr sz="1000"/>
                        <a:t>Få i gang leteaktiviteter, utbygginger mm., slik at vi unngår de store svingningene vi opplever (p.t. nedgang).</a:t>
                      </a:r>
                    </a:p>
                  </a:txBody>
                  <a:tcPr>
                    <a:lnL w="0"/>
                    <a:lnR w="0"/>
                    <a:solidFill>
                      <a:prstClr val="black">
                        <a:lumOff val="100000"/>
                        <a:lumOff val="100000"/>
                      </a:prstClr>
                    </a:solidFill>
                  </a:tcPr>
                </a:tc>
              </a:tr>
              <a:tr h="0">
                <a:tc>
                  <a:txBody>
                    <a:bodyPr/>
                    <a:lstStyle/>
                    <a:p>
                      <a:pPr>
                        <a:defRPr sz="1000"/>
                      </a:pPr>
                      <a:r>
                        <a:rPr sz="1000"/>
                        <a:t>Konsekvenser må tildeles de som faktisk bryter reglene om lærlinger, utenlandskeansatte, svart arbeid, arbeidsmiljøkriminalitet. Ser i liten grad at det straffer seg å ta snarveier i næringslivet. Når det kommer til stykke er det pris som teller uansett. Ikke lett å tilby kompetanse i et slik bilde.</a:t>
                      </a:r>
                    </a:p>
                  </a:txBody>
                  <a:tcPr>
                    <a:lnL w="0"/>
                    <a:lnR w="0"/>
                    <a:solidFill>
                      <a:prstClr val="black">
                        <a:lumOff val="100000"/>
                        <a:lumOff val="100000"/>
                      </a:prstClr>
                    </a:solidFill>
                  </a:tcPr>
                </a:tc>
              </a:tr>
              <a:tr h="0">
                <a:tc>
                  <a:txBody>
                    <a:bodyPr/>
                    <a:lstStyle/>
                    <a:p>
                      <a:pPr>
                        <a:defRPr sz="1000"/>
                      </a:pPr>
                      <a:r>
                        <a:rPr sz="1000"/>
                        <a:t>bira til skattelette innen olje &amp; gass.</a:t>
                      </a:r>
                    </a:p>
                  </a:txBody>
                  <a:tcPr>
                    <a:lnL w="0"/>
                    <a:lnR w="0"/>
                    <a:solidFill>
                      <a:prstClr val="black">
                        <a:lumOff val="100000"/>
                        <a:lumOff val="100000"/>
                      </a:prstClr>
                    </a:solidFill>
                  </a:tcPr>
                </a:tc>
              </a:tr>
              <a:tr h="0">
                <a:tc>
                  <a:txBody>
                    <a:bodyPr/>
                    <a:lstStyle/>
                    <a:p>
                      <a:pPr>
                        <a:defRPr sz="1000"/>
                      </a:pPr>
                      <a:r>
                        <a:rPr sz="1000"/>
                        <a:t>Tiltak i Stavanger-regionen; forlenget permitteringsreglene, økt antall studieplasser ved UiS og egne opptak for folk i arb.livet for omskolering, mulighet til å kunne studere i tillegg til NAV-støtte, skape arbeidsplasser i regionen</a:t>
                      </a:r>
                    </a:p>
                  </a:txBody>
                  <a:tcPr>
                    <a:lnL w="0"/>
                    <a:lnR w="0"/>
                    <a:solidFill>
                      <a:prstClr val="black">
                        <a:lumOff val="100000"/>
                        <a:lumOff val="100000"/>
                      </a:prstClr>
                    </a:solidFill>
                  </a:tcPr>
                </a:tc>
              </a:tr>
              <a:tr h="0">
                <a:tc>
                  <a:txBody>
                    <a:bodyPr/>
                    <a:lstStyle/>
                    <a:p>
                      <a:pPr>
                        <a:defRPr sz="1000"/>
                      </a:pPr>
                      <a:r>
                        <a:rPr sz="1000"/>
                        <a:t>Kreve tiltak som reduserer svart arbeid, og useriøse bedrifter i byggebransjen.</a:t>
                      </a:r>
                    </a:p>
                    <a:p>
                      <a:r>
                        <a:rPr sz="1000"/>
                        <a:t>Offentlige  byggherrer må kreve lærlinger i bedrift og på prosjekt.</a:t>
                      </a:r>
                    </a:p>
                    <a:p>
                      <a:r>
                        <a:rPr sz="1000"/>
                        <a:t>Saks forskrift må endres.</a:t>
                      </a:r>
                    </a:p>
                  </a:txBody>
                  <a:tcPr>
                    <a:lnL w="0"/>
                    <a:lnR w="0"/>
                    <a:solidFill>
                      <a:prstClr val="black">
                        <a:lumOff val="100000"/>
                        <a:lumOff val="100000"/>
                      </a:prstClr>
                    </a:solidFill>
                  </a:tcPr>
                </a:tc>
              </a:tr>
              <a:tr h="0">
                <a:tc>
                  <a:txBody>
                    <a:bodyPr/>
                    <a:lstStyle/>
                    <a:p>
                      <a:pPr>
                        <a:defRPr sz="1000"/>
                      </a:pPr>
                      <a:r>
                        <a:rPr sz="1000"/>
                        <a:t>Prioritere videre utbygging/vedlikehold av infrastruktur.</a:t>
                      </a:r>
                    </a:p>
                    <a:p>
                      <a:r>
                        <a:rPr sz="1000"/>
                        <a:t>Kommune sammenslåing til få men store kommuner.</a:t>
                      </a:r>
                    </a:p>
                  </a:txBody>
                  <a:tcPr>
                    <a:lnL w="0"/>
                    <a:lnR w="0"/>
                    <a:solidFill>
                      <a:prstClr val="black">
                        <a:lumOff val="100000"/>
                        <a:lumOff val="100000"/>
                      </a:prstClr>
                    </a:solidFill>
                  </a:tcPr>
                </a:tc>
              </a:tr>
              <a:tr h="0">
                <a:tc>
                  <a:txBody>
                    <a:bodyPr/>
                    <a:lstStyle/>
                    <a:p>
                      <a:pPr>
                        <a:defRPr sz="1000"/>
                      </a:pPr>
                      <a:r>
                        <a:rPr sz="1000"/>
                        <a:t>Lag storesterke  kommuner, og kutt ut regionale myndigheters innflytelse. Bedre veinett, og enklere plan og bygningslov.</a:t>
                      </a:r>
                    </a:p>
                  </a:txBody>
                  <a:tcPr>
                    <a:lnL w="0"/>
                    <a:lnR w="0"/>
                    <a:solidFill>
                      <a:prstClr val="black">
                        <a:lumOff val="100000"/>
                        <a:lumOff val="100000"/>
                      </a:prstClr>
                    </a:solidFill>
                  </a:tcPr>
                </a:tc>
              </a:tr>
              <a:tr h="0">
                <a:tc>
                  <a:txBody>
                    <a:bodyPr/>
                    <a:lstStyle/>
                    <a:p>
                      <a:pPr>
                        <a:defRPr sz="1000"/>
                      </a:pPr>
                      <a:r>
                        <a:rPr sz="1000"/>
                        <a:t>lavere beskatning på oljevirksomhet samt økt tilgang på leteareal</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44. Hva er din konkrete ønskeliste til myndighetene? Ta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77840"/>
        </p:xfrm>
        <a:graphic>
          <a:graphicData uri="http://schemas.openxmlformats.org/drawingml/2006/table">
            <a:tbl>
              <a:tblPr>
                <a:tableStyleId>{5C22544A-7EE6-4342-B048-85BDC9FD1C3A}</a:tableStyleId>
              </a:tblPr>
              <a:tblGrid>
                <a:gridCol w="8207375"/>
              </a:tblGrid>
              <a:tr h="0">
                <a:tc>
                  <a:txBody>
                    <a:bodyPr/>
                    <a:lstStyle/>
                    <a:p>
                      <a:pPr>
                        <a:defRPr sz="1000"/>
                      </a:pPr>
                      <a:r>
                        <a:rPr sz="1000"/>
                        <a:t>Økonomiske unntakstiltak for å hjelpe familier hvor man har mistet begge inntektskildene. Det vil si lokale tiltak som ikke medfører at èn eller alle må flytte på seg for å greie seg økonomisk.</a:t>
                      </a:r>
                    </a:p>
                  </a:txBody>
                  <a:tcPr>
                    <a:lnL w="0"/>
                    <a:lnR w="0"/>
                    <a:solidFill>
                      <a:prstClr val="black">
                        <a:lumOff val="100000"/>
                        <a:lumOff val="100000"/>
                      </a:prstClr>
                    </a:solidFill>
                  </a:tcPr>
                </a:tc>
              </a:tr>
              <a:tr h="0">
                <a:tc>
                  <a:txBody>
                    <a:bodyPr/>
                    <a:lstStyle/>
                    <a:p>
                      <a:pPr>
                        <a:defRPr sz="1000"/>
                      </a:pPr>
                      <a:r>
                        <a:rPr sz="1000"/>
                        <a:t>Et mindre Statoil som dermed ikke kan dominere/styre markedsutvikling i Norge i like stor grad.</a:t>
                      </a:r>
                    </a:p>
                  </a:txBody>
                  <a:tcPr>
                    <a:lnL w="0"/>
                    <a:lnR w="0"/>
                    <a:solidFill>
                      <a:prstClr val="black">
                        <a:lumOff val="100000"/>
                        <a:lumOff val="100000"/>
                      </a:prstClr>
                    </a:solidFill>
                  </a:tcPr>
                </a:tc>
              </a:tr>
              <a:tr h="0">
                <a:tc>
                  <a:txBody>
                    <a:bodyPr/>
                    <a:lstStyle/>
                    <a:p>
                      <a:pPr>
                        <a:defRPr sz="1000"/>
                      </a:pPr>
                      <a:r>
                        <a:rPr sz="1000"/>
                        <a:t>Legge til rette for vekst i norska havbruksnæring</a:t>
                      </a:r>
                    </a:p>
                  </a:txBody>
                  <a:tcPr>
                    <a:lnL w="0"/>
                    <a:lnR w="0"/>
                    <a:solidFill>
                      <a:prstClr val="black">
                        <a:lumOff val="100000"/>
                        <a:lumOff val="100000"/>
                      </a:prstClr>
                    </a:solidFill>
                  </a:tcPr>
                </a:tc>
              </a:tr>
              <a:tr h="0">
                <a:tc>
                  <a:txBody>
                    <a:bodyPr/>
                    <a:lstStyle/>
                    <a:p>
                      <a:pPr>
                        <a:defRPr sz="1000"/>
                      </a:pPr>
                      <a:r>
                        <a:rPr sz="1000"/>
                        <a:t>redusere eller aller helst fjerne selskaps skatt og arbeidsgiver avg. samt lavere merverdi avgift.</a:t>
                      </a:r>
                    </a:p>
                  </a:txBody>
                  <a:tcPr>
                    <a:lnL w="0"/>
                    <a:lnR w="0"/>
                    <a:solidFill>
                      <a:prstClr val="black">
                        <a:lumOff val="100000"/>
                        <a:lumOff val="100000"/>
                      </a:prstClr>
                    </a:solidFill>
                  </a:tcPr>
                </a:tc>
              </a:tr>
              <a:tr h="0">
                <a:tc>
                  <a:txBody>
                    <a:bodyPr/>
                    <a:lstStyle/>
                    <a:p>
                      <a:pPr>
                        <a:defRPr sz="1000"/>
                      </a:pPr>
                      <a:r>
                        <a:rPr sz="1000"/>
                        <a:t>få i gang offentlige bygg så fort som mulig, og så må kommunen prioritere å få bygg godkjent</a:t>
                      </a:r>
                    </a:p>
                  </a:txBody>
                  <a:tcPr>
                    <a:lnL w="0"/>
                    <a:lnR w="0"/>
                    <a:solidFill>
                      <a:prstClr val="black">
                        <a:lumOff val="100000"/>
                        <a:lumOff val="100000"/>
                      </a:prstClr>
                    </a:solidFill>
                  </a:tcPr>
                </a:tc>
              </a:tr>
              <a:tr h="0">
                <a:tc>
                  <a:txBody>
                    <a:bodyPr/>
                    <a:lstStyle/>
                    <a:p>
                      <a:pPr>
                        <a:defRPr sz="1000"/>
                      </a:pPr>
                      <a:r>
                        <a:rPr sz="1000"/>
                        <a:t>Økte satsing på infrastruktur</a:t>
                      </a:r>
                    </a:p>
                  </a:txBody>
                  <a:tcPr>
                    <a:lnL w="0"/>
                    <a:lnR w="0"/>
                    <a:solidFill>
                      <a:prstClr val="black">
                        <a:lumOff val="100000"/>
                        <a:lumOff val="100000"/>
                      </a:prstClr>
                    </a:solidFill>
                  </a:tcPr>
                </a:tc>
              </a:tr>
              <a:tr h="0">
                <a:tc>
                  <a:txBody>
                    <a:bodyPr/>
                    <a:lstStyle/>
                    <a:p>
                      <a:pPr>
                        <a:defRPr sz="1000"/>
                      </a:pPr>
                      <a:r>
                        <a:rPr sz="1000"/>
                        <a:t>Lavere mva &amp; skatt, kjør på med infrastruktur og offentlige bygg - verdier for all fremtid !</a:t>
                      </a:r>
                    </a:p>
                  </a:txBody>
                  <a:tcPr>
                    <a:lnL w="0"/>
                    <a:lnR w="0"/>
                    <a:solidFill>
                      <a:prstClr val="black">
                        <a:lumOff val="100000"/>
                        <a:lumOff val="100000"/>
                      </a:prstClr>
                    </a:solidFill>
                  </a:tcPr>
                </a:tc>
              </a:tr>
              <a:tr h="0">
                <a:tc>
                  <a:txBody>
                    <a:bodyPr/>
                    <a:lstStyle/>
                    <a:p>
                      <a:pPr>
                        <a:defRPr sz="1000"/>
                      </a:pPr>
                      <a:r>
                        <a:rPr sz="1000"/>
                        <a:t>Fjerne el-bil insentivene, fjerne koblingen mellom parkeringskort for forflytningshemmede og gratis bompenger, utsettelse av innføringen av ny parkeringsforskrift.</a:t>
                      </a:r>
                    </a:p>
                  </a:txBody>
                  <a:tcPr>
                    <a:lnL w="0"/>
                    <a:lnR w="0"/>
                    <a:solidFill>
                      <a:prstClr val="black">
                        <a:lumOff val="100000"/>
                        <a:lumOff val="100000"/>
                      </a:prstClr>
                    </a:solidFill>
                  </a:tcPr>
                </a:tc>
              </a:tr>
              <a:tr h="0">
                <a:tc>
                  <a:txBody>
                    <a:bodyPr/>
                    <a:lstStyle/>
                    <a:p>
                      <a:pPr>
                        <a:defRPr sz="1000"/>
                      </a:pPr>
                      <a:r>
                        <a:rPr sz="1000"/>
                        <a:t>Permitteringsloven</a:t>
                      </a:r>
                    </a:p>
                    <a:p>
                      <a:r>
                        <a:rPr sz="1000"/>
                        <a:t>Selskapsskatt</a:t>
                      </a:r>
                    </a:p>
                    <a:p>
                      <a:r>
                        <a:rPr sz="1000"/>
                        <a:t>MVA reduksjon</a:t>
                      </a:r>
                    </a:p>
                    <a:p>
                      <a:r>
                        <a:rPr sz="1000"/>
                        <a:t>MERE OPPDRAG fra industrien</a:t>
                      </a:r>
                    </a:p>
                  </a:txBody>
                  <a:tcPr>
                    <a:lnL w="0"/>
                    <a:lnR w="0"/>
                    <a:solidFill>
                      <a:prstClr val="black">
                        <a:lumOff val="100000"/>
                        <a:lumOff val="100000"/>
                      </a:prstClr>
                    </a:solidFill>
                  </a:tcPr>
                </a:tc>
              </a:tr>
              <a:tr h="0">
                <a:tc>
                  <a:txBody>
                    <a:bodyPr/>
                    <a:lstStyle/>
                    <a:p>
                      <a:pPr>
                        <a:defRPr sz="1000"/>
                      </a:pPr>
                      <a:r>
                        <a:rPr sz="1000"/>
                        <a:t>Stimuleringstiltak over hele linjen</a:t>
                      </a:r>
                    </a:p>
                  </a:txBody>
                  <a:tcPr>
                    <a:lnL w="0"/>
                    <a:lnR w="0"/>
                    <a:solidFill>
                      <a:prstClr val="black">
                        <a:lumOff val="100000"/>
                        <a:lumOff val="100000"/>
                      </a:prstClr>
                    </a:solidFill>
                  </a:tcPr>
                </a:tc>
              </a:tr>
              <a:tr h="0">
                <a:tc>
                  <a:txBody>
                    <a:bodyPr/>
                    <a:lstStyle/>
                    <a:p>
                      <a:pPr>
                        <a:defRPr sz="1000"/>
                      </a:pPr>
                      <a:r>
                        <a:rPr sz="1000"/>
                        <a:t>Prioritere norske leverandører ved tildeling av kontrakter</a:t>
                      </a:r>
                    </a:p>
                  </a:txBody>
                  <a:tcPr>
                    <a:lnL w="0"/>
                    <a:lnR w="0"/>
                    <a:solidFill>
                      <a:prstClr val="black">
                        <a:lumOff val="100000"/>
                        <a:lumOff val="100000"/>
                      </a:prstClr>
                    </a:solidFill>
                  </a:tcPr>
                </a:tc>
              </a:tr>
              <a:tr h="0">
                <a:tc>
                  <a:txBody>
                    <a:bodyPr/>
                    <a:lstStyle/>
                    <a:p>
                      <a:pPr>
                        <a:defRPr sz="1000"/>
                      </a:pPr>
                      <a:r>
                        <a:rPr sz="1000"/>
                        <a:t>Les ovenstående.</a:t>
                      </a:r>
                    </a:p>
                  </a:txBody>
                  <a:tcPr>
                    <a:lnL w="0"/>
                    <a:lnR w="0"/>
                    <a:solidFill>
                      <a:prstClr val="black">
                        <a:lumOff val="100000"/>
                        <a:lumOff val="100000"/>
                      </a:prstClr>
                    </a:solidFill>
                  </a:tcPr>
                </a:tc>
              </a:tr>
              <a:tr h="0">
                <a:tc>
                  <a:txBody>
                    <a:bodyPr/>
                    <a:lstStyle/>
                    <a:p>
                      <a:pPr>
                        <a:defRPr sz="1000"/>
                      </a:pPr>
                      <a:r>
                        <a:rPr sz="1000"/>
                        <a:t>Trykk på samferdelsutbygging.</a:t>
                      </a:r>
                    </a:p>
                    <a:p>
                      <a:r>
                        <a:rPr sz="1000"/>
                        <a:t>Stimulere for økt utbygging av bolig og næringsbygg</a:t>
                      </a:r>
                    </a:p>
                  </a:txBody>
                  <a:tcPr>
                    <a:lnL w="0"/>
                    <a:lnR w="0"/>
                    <a:solidFill>
                      <a:prstClr val="black">
                        <a:lumOff val="100000"/>
                        <a:lumOff val="100000"/>
                      </a:prstClr>
                    </a:solidFill>
                  </a:tcPr>
                </a:tc>
              </a:tr>
              <a:tr h="0">
                <a:tc>
                  <a:txBody>
                    <a:bodyPr/>
                    <a:lstStyle/>
                    <a:p>
                      <a:pPr>
                        <a:defRPr sz="1000"/>
                      </a:pPr>
                      <a:r>
                        <a:rPr sz="1000"/>
                        <a:t>Redusere Statoils dominerende posisjon i norsk sektor. Etablere en sterkere statlig eierskap av alternative energiløsninger , bruker oljeindustrien for å skape alternative energibransjen .</a:t>
                      </a:r>
                    </a:p>
                  </a:txBody>
                  <a:tcPr>
                    <a:lnL w="0"/>
                    <a:lnR w="0"/>
                    <a:solidFill>
                      <a:prstClr val="black">
                        <a:lumOff val="100000"/>
                        <a:lumOff val="100000"/>
                      </a:prstClr>
                    </a:solidFill>
                  </a:tcPr>
                </a:tc>
              </a:tr>
              <a:tr h="0">
                <a:tc>
                  <a:txBody>
                    <a:bodyPr/>
                    <a:lstStyle/>
                    <a:p>
                      <a:pPr>
                        <a:defRPr sz="1000"/>
                      </a:pPr>
                      <a:r>
                        <a:rPr sz="1000"/>
                        <a:t>Opprettholde revisjonspliktikten som i dag og forutsigbar praktisering av regelverket fra skattemyndighetene. Stadig endring i fortolkning, særlig av avgiftsreglene medfører praktiske problemer for våre klienter.</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44. Hva er din konkrete ønskeliste til myndighetene? Ta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69280"/>
        </p:xfrm>
        <a:graphic>
          <a:graphicData uri="http://schemas.openxmlformats.org/drawingml/2006/table">
            <a:tbl>
              <a:tblPr>
                <a:tableStyleId>{5C22544A-7EE6-4342-B048-85BDC9FD1C3A}</a:tableStyleId>
              </a:tblPr>
              <a:tblGrid>
                <a:gridCol w="8207375"/>
              </a:tblGrid>
              <a:tr h="0">
                <a:tc>
                  <a:txBody>
                    <a:bodyPr/>
                    <a:lstStyle/>
                    <a:p>
                      <a:pPr>
                        <a:defRPr sz="1000"/>
                      </a:pPr>
                      <a:r>
                        <a:rPr sz="1000"/>
                        <a:t>Stimulerende tiltak i form at endrede permisjonsregler, </a:t>
                      </a:r>
                    </a:p>
                    <a:p>
                      <a:r>
                        <a:rPr sz="1000"/>
                        <a:t>Ta bedre styring med de konsern de er involvert i.</a:t>
                      </a:r>
                    </a:p>
                    <a:p>
                      <a:r>
                        <a:rPr sz="1000"/>
                        <a:t>Støtte ved inntak av personell når" krisen" er over.</a:t>
                      </a:r>
                    </a:p>
                    <a:p>
                      <a:r>
                        <a:rPr sz="1000"/>
                        <a:t>Være mer kritisk til overordnet pengeforbruk ( 40 milliarder til ny E 39)</a:t>
                      </a:r>
                    </a:p>
                  </a:txBody>
                  <a:tcPr>
                    <a:lnL w="0"/>
                    <a:lnR w="0"/>
                    <a:solidFill>
                      <a:prstClr val="black">
                        <a:lumOff val="100000"/>
                        <a:lumOff val="100000"/>
                      </a:prstClr>
                    </a:solidFill>
                  </a:tcPr>
                </a:tc>
              </a:tr>
              <a:tr h="0">
                <a:tc>
                  <a:txBody>
                    <a:bodyPr/>
                    <a:lstStyle/>
                    <a:p>
                      <a:pPr>
                        <a:defRPr sz="1000"/>
                      </a:pPr>
                      <a:r>
                        <a:rPr sz="1000"/>
                        <a:t>Direkte økonomiske bevilgninger til prosjekter som kan holde gang i aktiviteten/arbeidsmarkedet. Dette gjelder tiltak som utbygging av vei, jernbane, offentlige bygg. For oss er det viktig at alle bedrifter får økt aktivitet slik at perioden med økende arbeidsledighet blir snudd. På kort sikt går ikke dette uten betydelig hjelp fra staten.</a:t>
                      </a:r>
                    </a:p>
                  </a:txBody>
                  <a:tcPr>
                    <a:lnL w="0"/>
                    <a:lnR w="0"/>
                    <a:solidFill>
                      <a:prstClr val="black">
                        <a:lumOff val="100000"/>
                        <a:lumOff val="100000"/>
                      </a:prstClr>
                    </a:solidFill>
                  </a:tcPr>
                </a:tc>
              </a:tr>
              <a:tr h="0">
                <a:tc>
                  <a:txBody>
                    <a:bodyPr/>
                    <a:lstStyle/>
                    <a:p>
                      <a:pPr>
                        <a:defRPr sz="1000"/>
                      </a:pPr>
                      <a:r>
                        <a:rPr sz="1000"/>
                        <a:t>Grundere må assisteres/støttes i etableringsfasen.</a:t>
                      </a:r>
                    </a:p>
                    <a:p>
                      <a:r>
                        <a:rPr sz="1000"/>
                        <a:t>Stimulere til økt turisme i hele Norge.</a:t>
                      </a:r>
                    </a:p>
                    <a:p>
                      <a:r>
                        <a:rPr sz="1000"/>
                        <a:t>Permitterte/oppsagte må kunne ta utdanning og kurs uten å miste retten på dagpenger. (evt studiestøtte eller dagpenger da) </a:t>
                      </a:r>
                    </a:p>
                    <a:p>
                      <a:r>
                        <a:rPr sz="1000"/>
                        <a:t>Gi støtte til offentlige kurs (tilbake til jobb, nyskapning, etc)</a:t>
                      </a:r>
                    </a:p>
                  </a:txBody>
                  <a:tcPr>
                    <a:lnL w="0"/>
                    <a:lnR w="0"/>
                    <a:solidFill>
                      <a:prstClr val="black">
                        <a:lumOff val="100000"/>
                        <a:lumOff val="100000"/>
                      </a:prstClr>
                    </a:solidFill>
                  </a:tcPr>
                </a:tc>
              </a:tr>
              <a:tr h="0">
                <a:tc>
                  <a:txBody>
                    <a:bodyPr/>
                    <a:lstStyle/>
                    <a:p>
                      <a:pPr>
                        <a:defRPr sz="1000"/>
                      </a:pPr>
                      <a:r>
                        <a:rPr sz="1000"/>
                        <a:t>Det som stimulerer oljeservice sektoren vil indirekte også påvirke etterspørselen etter våre tjenester</a:t>
                      </a:r>
                    </a:p>
                  </a:txBody>
                  <a:tcPr>
                    <a:lnL w="0"/>
                    <a:lnR w="0"/>
                    <a:solidFill>
                      <a:prstClr val="black">
                        <a:lumOff val="100000"/>
                        <a:lumOff val="100000"/>
                      </a:prstClr>
                    </a:solidFill>
                  </a:tcPr>
                </a:tc>
              </a:tr>
              <a:tr h="0">
                <a:tc>
                  <a:txBody>
                    <a:bodyPr/>
                    <a:lstStyle/>
                    <a:p>
                      <a:pPr>
                        <a:defRPr sz="1000"/>
                      </a:pPr>
                      <a:r>
                        <a:rPr sz="1000"/>
                        <a:t>Økt satsing også på den voksne befolkning - de over 50 som nå opplever inskrekninger og stor arbeidsledighet i fylket!</a:t>
                      </a:r>
                    </a:p>
                    <a:p>
                      <a:r>
                        <a:rPr sz="1000"/>
                        <a:t>De unge får gode tiltak her nå! (ref. nye NAV utspill)</a:t>
                      </a:r>
                    </a:p>
                    <a:p>
                      <a:endParaRPr sz="1000"/>
                    </a:p>
                    <a:p>
                      <a:r>
                        <a:rPr sz="1000"/>
                        <a:t>2. Mindre skatt på firma &amp; lavere Arbeidsgiveravgift samt bedre rammevilkår generelt. Økt konkurranse fra utlandet, (utenlandske selskap må ha samme vilkår som oss. Høyere oljepriser, samt øket sysselsetting på vestlandet! " Økt ledighet er nemlig roten til alt vondt"!</a:t>
                      </a:r>
                    </a:p>
                  </a:txBody>
                  <a:tcPr>
                    <a:lnL w="0"/>
                    <a:lnR w="0"/>
                    <a:solidFill>
                      <a:prstClr val="black">
                        <a:lumOff val="100000"/>
                        <a:lumOff val="100000"/>
                      </a:prstClr>
                    </a:solidFill>
                  </a:tcPr>
                </a:tc>
              </a:tr>
              <a:tr h="0">
                <a:tc>
                  <a:txBody>
                    <a:bodyPr/>
                    <a:lstStyle/>
                    <a:p>
                      <a:pPr>
                        <a:defRPr sz="1000"/>
                      </a:pPr>
                      <a:r>
                        <a:rPr sz="1000"/>
                        <a:t>Skattefradrag/Støtte til kurs/kompeanseheving</a:t>
                      </a:r>
                    </a:p>
                  </a:txBody>
                  <a:tcPr>
                    <a:lnL w="0"/>
                    <a:lnR w="0"/>
                    <a:solidFill>
                      <a:prstClr val="black">
                        <a:lumOff val="100000"/>
                        <a:lumOff val="100000"/>
                      </a:prstClr>
                    </a:solidFill>
                  </a:tcPr>
                </a:tc>
              </a:tr>
              <a:tr h="0">
                <a:tc>
                  <a:txBody>
                    <a:bodyPr/>
                    <a:lstStyle/>
                    <a:p>
                      <a:pPr>
                        <a:defRPr sz="1000"/>
                      </a:pPr>
                      <a:r>
                        <a:rPr sz="1000"/>
                        <a:t>Myndighetene må nå forstå at vår bransje er inne i en krise.</a:t>
                      </a:r>
                    </a:p>
                    <a:p>
                      <a:r>
                        <a:rPr sz="1000"/>
                        <a:t>Legge press på operatørselskapene, da spesielt Statoil, til å foreta vedlikeholds arbeid, som nødvendigvis vil komme på et senere tidspunkt.</a:t>
                      </a:r>
                    </a:p>
                    <a:p>
                      <a:r>
                        <a:rPr sz="1000"/>
                        <a:t>I tillegg bør det legges et større press på aktiviteten innen boring av nye felt.</a:t>
                      </a:r>
                    </a:p>
                    <a:p>
                      <a:r>
                        <a:rPr sz="1000"/>
                        <a:t>Tilføre aktivitet til  våre skipsverft langs kysten, som for eksempel bygging av ferjer, kystvakt ol.</a:t>
                      </a:r>
                    </a:p>
                  </a:txBody>
                  <a:tcPr>
                    <a:lnL w="0"/>
                    <a:lnR w="0"/>
                    <a:solidFill>
                      <a:prstClr val="black">
                        <a:lumOff val="100000"/>
                        <a:lumOff val="100000"/>
                      </a:prstClr>
                    </a:solidFill>
                  </a:tcPr>
                </a:tc>
              </a:tr>
              <a:tr h="0">
                <a:tc>
                  <a:txBody>
                    <a:bodyPr/>
                    <a:lstStyle/>
                    <a:p>
                      <a:pPr>
                        <a:defRPr sz="1000"/>
                      </a:pPr>
                      <a:r>
                        <a:rPr sz="1000"/>
                        <a:t>Insentivordninger for å satse innenfor oljenæringen</a:t>
                      </a:r>
                    </a:p>
                  </a:txBody>
                  <a:tcPr>
                    <a:lnL w="0"/>
                    <a:lnR w="0"/>
                    <a:solidFill>
                      <a:prstClr val="black">
                        <a:lumOff val="100000"/>
                        <a:lumOff val="100000"/>
                      </a:prstClr>
                    </a:solidFill>
                  </a:tcPr>
                </a:tc>
              </a:tr>
              <a:tr h="0">
                <a:tc>
                  <a:txBody>
                    <a:bodyPr/>
                    <a:lstStyle/>
                    <a:p>
                      <a:pPr>
                        <a:defRPr sz="1000"/>
                      </a:pPr>
                      <a:r>
                        <a:rPr sz="1000"/>
                        <a:t>Formueskatt og arbeidsgiverskatt må bli rettferdig mellom internasjonale aktører og nasjonale firma</a:t>
                      </a:r>
                    </a:p>
                  </a:txBody>
                  <a:tcPr>
                    <a:lnL w="0"/>
                    <a:lnR w="0"/>
                    <a:solidFill>
                      <a:prstClr val="black">
                        <a:lumOff val="100000"/>
                        <a:lumOff val="100000"/>
                      </a:prstClr>
                    </a:solidFill>
                  </a:tcPr>
                </a:tc>
              </a:tr>
              <a:tr h="0">
                <a:tc>
                  <a:txBody>
                    <a:bodyPr/>
                    <a:lstStyle/>
                    <a:p>
                      <a:pPr>
                        <a:defRPr sz="1000"/>
                      </a:pPr>
                      <a:r>
                        <a:rPr sz="1000"/>
                        <a:t>Vi jobber for det meste med utlandet og kronekursen påvirker oss i stor grad. Vi har mulighet til å etter fakturere opp til 10% av kostnaden for reisen, men stigningen har vært opp i 35%. Noe som igjen fører til tap for selskapet. En mer stabil kronekurs og en sterkere krone vil hjelpe oss.</a:t>
                      </a:r>
                    </a:p>
                  </a:txBody>
                  <a:tcPr>
                    <a:lnL w="0"/>
                    <a:lnR w="0"/>
                    <a:solidFill>
                      <a:prstClr val="black">
                        <a:lumOff val="100000"/>
                        <a:lumOff val="100000"/>
                      </a:prstClr>
                    </a:solidFill>
                  </a:tcPr>
                </a:tc>
              </a:tr>
              <a:tr h="0">
                <a:tc>
                  <a:txBody>
                    <a:bodyPr/>
                    <a:lstStyle/>
                    <a:p>
                      <a:pPr>
                        <a:defRPr sz="1000"/>
                      </a:pPr>
                      <a:r>
                        <a:rPr sz="1000"/>
                        <a:t>Større fokus på å stimulere kommuneøkonomi med tanke på vedlikehold og nybygg av vei, skole etc.</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44. Hva er din konkrete ønskeliste til myndighetene? Ta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38800"/>
        </p:xfrm>
        <a:graphic>
          <a:graphicData uri="http://schemas.openxmlformats.org/drawingml/2006/table">
            <a:tbl>
              <a:tblPr>
                <a:tableStyleId>{5C22544A-7EE6-4342-B048-85BDC9FD1C3A}</a:tableStyleId>
              </a:tblPr>
              <a:tblGrid>
                <a:gridCol w="8207375"/>
              </a:tblGrid>
              <a:tr h="0">
                <a:tc>
                  <a:txBody>
                    <a:bodyPr/>
                    <a:lstStyle/>
                    <a:p>
                      <a:pPr>
                        <a:defRPr sz="1000"/>
                      </a:pPr>
                      <a:r>
                        <a:rPr sz="1000"/>
                        <a:t>Stimulere kommune og fylke til å investere.</a:t>
                      </a:r>
                    </a:p>
                    <a:p>
                      <a:endParaRPr sz="1000"/>
                    </a:p>
                    <a:p>
                      <a:r>
                        <a:rPr sz="1000"/>
                        <a:t>I tillegg må kommuner som også er regionsenter få større tilførsel av midler som kompensasjon for "storbyproblemer" som følger med regionsenterrollen.</a:t>
                      </a:r>
                    </a:p>
                  </a:txBody>
                  <a:tcPr>
                    <a:lnL w="0"/>
                    <a:lnR w="0"/>
                    <a:solidFill>
                      <a:prstClr val="black">
                        <a:lumOff val="100000"/>
                        <a:lumOff val="100000"/>
                      </a:prstClr>
                    </a:solidFill>
                  </a:tcPr>
                </a:tc>
              </a:tr>
              <a:tr h="0">
                <a:tc>
                  <a:txBody>
                    <a:bodyPr/>
                    <a:lstStyle/>
                    <a:p>
                      <a:pPr>
                        <a:defRPr sz="1000"/>
                      </a:pPr>
                      <a:r>
                        <a:rPr sz="1000"/>
                        <a:t>Endring av permisjonsregler fra 30 til 52 uker</a:t>
                      </a:r>
                    </a:p>
                  </a:txBody>
                  <a:tcPr>
                    <a:lnL w="0"/>
                    <a:lnR w="0"/>
                    <a:solidFill>
                      <a:prstClr val="black">
                        <a:lumOff val="100000"/>
                        <a:lumOff val="100000"/>
                      </a:prstClr>
                    </a:solidFill>
                  </a:tcPr>
                </a:tc>
              </a:tr>
              <a:tr h="0">
                <a:tc>
                  <a:txBody>
                    <a:bodyPr/>
                    <a:lstStyle/>
                    <a:p>
                      <a:pPr>
                        <a:defRPr sz="1000"/>
                      </a:pPr>
                      <a:r>
                        <a:rPr sz="1000"/>
                        <a:t>Forsere vei og baneutbygging. For eksempel så anbefales det at staten Norge kjøper inn 10 stk tunellboremaskiner som driftes og vedlikeholdes av staten. Da kan man få effektive utbygginger for eksempel ny stamvei Øst vest.</a:t>
                      </a:r>
                    </a:p>
                  </a:txBody>
                  <a:tcPr>
                    <a:lnL w="0"/>
                    <a:lnR w="0"/>
                    <a:solidFill>
                      <a:prstClr val="black">
                        <a:lumOff val="100000"/>
                        <a:lumOff val="100000"/>
                      </a:prstClr>
                    </a:solidFill>
                  </a:tcPr>
                </a:tc>
              </a:tr>
              <a:tr h="0">
                <a:tc>
                  <a:txBody>
                    <a:bodyPr/>
                    <a:lstStyle/>
                    <a:p>
                      <a:pPr>
                        <a:defRPr sz="1000"/>
                      </a:pPr>
                      <a:r>
                        <a:rPr sz="1000"/>
                        <a:t>gjennomføring av veiutbygging og jernbanen </a:t>
                      </a:r>
                    </a:p>
                    <a:p>
                      <a:r>
                        <a:rPr sz="1000"/>
                        <a:t>myndighetene må starte opp fornuftige  investeringer og ta igjen forsømt vedlikehold på offentlige bygg og aktiviteter</a:t>
                      </a:r>
                    </a:p>
                  </a:txBody>
                  <a:tcPr>
                    <a:lnL w="0"/>
                    <a:lnR w="0"/>
                    <a:solidFill>
                      <a:prstClr val="black">
                        <a:lumOff val="100000"/>
                        <a:lumOff val="100000"/>
                      </a:prstClr>
                    </a:solidFill>
                  </a:tcPr>
                </a:tc>
              </a:tr>
              <a:tr h="0">
                <a:tc>
                  <a:txBody>
                    <a:bodyPr/>
                    <a:lstStyle/>
                    <a:p>
                      <a:pPr>
                        <a:defRPr sz="1000"/>
                      </a:pPr>
                      <a:r>
                        <a:rPr sz="1000"/>
                        <a:t>Stimulering til økt aktivitet på norsk sokkel.</a:t>
                      </a:r>
                    </a:p>
                  </a:txBody>
                  <a:tcPr>
                    <a:lnL w="0"/>
                    <a:lnR w="0"/>
                    <a:solidFill>
                      <a:prstClr val="black">
                        <a:lumOff val="100000"/>
                        <a:lumOff val="100000"/>
                      </a:prstClr>
                    </a:solidFill>
                  </a:tcPr>
                </a:tc>
              </a:tr>
              <a:tr h="0">
                <a:tc>
                  <a:txBody>
                    <a:bodyPr/>
                    <a:lstStyle/>
                    <a:p>
                      <a:pPr>
                        <a:defRPr sz="1000"/>
                      </a:pPr>
                      <a:r>
                        <a:rPr sz="1000"/>
                        <a:t>Enkle tiltak som snarlig kan redusere arbeidsledigheten i Vestlandsregionen generelt og Rogaland spesielt vil gi større forutsigbarhet. </a:t>
                      </a:r>
                    </a:p>
                    <a:p>
                      <a:r>
                        <a:rPr sz="1000"/>
                        <a:t>Planlegging, utbedring og hurtigere igangsetting av for eksempel Ny E39 mellom Sandnes og Lyngdal Vest vil være et viktig grep. En beslutning om å bygge denne veistrekningen i ett strekk ( og selvsagt gå i gang med den)  vil gi formidable ringvirkninger for regionen.</a:t>
                      </a:r>
                    </a:p>
                  </a:txBody>
                  <a:tcPr>
                    <a:lnL w="0"/>
                    <a:lnR w="0"/>
                    <a:solidFill>
                      <a:prstClr val="black">
                        <a:lumOff val="100000"/>
                        <a:lumOff val="100000"/>
                      </a:prstClr>
                    </a:solidFill>
                  </a:tcPr>
                </a:tc>
              </a:tr>
              <a:tr h="0">
                <a:tc>
                  <a:txBody>
                    <a:bodyPr/>
                    <a:lstStyle/>
                    <a:p>
                      <a:pPr>
                        <a:defRPr sz="1000"/>
                      </a:pPr>
                      <a:r>
                        <a:rPr sz="1000"/>
                        <a:t>Bidrag til å etablere arbeidsplasser på Vestlandet.</a:t>
                      </a:r>
                    </a:p>
                  </a:txBody>
                  <a:tcPr>
                    <a:lnL w="0"/>
                    <a:lnR w="0"/>
                    <a:solidFill>
                      <a:prstClr val="black">
                        <a:lumOff val="100000"/>
                        <a:lumOff val="100000"/>
                      </a:prstClr>
                    </a:solidFill>
                  </a:tcPr>
                </a:tc>
              </a:tr>
              <a:tr h="0">
                <a:tc>
                  <a:txBody>
                    <a:bodyPr/>
                    <a:lstStyle/>
                    <a:p>
                      <a:pPr>
                        <a:defRPr sz="1000"/>
                      </a:pPr>
                      <a:r>
                        <a:rPr sz="1000"/>
                        <a:t>Stimulere til reell omstilling.</a:t>
                      </a:r>
                    </a:p>
                  </a:txBody>
                  <a:tcPr>
                    <a:lnL w="0"/>
                    <a:lnR w="0"/>
                    <a:solidFill>
                      <a:prstClr val="black">
                        <a:lumOff val="100000"/>
                        <a:lumOff val="100000"/>
                      </a:prstClr>
                    </a:solidFill>
                  </a:tcPr>
                </a:tc>
              </a:tr>
              <a:tr h="0">
                <a:tc>
                  <a:txBody>
                    <a:bodyPr/>
                    <a:lstStyle/>
                    <a:p>
                      <a:pPr>
                        <a:defRPr sz="1000"/>
                      </a:pPr>
                      <a:r>
                        <a:rPr sz="1000"/>
                        <a:t>Utvidedt permitteringsperiode.</a:t>
                      </a:r>
                    </a:p>
                    <a:p>
                      <a:r>
                        <a:rPr sz="1000"/>
                        <a:t>Tiltakspakke i en begrenset periode.</a:t>
                      </a:r>
                    </a:p>
                    <a:p>
                      <a:r>
                        <a:rPr sz="1000"/>
                        <a:t>Styring av utbygginger på norsk sokkel, slik at vi får et jevnere løp. Ikke full gass og full brems som idag.</a:t>
                      </a:r>
                    </a:p>
                  </a:txBody>
                  <a:tcPr>
                    <a:lnL w="0"/>
                    <a:lnR w="0"/>
                    <a:solidFill>
                      <a:prstClr val="black">
                        <a:lumOff val="100000"/>
                        <a:lumOff val="100000"/>
                      </a:prstClr>
                    </a:solidFill>
                  </a:tcPr>
                </a:tc>
              </a:tr>
              <a:tr h="0">
                <a:tc>
                  <a:txBody>
                    <a:bodyPr/>
                    <a:lstStyle/>
                    <a:p>
                      <a:pPr>
                        <a:defRPr sz="1000"/>
                      </a:pPr>
                      <a:r>
                        <a:rPr sz="1000"/>
                        <a:t>Fjern arbeidsgiveravgiften</a:t>
                      </a:r>
                    </a:p>
                  </a:txBody>
                  <a:tcPr>
                    <a:lnL w="0"/>
                    <a:lnR w="0"/>
                    <a:solidFill>
                      <a:prstClr val="black">
                        <a:lumOff val="100000"/>
                        <a:lumOff val="100000"/>
                      </a:prstClr>
                    </a:solidFill>
                  </a:tcPr>
                </a:tc>
              </a:tr>
              <a:tr h="0">
                <a:tc>
                  <a:txBody>
                    <a:bodyPr/>
                    <a:lstStyle/>
                    <a:p>
                      <a:pPr>
                        <a:defRPr sz="1000"/>
                      </a:pPr>
                      <a:r>
                        <a:rPr sz="1000"/>
                        <a:t>Samme rammevilkår som våre nordiske konkurrenter slik at vi konkurrerer på like vilkår i Finanssektoren.</a:t>
                      </a:r>
                    </a:p>
                  </a:txBody>
                  <a:tcPr>
                    <a:lnL w="0"/>
                    <a:lnR w="0"/>
                    <a:solidFill>
                      <a:prstClr val="black">
                        <a:lumOff val="100000"/>
                        <a:lumOff val="100000"/>
                      </a:prstClr>
                    </a:solidFill>
                  </a:tcPr>
                </a:tc>
              </a:tr>
              <a:tr h="0">
                <a:tc>
                  <a:txBody>
                    <a:bodyPr/>
                    <a:lstStyle/>
                    <a:p>
                      <a:pPr>
                        <a:defRPr sz="1000"/>
                      </a:pPr>
                      <a:r>
                        <a:rPr sz="1000"/>
                        <a:t>Myndighetene må stimulere til økt olje &amp; Gass leteaktivitet på Norsk sektor. Dette vil på sikt føre til opprettholdelse av en viss aktivitet i Norge. 2020 kan raskt bli verre en 2016 om leteaktiviteten ikke økes nå.</a:t>
                      </a:r>
                    </a:p>
                    <a:p>
                      <a:r>
                        <a:rPr sz="1000"/>
                        <a:t>Det bør også settes i gang større infrastrukturutbygging på Vestlandet. Dette vil styrke regionen og samarbeidet mellom bedrifter. Kortere reisetid sparer bedrifter for store summer, samt at det blir enklere å samarbeide tettere. Samarbeid krever ofte tilstedeværelse av nøkkelpersonell mellom bedriftene. Kortere reisetid gjør dette mer aktuelt for mange. 5 timer reisetid mellom Stavanger og Bergen er lang tid. Reduseres denne kraftig vil en få en mer samlet og sterkere region. Ikke hver mann på sitt nes.</a:t>
                      </a:r>
                    </a:p>
                  </a:txBody>
                  <a:tcPr>
                    <a:lnL w="0"/>
                    <a:lnR w="0"/>
                    <a:solidFill>
                      <a:prstClr val="black">
                        <a:lumOff val="100000"/>
                        <a:lumOff val="100000"/>
                      </a:prstClr>
                    </a:solidFill>
                  </a:tcPr>
                </a:tc>
              </a:tr>
              <a:tr h="0">
                <a:tc>
                  <a:txBody>
                    <a:bodyPr/>
                    <a:lstStyle/>
                    <a:p>
                      <a:pPr>
                        <a:defRPr sz="1000"/>
                      </a:pPr>
                      <a:r>
                        <a:rPr sz="1000"/>
                        <a:t>Støtte til Enova, Innovasjon synes jeg er bra tiltak som har gitt konkrete resultat/ aktivitet.</a:t>
                      </a:r>
                    </a:p>
                  </a:txBody>
                  <a:tcPr>
                    <a:lnL w="0"/>
                    <a:lnR w="0"/>
                    <a:solidFill>
                      <a:prstClr val="black">
                        <a:lumOff val="100000"/>
                        <a:lumOff val="100000"/>
                      </a:prstClr>
                    </a:solidFill>
                  </a:tcPr>
                </a:tc>
              </a:tr>
              <a:tr h="0">
                <a:tc>
                  <a:txBody>
                    <a:bodyPr/>
                    <a:lstStyle/>
                    <a:p>
                      <a:pPr>
                        <a:defRPr sz="1000"/>
                      </a:pPr>
                      <a:r>
                        <a:rPr sz="1000"/>
                        <a:t>Sterkere satsing på forskning.</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44. Hva er din konkrete ønskeliste til myndighetene? Ta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38800"/>
        </p:xfrm>
        <a:graphic>
          <a:graphicData uri="http://schemas.openxmlformats.org/drawingml/2006/table">
            <a:tbl>
              <a:tblPr>
                <a:tableStyleId>{5C22544A-7EE6-4342-B048-85BDC9FD1C3A}</a:tableStyleId>
              </a:tblPr>
              <a:tblGrid>
                <a:gridCol w="8207375"/>
              </a:tblGrid>
              <a:tr h="0">
                <a:tc>
                  <a:txBody>
                    <a:bodyPr/>
                    <a:lstStyle/>
                    <a:p>
                      <a:pPr>
                        <a:defRPr sz="1000"/>
                      </a:pPr>
                      <a:r>
                        <a:rPr sz="1000"/>
                        <a:t>Mindre avgifter for små og mellomstore bedrifter.</a:t>
                      </a:r>
                    </a:p>
                  </a:txBody>
                  <a:tcPr>
                    <a:lnL w="0"/>
                    <a:lnR w="0"/>
                    <a:solidFill>
                      <a:prstClr val="black">
                        <a:lumOff val="100000"/>
                        <a:lumOff val="100000"/>
                      </a:prstClr>
                    </a:solidFill>
                  </a:tcPr>
                </a:tc>
              </a:tr>
              <a:tr h="0">
                <a:tc>
                  <a:txBody>
                    <a:bodyPr/>
                    <a:lstStyle/>
                    <a:p>
                      <a:pPr>
                        <a:defRPr sz="1000"/>
                      </a:pPr>
                      <a:r>
                        <a:rPr sz="1000"/>
                        <a:t>Nok tilskudd til barnehagene.</a:t>
                      </a:r>
                    </a:p>
                    <a:p>
                      <a:r>
                        <a:rPr sz="1000"/>
                        <a:t>Og se på disse som en ressurs i regionen og ikke en utgift.</a:t>
                      </a:r>
                    </a:p>
                    <a:p>
                      <a:r>
                        <a:rPr sz="1000"/>
                        <a:t>Foreldre som mister jobben, beholder bhg plassen da de fremdeles er jobbsøkere.</a:t>
                      </a:r>
                    </a:p>
                    <a:p>
                      <a:r>
                        <a:rPr sz="1000"/>
                        <a:t>Her må man kunne gi gratis bhg plass i denne tiden de ikke har jobb.</a:t>
                      </a:r>
                    </a:p>
                    <a:p>
                      <a:r>
                        <a:rPr sz="1000"/>
                        <a:t>Mange foreldre sliter med bhg utgiftene, som jo ikke blir billigere.</a:t>
                      </a:r>
                    </a:p>
                  </a:txBody>
                  <a:tcPr>
                    <a:lnL w="0"/>
                    <a:lnR w="0"/>
                    <a:solidFill>
                      <a:prstClr val="black">
                        <a:lumOff val="100000"/>
                        <a:lumOff val="100000"/>
                      </a:prstClr>
                    </a:solidFill>
                  </a:tcPr>
                </a:tc>
              </a:tr>
              <a:tr h="0">
                <a:tc>
                  <a:txBody>
                    <a:bodyPr/>
                    <a:lstStyle/>
                    <a:p>
                      <a:pPr>
                        <a:defRPr sz="1000"/>
                      </a:pPr>
                      <a:r>
                        <a:rPr sz="1000"/>
                        <a:t>Fjerne arbeidsgivere avgift hos nystartet bedrifter de første 3-5 årene</a:t>
                      </a:r>
                    </a:p>
                  </a:txBody>
                  <a:tcPr>
                    <a:lnL w="0"/>
                    <a:lnR w="0"/>
                    <a:solidFill>
                      <a:prstClr val="black">
                        <a:lumOff val="100000"/>
                        <a:lumOff val="100000"/>
                      </a:prstClr>
                    </a:solidFill>
                  </a:tcPr>
                </a:tc>
              </a:tr>
              <a:tr h="0">
                <a:tc>
                  <a:txBody>
                    <a:bodyPr/>
                    <a:lstStyle/>
                    <a:p>
                      <a:pPr>
                        <a:defRPr sz="1000"/>
                      </a:pPr>
                      <a:r>
                        <a:rPr sz="1000"/>
                        <a:t>Bedre veier og like rammevilkår (konkurransevilkår)</a:t>
                      </a:r>
                    </a:p>
                  </a:txBody>
                  <a:tcPr>
                    <a:lnL w="0"/>
                    <a:lnR w="0"/>
                    <a:solidFill>
                      <a:prstClr val="black">
                        <a:lumOff val="100000"/>
                        <a:lumOff val="100000"/>
                      </a:prstClr>
                    </a:solidFill>
                  </a:tcPr>
                </a:tc>
              </a:tr>
              <a:tr h="0">
                <a:tc>
                  <a:txBody>
                    <a:bodyPr/>
                    <a:lstStyle/>
                    <a:p>
                      <a:pPr>
                        <a:defRPr sz="1000"/>
                      </a:pPr>
                      <a:r>
                        <a:rPr sz="1000"/>
                        <a:t>Formueskatt og arbeidsgiverskatt må bli rettferdig mellom internasjonale aktører og nasjonale</a:t>
                      </a:r>
                    </a:p>
                  </a:txBody>
                  <a:tcPr>
                    <a:lnL w="0"/>
                    <a:lnR w="0"/>
                    <a:solidFill>
                      <a:prstClr val="black">
                        <a:lumOff val="100000"/>
                        <a:lumOff val="100000"/>
                      </a:prstClr>
                    </a:solidFill>
                  </a:tcPr>
                </a:tc>
              </a:tr>
              <a:tr h="0">
                <a:tc>
                  <a:txBody>
                    <a:bodyPr/>
                    <a:lstStyle/>
                    <a:p>
                      <a:pPr>
                        <a:defRPr sz="1000"/>
                      </a:pPr>
                      <a:r>
                        <a:rPr sz="1000"/>
                        <a:t>Arbeidsgiveravgiften. En ekstra skatt for å ansatte i arbeid.</a:t>
                      </a:r>
                    </a:p>
                  </a:txBody>
                  <a:tcPr>
                    <a:lnL w="0"/>
                    <a:lnR w="0"/>
                    <a:solidFill>
                      <a:prstClr val="black">
                        <a:lumOff val="100000"/>
                        <a:lumOff val="100000"/>
                      </a:prstClr>
                    </a:solidFill>
                  </a:tcPr>
                </a:tc>
              </a:tr>
              <a:tr h="0">
                <a:tc>
                  <a:txBody>
                    <a:bodyPr/>
                    <a:lstStyle/>
                    <a:p>
                      <a:pPr>
                        <a:defRPr sz="1000"/>
                      </a:pPr>
                      <a:r>
                        <a:rPr sz="1000"/>
                        <a:t>Snakke opp en bransje som vil forsatt vil leve lenger og ha større omsetning enn flere ikke på-begynte bransjer.</a:t>
                      </a:r>
                    </a:p>
                  </a:txBody>
                  <a:tcPr>
                    <a:lnL w="0"/>
                    <a:lnR w="0"/>
                    <a:solidFill>
                      <a:prstClr val="black">
                        <a:lumOff val="100000"/>
                        <a:lumOff val="100000"/>
                      </a:prstClr>
                    </a:solidFill>
                  </a:tcPr>
                </a:tc>
              </a:tr>
              <a:tr h="0">
                <a:tc>
                  <a:txBody>
                    <a:bodyPr/>
                    <a:lstStyle/>
                    <a:p>
                      <a:pPr>
                        <a:defRPr sz="1000"/>
                      </a:pPr>
                      <a:r>
                        <a:rPr sz="1000"/>
                        <a:t>Tillate vekst i oppdrettsnæringen</a:t>
                      </a:r>
                    </a:p>
                  </a:txBody>
                  <a:tcPr>
                    <a:lnL w="0"/>
                    <a:lnR w="0"/>
                    <a:solidFill>
                      <a:prstClr val="black">
                        <a:lumOff val="100000"/>
                        <a:lumOff val="100000"/>
                      </a:prstClr>
                    </a:solidFill>
                  </a:tcPr>
                </a:tc>
              </a:tr>
              <a:tr h="0">
                <a:tc>
                  <a:txBody>
                    <a:bodyPr/>
                    <a:lstStyle/>
                    <a:p>
                      <a:pPr>
                        <a:defRPr sz="1000"/>
                      </a:pPr>
                      <a:r>
                        <a:rPr sz="1000"/>
                        <a:t>Enklere og ta inn og si opp ansatte. Enklere og prøve og så velge bort.</a:t>
                      </a:r>
                    </a:p>
                    <a:p>
                      <a:r>
                        <a:rPr sz="1000"/>
                        <a:t>Mindre resultatskatt og utbytteskatt. </a:t>
                      </a:r>
                    </a:p>
                    <a:p>
                      <a:r>
                        <a:rPr sz="1000"/>
                        <a:t>Støtteordninger og goder til oppstartsbedrifter. Stimulere nytenkning.</a:t>
                      </a:r>
                    </a:p>
                    <a:p>
                      <a:r>
                        <a:rPr sz="1000"/>
                        <a:t>Bedre inkubatormiljøer, mentormiljøer. Mange fylkes og kommunestyrte er halvdøde og utdaterte..</a:t>
                      </a:r>
                    </a:p>
                  </a:txBody>
                  <a:tcPr>
                    <a:lnL w="0"/>
                    <a:lnR w="0"/>
                    <a:solidFill>
                      <a:prstClr val="black">
                        <a:lumOff val="100000"/>
                        <a:lumOff val="100000"/>
                      </a:prstClr>
                    </a:solidFill>
                  </a:tcPr>
                </a:tc>
              </a:tr>
              <a:tr h="0">
                <a:tc>
                  <a:txBody>
                    <a:bodyPr/>
                    <a:lstStyle/>
                    <a:p>
                      <a:pPr>
                        <a:defRPr sz="1000"/>
                      </a:pPr>
                      <a:r>
                        <a:rPr sz="1000"/>
                        <a:t>Få vekk svart arbeid, forenkle skjemaveldet for byggebransjen, men la heller det enkelte firma stå inne for sine fag. Det må heller stilles krav til firma om soliditet, erfaring og dokumentert kunnskap. Etabler en gruppe med etterforskere som får bort konkursrytterne og avslører økonomisk spekulasjon ved å slå firma konkurs og så starte opp igjen.</a:t>
                      </a:r>
                    </a:p>
                  </a:txBody>
                  <a:tcPr>
                    <a:lnL w="0"/>
                    <a:lnR w="0"/>
                    <a:solidFill>
                      <a:prstClr val="black">
                        <a:lumOff val="100000"/>
                        <a:lumOff val="100000"/>
                      </a:prstClr>
                    </a:solidFill>
                  </a:tcPr>
                </a:tc>
              </a:tr>
              <a:tr h="0">
                <a:tc>
                  <a:txBody>
                    <a:bodyPr/>
                    <a:lstStyle/>
                    <a:p>
                      <a:pPr>
                        <a:defRPr sz="1000"/>
                      </a:pPr>
                      <a:r>
                        <a:rPr sz="1000"/>
                        <a:t>Behold lav rente.</a:t>
                      </a:r>
                    </a:p>
                    <a:p>
                      <a:r>
                        <a:rPr sz="1000"/>
                        <a:t>Senk skatt på næring.</a:t>
                      </a:r>
                    </a:p>
                    <a:p>
                      <a:r>
                        <a:rPr sz="1000"/>
                        <a:t>Senk bompengenivået i Bergen.</a:t>
                      </a:r>
                    </a:p>
                  </a:txBody>
                  <a:tcPr>
                    <a:lnL w="0"/>
                    <a:lnR w="0"/>
                    <a:solidFill>
                      <a:prstClr val="black">
                        <a:lumOff val="100000"/>
                        <a:lumOff val="100000"/>
                      </a:prstClr>
                    </a:solidFill>
                  </a:tcPr>
                </a:tc>
              </a:tr>
              <a:tr h="0">
                <a:tc>
                  <a:txBody>
                    <a:bodyPr/>
                    <a:lstStyle/>
                    <a:p>
                      <a:pPr>
                        <a:defRPr sz="1000"/>
                      </a:pPr>
                      <a:r>
                        <a:rPr sz="1000"/>
                        <a:t>Forser allerede planlagte byggeprosjekter.  Forser rehabilitering av eksisterende bygg.  Dette gir arbeid for oss og svært gode betingelser for myndighetene.</a:t>
                      </a:r>
                    </a:p>
                  </a:txBody>
                  <a:tcPr>
                    <a:lnL w="0"/>
                    <a:lnR w="0"/>
                    <a:solidFill>
                      <a:prstClr val="black">
                        <a:lumOff val="100000"/>
                        <a:lumOff val="100000"/>
                      </a:prstClr>
                    </a:solidFill>
                  </a:tcPr>
                </a:tc>
              </a:tr>
              <a:tr h="0">
                <a:tc>
                  <a:txBody>
                    <a:bodyPr/>
                    <a:lstStyle/>
                    <a:p>
                      <a:pPr>
                        <a:defRPr sz="1000"/>
                      </a:pPr>
                      <a:r>
                        <a:rPr sz="1000"/>
                        <a:t>stabile rammebetingelser er viktigere enn å være "best på alt" til enhver tid</a:t>
                      </a:r>
                    </a:p>
                    <a:p>
                      <a:r>
                        <a:rPr sz="1000"/>
                        <a:t>gjennomtenkte infrastrukturløsninger i et helhetsperspektiv</a:t>
                      </a:r>
                    </a:p>
                    <a:p>
                      <a:r>
                        <a:rPr sz="1000"/>
                        <a:t>politisk lederskap og ikke detaljstyring</a:t>
                      </a:r>
                    </a:p>
                  </a:txBody>
                  <a:tcPr>
                    <a:lnL w="0"/>
                    <a:lnR w="0"/>
                    <a:solidFill>
                      <a:prstClr val="black">
                        <a:lumOff val="100000"/>
                        <a:lumOff val="100000"/>
                      </a:prstClr>
                    </a:solidFill>
                  </a:tcPr>
                </a:tc>
              </a:tr>
              <a:tr h="0">
                <a:tc>
                  <a:txBody>
                    <a:bodyPr/>
                    <a:lstStyle/>
                    <a:p>
                      <a:pPr>
                        <a:defRPr sz="1000"/>
                      </a:pPr>
                      <a:r>
                        <a:rPr sz="1000"/>
                        <a:t>Stabile og gode rammevilkår. Minst mulig vridning mot bransjer i solnedgangsfasen</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44. Hva er din konkrete ønskeliste til myndighetene? Ta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6035040"/>
        </p:xfrm>
        <a:graphic>
          <a:graphicData uri="http://schemas.openxmlformats.org/drawingml/2006/table">
            <a:tbl>
              <a:tblPr>
                <a:tableStyleId>{5C22544A-7EE6-4342-B048-85BDC9FD1C3A}</a:tableStyleId>
              </a:tblPr>
              <a:tblGrid>
                <a:gridCol w="8207375"/>
              </a:tblGrid>
              <a:tr h="0">
                <a:tc>
                  <a:txBody>
                    <a:bodyPr/>
                    <a:lstStyle/>
                    <a:p>
                      <a:pPr>
                        <a:defRPr sz="1000"/>
                      </a:pPr>
                      <a:r>
                        <a:rPr sz="1000"/>
                        <a:t>Tiltak for å fremme sysselsetting; gjerne ved forsering av større vegprosjekter.  Aktive tiltak i f.t. rederinæringen på Vestlandet.</a:t>
                      </a:r>
                    </a:p>
                  </a:txBody>
                  <a:tcPr>
                    <a:lnL w="0"/>
                    <a:lnR w="0"/>
                    <a:solidFill>
                      <a:prstClr val="black">
                        <a:lumOff val="100000"/>
                        <a:lumOff val="100000"/>
                      </a:prstClr>
                    </a:solidFill>
                  </a:tcPr>
                </a:tc>
              </a:tr>
              <a:tr h="0">
                <a:tc>
                  <a:txBody>
                    <a:bodyPr/>
                    <a:lstStyle/>
                    <a:p>
                      <a:pPr>
                        <a:defRPr sz="1000"/>
                      </a:pPr>
                      <a:r>
                        <a:rPr sz="1000"/>
                        <a:t>Tiltakspakker og utvidet permisjonsperiode.</a:t>
                      </a:r>
                    </a:p>
                  </a:txBody>
                  <a:tcPr>
                    <a:lnL w="0"/>
                    <a:lnR w="0"/>
                    <a:solidFill>
                      <a:prstClr val="black">
                        <a:lumOff val="100000"/>
                        <a:lumOff val="100000"/>
                      </a:prstClr>
                    </a:solidFill>
                  </a:tcPr>
                </a:tc>
              </a:tr>
              <a:tr h="0">
                <a:tc>
                  <a:txBody>
                    <a:bodyPr/>
                    <a:lstStyle/>
                    <a:p>
                      <a:pPr>
                        <a:defRPr sz="1000"/>
                      </a:pPr>
                      <a:r>
                        <a:rPr sz="1000"/>
                        <a:t>Vi arbeider med rekruttering og rådgivning. Kompetansekrav til bransjen for å kunne etablere seg og gjennomføre oppdrag, hadde vært bra for kvaliteten.  Ellers tror jeg ikke det er så mye regjeringen kan gjøre for å tvinge oljeselskapene til å sette i gang prosjekter igjen, for det er det som trengs. Kanskje Statoil burde vært tatt av børs slik at de fikk et mer langsiktig perspektiv?</a:t>
                      </a:r>
                    </a:p>
                  </a:txBody>
                  <a:tcPr>
                    <a:lnL w="0"/>
                    <a:lnR w="0"/>
                    <a:solidFill>
                      <a:prstClr val="black">
                        <a:lumOff val="100000"/>
                        <a:lumOff val="100000"/>
                      </a:prstClr>
                    </a:solidFill>
                  </a:tcPr>
                </a:tc>
              </a:tr>
              <a:tr h="0">
                <a:tc>
                  <a:txBody>
                    <a:bodyPr/>
                    <a:lstStyle/>
                    <a:p>
                      <a:pPr>
                        <a:defRPr sz="1000"/>
                      </a:pPr>
                      <a:r>
                        <a:rPr sz="1000"/>
                        <a:t>Offentlige prosjekter som veiutbygging, vedlikehold av offentlige bygg etc + tiltakspakker for olje/gass-industrien. Endre permiteringsreglene til 52 uker. Dette skaper noe mer langsiktighet for å beholde kompetanse + noe mer sysselsetting.</a:t>
                      </a:r>
                    </a:p>
                  </a:txBody>
                  <a:tcPr>
                    <a:lnL w="0"/>
                    <a:lnR w="0"/>
                    <a:solidFill>
                      <a:prstClr val="black">
                        <a:lumOff val="100000"/>
                        <a:lumOff val="100000"/>
                      </a:prstClr>
                    </a:solidFill>
                  </a:tcPr>
                </a:tc>
              </a:tr>
              <a:tr h="0">
                <a:tc>
                  <a:txBody>
                    <a:bodyPr/>
                    <a:lstStyle/>
                    <a:p>
                      <a:pPr>
                        <a:defRPr sz="1000"/>
                      </a:pPr>
                      <a:r>
                        <a:rPr sz="1000"/>
                        <a:t>Fjerne formueskatt.</a:t>
                      </a:r>
                    </a:p>
                  </a:txBody>
                  <a:tcPr>
                    <a:lnL w="0"/>
                    <a:lnR w="0"/>
                    <a:solidFill>
                      <a:prstClr val="black">
                        <a:lumOff val="100000"/>
                        <a:lumOff val="100000"/>
                      </a:prstClr>
                    </a:solidFill>
                  </a:tcPr>
                </a:tc>
              </a:tr>
              <a:tr h="0">
                <a:tc>
                  <a:txBody>
                    <a:bodyPr/>
                    <a:lstStyle/>
                    <a:p>
                      <a:pPr>
                        <a:defRPr sz="1000"/>
                      </a:pPr>
                      <a:r>
                        <a:rPr sz="1000"/>
                        <a:t>Lettere tilgang på finansiering (Innovasjon Norge, Skattefunn etc.) Ta grep for å holde kronekursen lav.</a:t>
                      </a:r>
                    </a:p>
                  </a:txBody>
                  <a:tcPr>
                    <a:lnL w="0"/>
                    <a:lnR w="0"/>
                    <a:solidFill>
                      <a:prstClr val="black">
                        <a:lumOff val="100000"/>
                        <a:lumOff val="100000"/>
                      </a:prstClr>
                    </a:solidFill>
                  </a:tcPr>
                </a:tc>
              </a:tr>
              <a:tr h="0">
                <a:tc>
                  <a:txBody>
                    <a:bodyPr/>
                    <a:lstStyle/>
                    <a:p>
                      <a:pPr>
                        <a:defRPr sz="1000"/>
                      </a:pPr>
                      <a:r>
                        <a:rPr sz="1000"/>
                        <a:t>Få fortgang på større prosjekt, veg, samferdsel.</a:t>
                      </a:r>
                    </a:p>
                  </a:txBody>
                  <a:tcPr>
                    <a:lnL w="0"/>
                    <a:lnR w="0"/>
                    <a:solidFill>
                      <a:prstClr val="black">
                        <a:lumOff val="100000"/>
                        <a:lumOff val="100000"/>
                      </a:prstClr>
                    </a:solidFill>
                  </a:tcPr>
                </a:tc>
              </a:tr>
              <a:tr h="0">
                <a:tc>
                  <a:txBody>
                    <a:bodyPr/>
                    <a:lstStyle/>
                    <a:p>
                      <a:pPr>
                        <a:defRPr sz="1000"/>
                      </a:pPr>
                      <a:r>
                        <a:rPr sz="1000"/>
                        <a:t>Se olje og gassnæringen - ikke la den forvitre</a:t>
                      </a:r>
                    </a:p>
                  </a:txBody>
                  <a:tcPr>
                    <a:lnL w="0"/>
                    <a:lnR w="0"/>
                    <a:solidFill>
                      <a:prstClr val="black">
                        <a:lumOff val="100000"/>
                        <a:lumOff val="100000"/>
                      </a:prstClr>
                    </a:solidFill>
                  </a:tcPr>
                </a:tc>
              </a:tr>
              <a:tr h="0">
                <a:tc>
                  <a:txBody>
                    <a:bodyPr/>
                    <a:lstStyle/>
                    <a:p>
                      <a:pPr>
                        <a:defRPr sz="1000"/>
                      </a:pPr>
                      <a:r>
                        <a:rPr sz="1000"/>
                        <a:t>Det er i bunn det viktigste at det blir startet nye prosjekter som vi alle vet vil komme innen et par år. I stedefor å bygge ned hele bransjen, så kunne det kanskje vært formålstjenlig at de store oljeselskaper(styrt igjennom eierskap) startet prosjekter før planlagt slik at vi ikke får en ekstrem prisvekst i 2018 da det på ny ser ut til å bli en kraftig boom. Når det skjer, så får vi en enda større utfordring en det vi har hatt de siste årene med å få tak i erfarne personer da store deler av spisskompetansen er etablert i andre bransjer og kommer ikke tilbake. Dette kombinert med at ungdommer ikke velger oljerelatert studieretning, så vil vi i verstefall mistet den posisjonen norsk olje og gass har hatt i et internasjonalt perspektiv. Tror at vi rokker ved grunnpilaren til norsk arbeidsliv slik vi kjenner det og vil anta at vi får en bevegelse over til hvordan bransjen virker i UK hvor største delen av bransjen er konsulenter og henter ut maksimal profit i hvert oppdrag. Kostnadsdrivende. Vanskelig å bygge en solid kompetanse som felleskapet skal nytte godt av i et internasjonalt perspektiv når kompetansen blir spredt på enkelthoder og ikke igjennom solide miljøer. Kortsiktig så kan det antas at Staten kunne hjulpet bransjen en tid ved at de innførte en lengre permitteringstid fra 30-52 uker eller lengre. Mange aktører kommer nå til å gå konkurs da de ikke har egenkapital til å betale personer i oppsiglesetiden når de kommer tilbake etter endt permitteringstid. Ved å forlenge dette tiden, så kan mange bli reddet hvis oljeprisen øker. Det er for mange for seint med tiltak da det i bransjen går lang tid fra et prosjekt blir bestemt til dette vil få effekter. Det kan også nevnes plugging av brønner som uansett skal utføres og igjennom skattesystemet i praksis blir største andel betalt av staten. Kostnader er nå allerede redusert og staten vil nå ha lavere kostnader med dette en for bare et år siden. Denne kostnaden vil selvsagt stige igjen når det blir knapphet. Risikoen for bransjen stiger med den tilnærmingen bransjen har vist og denne risikoen blir selvsagt en del av/inkludert i fremtidige rater. Kostnadsøkning. Norge har verdens ledende miljøer innen Subsea som nå blir totalt radert. Når en ser i pipeline for 2018 skal det iverksettes nær 30 nye store subseprosjekter. Undrer meg på hvem skal gjøre dette, til hvilken kostnad dette blir og usikkerhet knytt til ulykker når all kompetanse er borte...</a:t>
                      </a:r>
                    </a:p>
                  </a:txBody>
                  <a:tcPr>
                    <a:lnL w="0"/>
                    <a:lnR w="0"/>
                    <a:solidFill>
                      <a:prstClr val="black">
                        <a:lumOff val="100000"/>
                        <a:lumOff val="100000"/>
                      </a:prstClr>
                    </a:solidFill>
                  </a:tcPr>
                </a:tc>
              </a:tr>
              <a:tr h="0">
                <a:tc>
                  <a:txBody>
                    <a:bodyPr/>
                    <a:lstStyle/>
                    <a:p>
                      <a:pPr>
                        <a:defRPr sz="1000"/>
                      </a:pPr>
                      <a:r>
                        <a:rPr sz="1000"/>
                        <a:t>Ta inn forbehold i Vikarbyrådirektivet</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44. Hva er din konkrete ønskeliste til myndighetene? Ta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760720"/>
        </p:xfrm>
        <a:graphic>
          <a:graphicData uri="http://schemas.openxmlformats.org/drawingml/2006/table">
            <a:tbl>
              <a:tblPr>
                <a:tableStyleId>{5C22544A-7EE6-4342-B048-85BDC9FD1C3A}</a:tableStyleId>
              </a:tblPr>
              <a:tblGrid>
                <a:gridCol w="8207375"/>
              </a:tblGrid>
              <a:tr h="0">
                <a:tc>
                  <a:txBody>
                    <a:bodyPr/>
                    <a:lstStyle/>
                    <a:p>
                      <a:pPr>
                        <a:defRPr sz="1000"/>
                      </a:pPr>
                      <a:r>
                        <a:rPr sz="1000"/>
                        <a:t>Regjeringen MÅ presse operatørselskapene til å plugge mer brønner, - det MÅ settes en maks tidsfrist for når brønner skal plugges.</a:t>
                      </a:r>
                    </a:p>
                    <a:p>
                      <a:r>
                        <a:rPr sz="1000"/>
                        <a:t>Det må bores flere letebrønner.</a:t>
                      </a:r>
                    </a:p>
                    <a:p>
                      <a:r>
                        <a:rPr sz="1000"/>
                        <a:t>Utenlandske boreselskap MÅ også følge norske lover og krav om opplæring av utenlandske arbeidere på norsk sokkel, - i dag er det stor forskjellsbehandling på hvilke kompetanse som kreves av norske arbeidere og utenlandske arbeidere for å arbeide i samme stilling.</a:t>
                      </a:r>
                    </a:p>
                    <a:p>
                      <a:r>
                        <a:rPr sz="1000"/>
                        <a:t>Dette vil skape flere norske arbeidsplasser og sikre kvalitet og sikkerhet i arbeidet offshore.</a:t>
                      </a:r>
                    </a:p>
                  </a:txBody>
                  <a:tcPr>
                    <a:lnL w="0"/>
                    <a:lnR w="0"/>
                    <a:solidFill>
                      <a:prstClr val="black">
                        <a:lumOff val="100000"/>
                        <a:lumOff val="100000"/>
                      </a:prstClr>
                    </a:solidFill>
                  </a:tcPr>
                </a:tc>
              </a:tr>
              <a:tr h="0">
                <a:tc>
                  <a:txBody>
                    <a:bodyPr/>
                    <a:lstStyle/>
                    <a:p>
                      <a:pPr>
                        <a:defRPr sz="1000"/>
                      </a:pPr>
                      <a:r>
                        <a:rPr sz="1000"/>
                        <a:t>Flere stimuleringstiltakt for nyetableringer/omstillingsmidler.</a:t>
                      </a:r>
                    </a:p>
                  </a:txBody>
                  <a:tcPr>
                    <a:lnL w="0"/>
                    <a:lnR w="0"/>
                    <a:solidFill>
                      <a:prstClr val="black">
                        <a:lumOff val="100000"/>
                        <a:lumOff val="100000"/>
                      </a:prstClr>
                    </a:solidFill>
                  </a:tcPr>
                </a:tc>
              </a:tr>
              <a:tr h="0">
                <a:tc>
                  <a:txBody>
                    <a:bodyPr/>
                    <a:lstStyle/>
                    <a:p>
                      <a:pPr>
                        <a:defRPr sz="1000"/>
                      </a:pPr>
                      <a:r>
                        <a:rPr sz="1000"/>
                        <a:t>Forutsigbarhet i skattepolitikken og pensjonssystemet.</a:t>
                      </a:r>
                    </a:p>
                    <a:p>
                      <a:r>
                        <a:rPr sz="1000"/>
                        <a:t>Konkret tiltakspakke Vestlandet</a:t>
                      </a:r>
                    </a:p>
                    <a:p>
                      <a:r>
                        <a:rPr sz="1000"/>
                        <a:t>Stimulere Norsk økonomi med "måtehold" fremover</a:t>
                      </a:r>
                    </a:p>
                  </a:txBody>
                  <a:tcPr>
                    <a:lnL w="0"/>
                    <a:lnR w="0"/>
                    <a:solidFill>
                      <a:prstClr val="black">
                        <a:lumOff val="100000"/>
                        <a:lumOff val="100000"/>
                      </a:prstClr>
                    </a:solidFill>
                  </a:tcPr>
                </a:tc>
              </a:tr>
              <a:tr h="0">
                <a:tc>
                  <a:txBody>
                    <a:bodyPr/>
                    <a:lstStyle/>
                    <a:p>
                      <a:pPr>
                        <a:defRPr sz="1000"/>
                      </a:pPr>
                      <a:r>
                        <a:rPr sz="1000"/>
                        <a:t>Ytterligere forbedring innen fleksibiliteten man har ved permittering. Det hjelper I praksis lite med et 8 mnd permiteringsbilde da de man parmitterer må rulleres innenfor 32 ukers regelen. vanskelig å få det til å vare I lengre tid når man har skjært til beine på kjernekompetansen og har svært varierende oppdragsmengde.</a:t>
                      </a:r>
                    </a:p>
                  </a:txBody>
                  <a:tcPr>
                    <a:lnL w="0"/>
                    <a:lnR w="0"/>
                    <a:solidFill>
                      <a:prstClr val="black">
                        <a:lumOff val="100000"/>
                        <a:lumOff val="100000"/>
                      </a:prstClr>
                    </a:solidFill>
                  </a:tcPr>
                </a:tc>
              </a:tr>
              <a:tr h="0">
                <a:tc>
                  <a:txBody>
                    <a:bodyPr/>
                    <a:lstStyle/>
                    <a:p>
                      <a:pPr>
                        <a:defRPr sz="1000"/>
                      </a:pPr>
                      <a:r>
                        <a:rPr sz="1000"/>
                        <a:t>Endrede permisjonsregler til 12 mnd for å opprettholde kunnskap og konkurransekraft og gi "pusterom" for omstilling</a:t>
                      </a:r>
                    </a:p>
                  </a:txBody>
                  <a:tcPr>
                    <a:lnL w="0"/>
                    <a:lnR w="0"/>
                    <a:solidFill>
                      <a:prstClr val="black">
                        <a:lumOff val="100000"/>
                        <a:lumOff val="100000"/>
                      </a:prstClr>
                    </a:solidFill>
                  </a:tcPr>
                </a:tc>
              </a:tr>
              <a:tr h="0">
                <a:tc>
                  <a:txBody>
                    <a:bodyPr/>
                    <a:lstStyle/>
                    <a:p>
                      <a:pPr>
                        <a:defRPr sz="1000"/>
                      </a:pPr>
                      <a:r>
                        <a:rPr sz="1000"/>
                        <a:t>arb.giver.avg</a:t>
                      </a:r>
                    </a:p>
                  </a:txBody>
                  <a:tcPr>
                    <a:lnL w="0"/>
                    <a:lnR w="0"/>
                    <a:solidFill>
                      <a:prstClr val="black">
                        <a:lumOff val="100000"/>
                        <a:lumOff val="100000"/>
                      </a:prstClr>
                    </a:solidFill>
                  </a:tcPr>
                </a:tc>
              </a:tr>
              <a:tr h="0">
                <a:tc>
                  <a:txBody>
                    <a:bodyPr/>
                    <a:lstStyle/>
                    <a:p>
                      <a:pPr>
                        <a:defRPr sz="1000"/>
                      </a:pPr>
                      <a:r>
                        <a:rPr sz="1000"/>
                        <a:t>Me ønsker ein kommune som viser interresse også når ikkje pressa er tilstede.</a:t>
                      </a:r>
                    </a:p>
                    <a:p>
                      <a:r>
                        <a:rPr sz="1000"/>
                        <a:t>Me treng ein reguleringsplan slik at me kan hjelpe oss sjølve og kommunen med ny veg inn til næringsområdet i Sagvåg.</a:t>
                      </a:r>
                    </a:p>
                    <a:p>
                      <a:r>
                        <a:rPr sz="1000"/>
                        <a:t>Tida renn i fra oss og snart er eit å gått utan at komunen har vdtatt oppstart av reguleringsplanen.</a:t>
                      </a:r>
                    </a:p>
                  </a:txBody>
                  <a:tcPr>
                    <a:lnL w="0"/>
                    <a:lnR w="0"/>
                    <a:solidFill>
                      <a:prstClr val="black">
                        <a:lumOff val="100000"/>
                        <a:lumOff val="100000"/>
                      </a:prstClr>
                    </a:solidFill>
                  </a:tcPr>
                </a:tc>
              </a:tr>
              <a:tr h="0">
                <a:tc>
                  <a:txBody>
                    <a:bodyPr/>
                    <a:lstStyle/>
                    <a:p>
                      <a:pPr>
                        <a:defRPr sz="1000"/>
                      </a:pPr>
                      <a:r>
                        <a:rPr sz="1000"/>
                        <a:t>Komme med langsiktige tiltakspakker til det offentlige (kommuner/fylke). Viktig at politikere ikke setter sparekniven på når skatteinngangen svikter som følge av ett sviktende marked.</a:t>
                      </a:r>
                    </a:p>
                  </a:txBody>
                  <a:tcPr>
                    <a:lnL w="0"/>
                    <a:lnR w="0"/>
                    <a:solidFill>
                      <a:prstClr val="black">
                        <a:lumOff val="100000"/>
                        <a:lumOff val="100000"/>
                      </a:prstClr>
                    </a:solidFill>
                  </a:tcPr>
                </a:tc>
              </a:tr>
              <a:tr h="0">
                <a:tc>
                  <a:txBody>
                    <a:bodyPr/>
                    <a:lstStyle/>
                    <a:p>
                      <a:pPr>
                        <a:defRPr sz="1000"/>
                      </a:pPr>
                      <a:r>
                        <a:rPr sz="1000"/>
                        <a:t>Kontrakter på nasjonale offentlige innkjøp bør i større grad tilfalle norske bedrifter. </a:t>
                      </a:r>
                    </a:p>
                    <a:p>
                      <a:r>
                        <a:rPr sz="1000"/>
                        <a:t>Bistå norske eksportbedrifter gjennom økonomisk støtte og klynger til å skape gjenkjennelighet i internasjonale markeder og dermed øke salget i et konkurransepreget marked.</a:t>
                      </a:r>
                    </a:p>
                  </a:txBody>
                  <a:tcPr>
                    <a:lnL w="0"/>
                    <a:lnR w="0"/>
                    <a:solidFill>
                      <a:prstClr val="black">
                        <a:lumOff val="100000"/>
                        <a:lumOff val="100000"/>
                      </a:prstClr>
                    </a:solidFill>
                  </a:tcPr>
                </a:tc>
              </a:tr>
              <a:tr h="0">
                <a:tc>
                  <a:txBody>
                    <a:bodyPr/>
                    <a:lstStyle/>
                    <a:p>
                      <a:pPr>
                        <a:defRPr sz="1000"/>
                      </a:pPr>
                      <a:r>
                        <a:rPr sz="1000"/>
                        <a:t>Få fart på veiutbygging</a:t>
                      </a:r>
                    </a:p>
                  </a:txBody>
                  <a:tcPr>
                    <a:lnL w="0"/>
                    <a:lnR w="0"/>
                    <a:solidFill>
                      <a:prstClr val="black">
                        <a:lumOff val="100000"/>
                        <a:lumOff val="100000"/>
                      </a:prstClr>
                    </a:solidFill>
                  </a:tcPr>
                </a:tc>
              </a:tr>
              <a:tr h="0">
                <a:tc>
                  <a:txBody>
                    <a:bodyPr/>
                    <a:lstStyle/>
                    <a:p>
                      <a:pPr>
                        <a:defRPr sz="1000"/>
                      </a:pPr>
                      <a:r>
                        <a:rPr sz="1000"/>
                        <a:t>Fjerne eiendomsskatt</a:t>
                      </a:r>
                    </a:p>
                    <a:p>
                      <a:r>
                        <a:rPr sz="1000"/>
                        <a:t>Fjerne formueskatt</a:t>
                      </a:r>
                    </a:p>
                    <a:p>
                      <a:r>
                        <a:rPr sz="1000"/>
                        <a:t>Redusert selskapsskatt</a:t>
                      </a:r>
                    </a:p>
                  </a:txBody>
                  <a:tcPr>
                    <a:lnL w="0"/>
                    <a:lnR w="0"/>
                    <a:solidFill>
                      <a:prstClr val="black">
                        <a:lumOff val="100000"/>
                        <a:lumOff val="100000"/>
                      </a:prstClr>
                    </a:solidFill>
                  </a:tcPr>
                </a:tc>
              </a:tr>
              <a:tr h="0">
                <a:tc>
                  <a:txBody>
                    <a:bodyPr/>
                    <a:lstStyle/>
                    <a:p>
                      <a:pPr>
                        <a:defRPr sz="1000"/>
                      </a:pPr>
                      <a:r>
                        <a:rPr sz="1000"/>
                        <a:t>Fortgang i offentlige prosjekter. Bruker for lang tid på planlegging i vanskelige tider som nå, og det fører til at tiltakene kommer for sent.</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44. Hva er din konkrete ønskeliste til myndighetene? Ta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99760"/>
        </p:xfrm>
        <a:graphic>
          <a:graphicData uri="http://schemas.openxmlformats.org/drawingml/2006/table">
            <a:tbl>
              <a:tblPr>
                <a:tableStyleId>{5C22544A-7EE6-4342-B048-85BDC9FD1C3A}</a:tableStyleId>
              </a:tblPr>
              <a:tblGrid>
                <a:gridCol w="8207375"/>
              </a:tblGrid>
              <a:tr h="0">
                <a:tc>
                  <a:txBody>
                    <a:bodyPr/>
                    <a:lstStyle/>
                    <a:p>
                      <a:pPr>
                        <a:defRPr sz="1000"/>
                      </a:pPr>
                      <a:r>
                        <a:rPr sz="1000"/>
                        <a:t>En betydelig tiltakspakke må på plass slik at sulteforede kommunen, og fylke får betydelige midler for etterslep av vedlikehold. Vet at mange har prosjekter liggende som kan være klar på kort tid.</a:t>
                      </a:r>
                    </a:p>
                    <a:p>
                      <a:r>
                        <a:rPr sz="1000"/>
                        <a:t>Her snakker vi om flere milliarder bare for Rogaland.</a:t>
                      </a:r>
                    </a:p>
                  </a:txBody>
                  <a:tcPr>
                    <a:lnL w="0"/>
                    <a:lnR w="0"/>
                    <a:solidFill>
                      <a:prstClr val="black">
                        <a:lumOff val="100000"/>
                        <a:lumOff val="100000"/>
                      </a:prstClr>
                    </a:solidFill>
                  </a:tcPr>
                </a:tc>
              </a:tr>
              <a:tr h="0">
                <a:tc>
                  <a:txBody>
                    <a:bodyPr/>
                    <a:lstStyle/>
                    <a:p>
                      <a:pPr>
                        <a:defRPr sz="1000"/>
                      </a:pPr>
                      <a:r>
                        <a:rPr sz="1000"/>
                        <a:t>Oppgradering og ferdigstillelse av lokale og regionale samferdselsprosjekt</a:t>
                      </a:r>
                    </a:p>
                  </a:txBody>
                  <a:tcPr>
                    <a:lnL w="0"/>
                    <a:lnR w="0"/>
                    <a:solidFill>
                      <a:prstClr val="black">
                        <a:lumOff val="100000"/>
                        <a:lumOff val="100000"/>
                      </a:prstClr>
                    </a:solidFill>
                  </a:tcPr>
                </a:tc>
              </a:tr>
              <a:tr h="0">
                <a:tc>
                  <a:txBody>
                    <a:bodyPr/>
                    <a:lstStyle/>
                    <a:p>
                      <a:pPr>
                        <a:defRPr sz="1000"/>
                      </a:pPr>
                      <a:r>
                        <a:rPr sz="1000"/>
                        <a:t>Minstrefradrag for selvstendig næringdrivende.</a:t>
                      </a:r>
                    </a:p>
                  </a:txBody>
                  <a:tcPr>
                    <a:lnL w="0"/>
                    <a:lnR w="0"/>
                    <a:solidFill>
                      <a:prstClr val="black">
                        <a:lumOff val="100000"/>
                        <a:lumOff val="100000"/>
                      </a:prstClr>
                    </a:solidFill>
                  </a:tcPr>
                </a:tc>
              </a:tr>
              <a:tr h="0">
                <a:tc>
                  <a:txBody>
                    <a:bodyPr/>
                    <a:lstStyle/>
                    <a:p>
                      <a:pPr>
                        <a:defRPr sz="1000"/>
                      </a:pPr>
                      <a:r>
                        <a:rPr sz="1000"/>
                        <a:t>statlige og kommunale  bygg  har  bygningsmasse som trenger en oppgradering til dagens stander, enkel tiltak som ikke tenger søknadsprosess</a:t>
                      </a:r>
                    </a:p>
                  </a:txBody>
                  <a:tcPr>
                    <a:lnL w="0"/>
                    <a:lnR w="0"/>
                    <a:solidFill>
                      <a:prstClr val="black">
                        <a:lumOff val="100000"/>
                        <a:lumOff val="100000"/>
                      </a:prstClr>
                    </a:solidFill>
                  </a:tcPr>
                </a:tc>
              </a:tr>
              <a:tr h="0">
                <a:tc>
                  <a:txBody>
                    <a:bodyPr/>
                    <a:lstStyle/>
                    <a:p>
                      <a:pPr>
                        <a:defRPr sz="1000"/>
                      </a:pPr>
                      <a:r>
                        <a:rPr sz="1000"/>
                        <a:t>Etablere reguleringer for bruk av fossile og skadelige verktoy som ikke gir kvalitet.</a:t>
                      </a:r>
                    </a:p>
                  </a:txBody>
                  <a:tcPr>
                    <a:lnL w="0"/>
                    <a:lnR w="0"/>
                    <a:solidFill>
                      <a:prstClr val="black">
                        <a:lumOff val="100000"/>
                        <a:lumOff val="100000"/>
                      </a:prstClr>
                    </a:solidFill>
                  </a:tcPr>
                </a:tc>
              </a:tr>
              <a:tr h="0">
                <a:tc>
                  <a:txBody>
                    <a:bodyPr/>
                    <a:lstStyle/>
                    <a:p>
                      <a:pPr>
                        <a:defRPr sz="1000"/>
                      </a:pPr>
                      <a:r>
                        <a:rPr sz="1000"/>
                        <a:t>Stimulere ønskede investeringer med økonomiske incentiver.</a:t>
                      </a:r>
                    </a:p>
                  </a:txBody>
                  <a:tcPr>
                    <a:lnL w="0"/>
                    <a:lnR w="0"/>
                    <a:solidFill>
                      <a:prstClr val="black">
                        <a:lumOff val="100000"/>
                        <a:lumOff val="100000"/>
                      </a:prstClr>
                    </a:solidFill>
                  </a:tcPr>
                </a:tc>
              </a:tr>
              <a:tr h="0">
                <a:tc>
                  <a:txBody>
                    <a:bodyPr/>
                    <a:lstStyle/>
                    <a:p>
                      <a:pPr>
                        <a:defRPr sz="1000"/>
                      </a:pPr>
                      <a:r>
                        <a:rPr sz="1000"/>
                        <a:t>Flere offentlige bygg bolig og næring.</a:t>
                      </a:r>
                    </a:p>
                  </a:txBody>
                  <a:tcPr>
                    <a:lnL w="0"/>
                    <a:lnR w="0"/>
                    <a:solidFill>
                      <a:prstClr val="black">
                        <a:lumOff val="100000"/>
                        <a:lumOff val="100000"/>
                      </a:prstClr>
                    </a:solidFill>
                  </a:tcPr>
                </a:tc>
              </a:tr>
              <a:tr h="0">
                <a:tc>
                  <a:txBody>
                    <a:bodyPr/>
                    <a:lstStyle/>
                    <a:p>
                      <a:pPr>
                        <a:defRPr sz="1000"/>
                      </a:pPr>
                      <a:r>
                        <a:rPr sz="1000"/>
                        <a:t>Målrettede tiltak for det frie kulturfeltet</a:t>
                      </a:r>
                    </a:p>
                  </a:txBody>
                  <a:tcPr>
                    <a:lnL w="0"/>
                    <a:lnR w="0"/>
                    <a:solidFill>
                      <a:prstClr val="black">
                        <a:lumOff val="100000"/>
                        <a:lumOff val="100000"/>
                      </a:prstClr>
                    </a:solidFill>
                  </a:tcPr>
                </a:tc>
              </a:tr>
              <a:tr h="0">
                <a:tc>
                  <a:txBody>
                    <a:bodyPr/>
                    <a:lstStyle/>
                    <a:p>
                      <a:pPr>
                        <a:defRPr sz="1000"/>
                      </a:pPr>
                      <a:r>
                        <a:rPr sz="1000"/>
                        <a:t>Økt hastighet i behandling av byggesaker i Bergen Kommune/hos Fylkesmannen</a:t>
                      </a:r>
                    </a:p>
                  </a:txBody>
                  <a:tcPr>
                    <a:lnL w="0"/>
                    <a:lnR w="0"/>
                    <a:solidFill>
                      <a:prstClr val="black">
                        <a:lumOff val="100000"/>
                        <a:lumOff val="100000"/>
                      </a:prstClr>
                    </a:solidFill>
                  </a:tcPr>
                </a:tc>
              </a:tr>
              <a:tr h="0">
                <a:tc>
                  <a:txBody>
                    <a:bodyPr/>
                    <a:lstStyle/>
                    <a:p>
                      <a:pPr>
                        <a:defRPr sz="1000"/>
                      </a:pPr>
                      <a:r>
                        <a:rPr sz="1000"/>
                        <a:t>Øk permittering til 52 uker - Fjern formueskatten  og reduser arbeidsgiveravgiften.</a:t>
                      </a:r>
                    </a:p>
                  </a:txBody>
                  <a:tcPr>
                    <a:lnL w="0"/>
                    <a:lnR w="0"/>
                    <a:solidFill>
                      <a:prstClr val="black">
                        <a:lumOff val="100000"/>
                        <a:lumOff val="100000"/>
                      </a:prstClr>
                    </a:solidFill>
                  </a:tcPr>
                </a:tc>
              </a:tr>
              <a:tr h="0">
                <a:tc>
                  <a:txBody>
                    <a:bodyPr/>
                    <a:lstStyle/>
                    <a:p>
                      <a:pPr>
                        <a:defRPr sz="1000"/>
                      </a:pPr>
                      <a:r>
                        <a:rPr sz="1000"/>
                        <a:t>Lønnshjelp ved rekrutering</a:t>
                      </a:r>
                    </a:p>
                  </a:txBody>
                  <a:tcPr>
                    <a:lnL w="0"/>
                    <a:lnR w="0"/>
                    <a:solidFill>
                      <a:prstClr val="black">
                        <a:lumOff val="100000"/>
                        <a:lumOff val="100000"/>
                      </a:prstClr>
                    </a:solidFill>
                  </a:tcPr>
                </a:tc>
              </a:tr>
              <a:tr h="0">
                <a:tc>
                  <a:txBody>
                    <a:bodyPr/>
                    <a:lstStyle/>
                    <a:p>
                      <a:pPr>
                        <a:defRPr sz="1000"/>
                      </a:pPr>
                      <a:r>
                        <a:rPr sz="1000"/>
                        <a:t>Slutt å strupe reiselivsnæringen, reversere moms økningen og legge til rette for midlertidig ansettelse / fleksibilitet.</a:t>
                      </a:r>
                    </a:p>
                  </a:txBody>
                  <a:tcPr>
                    <a:lnL w="0"/>
                    <a:lnR w="0"/>
                    <a:solidFill>
                      <a:prstClr val="black">
                        <a:lumOff val="100000"/>
                        <a:lumOff val="100000"/>
                      </a:prstClr>
                    </a:solidFill>
                  </a:tcPr>
                </a:tc>
              </a:tr>
              <a:tr h="0">
                <a:tc>
                  <a:txBody>
                    <a:bodyPr/>
                    <a:lstStyle/>
                    <a:p>
                      <a:pPr>
                        <a:defRPr sz="1000"/>
                      </a:pPr>
                      <a:r>
                        <a:rPr sz="1000"/>
                        <a:t>Stimulere lokal utnuttelse av ressurser/ bedrifter.</a:t>
                      </a:r>
                    </a:p>
                  </a:txBody>
                  <a:tcPr>
                    <a:lnL w="0"/>
                    <a:lnR w="0"/>
                    <a:solidFill>
                      <a:prstClr val="black">
                        <a:lumOff val="100000"/>
                        <a:lumOff val="100000"/>
                      </a:prstClr>
                    </a:solidFill>
                  </a:tcPr>
                </a:tc>
              </a:tr>
              <a:tr h="0">
                <a:tc>
                  <a:txBody>
                    <a:bodyPr/>
                    <a:lstStyle/>
                    <a:p>
                      <a:pPr>
                        <a:defRPr sz="1000"/>
                      </a:pPr>
                      <a:r>
                        <a:rPr sz="1000"/>
                        <a:t>Økning i støtte til oljerelaterte FOU prosjekter via f.eks. Norsk Forskningsråd</a:t>
                      </a:r>
                    </a:p>
                  </a:txBody>
                  <a:tcPr>
                    <a:lnL w="0"/>
                    <a:lnR w="0"/>
                    <a:solidFill>
                      <a:prstClr val="black">
                        <a:lumOff val="100000"/>
                        <a:lumOff val="100000"/>
                      </a:prstClr>
                    </a:solidFill>
                  </a:tcPr>
                </a:tc>
              </a:tr>
              <a:tr h="0">
                <a:tc>
                  <a:txBody>
                    <a:bodyPr/>
                    <a:lstStyle/>
                    <a:p>
                      <a:pPr>
                        <a:defRPr sz="1000"/>
                      </a:pPr>
                      <a:r>
                        <a:rPr sz="1000"/>
                        <a:t>Styrke prosjektutviklingsmidler.</a:t>
                      </a:r>
                    </a:p>
                  </a:txBody>
                  <a:tcPr>
                    <a:lnL w="0"/>
                    <a:lnR w="0"/>
                    <a:solidFill>
                      <a:prstClr val="black">
                        <a:lumOff val="100000"/>
                        <a:lumOff val="100000"/>
                      </a:prstClr>
                    </a:solidFill>
                  </a:tcPr>
                </a:tc>
              </a:tr>
              <a:tr h="0">
                <a:tc>
                  <a:txBody>
                    <a:bodyPr/>
                    <a:lstStyle/>
                    <a:p>
                      <a:pPr>
                        <a:defRPr sz="1000"/>
                      </a:pPr>
                      <a:r>
                        <a:rPr sz="1000"/>
                        <a:t>Gi tilskudd til utdannelse av arbeidssøkere. Gi dem mulighet til å ta videreutdannelse mens de mottar arbeidsledighetstrygd.</a:t>
                      </a:r>
                    </a:p>
                  </a:txBody>
                  <a:tcPr>
                    <a:lnL w="0"/>
                    <a:lnR w="0"/>
                    <a:solidFill>
                      <a:prstClr val="black">
                        <a:lumOff val="100000"/>
                        <a:lumOff val="100000"/>
                      </a:prstClr>
                    </a:solidFill>
                  </a:tcPr>
                </a:tc>
              </a:tr>
              <a:tr h="0">
                <a:tc>
                  <a:txBody>
                    <a:bodyPr/>
                    <a:lstStyle/>
                    <a:p>
                      <a:pPr>
                        <a:defRPr sz="1000"/>
                      </a:pPr>
                      <a:r>
                        <a:rPr sz="1000"/>
                        <a:t>Myndighetene må ta tak i produksjonsbedrifter slik at vi beholder slik kompetanse i Norge og ikke outsourcer alle funksjoner som kan utføres til en billigere penge i lavkostland. På lang sikt vil dette ødelegge et bærekraftig Norge som trenger fagfolk på alle nivå - ikke bare kontorfolk og idéutviklere. </a:t>
                      </a:r>
                    </a:p>
                    <a:p>
                      <a:r>
                        <a:rPr sz="1000"/>
                        <a:t>Det må være fristende for initiativrike folk å etablere nye og spennede foretak i Norge som kan utvikle seg til å bli nye og solide hjørnesteinsbedrifter.</a:t>
                      </a:r>
                    </a:p>
                  </a:txBody>
                  <a:tcPr>
                    <a:lnL w="0"/>
                    <a:lnR w="0"/>
                    <a:solidFill>
                      <a:prstClr val="black">
                        <a:lumOff val="100000"/>
                        <a:lumOff val="100000"/>
                      </a:prstClr>
                    </a:solidFill>
                  </a:tcPr>
                </a:tc>
              </a:tr>
              <a:tr h="0">
                <a:tc>
                  <a:txBody>
                    <a:bodyPr/>
                    <a:lstStyle/>
                    <a:p>
                      <a:pPr>
                        <a:defRPr sz="1000"/>
                      </a:pPr>
                      <a:r>
                        <a:rPr sz="1000"/>
                        <a:t>Stimulere til økt mobilitet ved reisefradrag og lettelser på skatt ved pendling. Øke permitteringstiden.</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44. Hva er din konkrete ønskeliste til myndighetene? Ta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47360"/>
        </p:xfrm>
        <a:graphic>
          <a:graphicData uri="http://schemas.openxmlformats.org/drawingml/2006/table">
            <a:tbl>
              <a:tblPr>
                <a:tableStyleId>{5C22544A-7EE6-4342-B048-85BDC9FD1C3A}</a:tableStyleId>
              </a:tblPr>
              <a:tblGrid>
                <a:gridCol w="8207375"/>
              </a:tblGrid>
              <a:tr h="0">
                <a:tc>
                  <a:txBody>
                    <a:bodyPr/>
                    <a:lstStyle/>
                    <a:p>
                      <a:pPr>
                        <a:defRPr sz="1000"/>
                      </a:pPr>
                      <a:r>
                        <a:rPr sz="1000"/>
                        <a:t>Få på plass viktige infrastrukturgrep, herunder kollektivsatsingen </a:t>
                      </a:r>
                    </a:p>
                    <a:p>
                      <a:r>
                        <a:rPr sz="1000"/>
                        <a:t>Stimulere til nye offentlige bygg og attraktorer</a:t>
                      </a:r>
                    </a:p>
                    <a:p>
                      <a:r>
                        <a:rPr sz="1000"/>
                        <a:t>Oppgradere og sikre tilgjengelighet til viktige offentlige, - nærings -og kontorbygg, plasser og uterom. </a:t>
                      </a:r>
                    </a:p>
                    <a:p>
                      <a:r>
                        <a:rPr sz="1000"/>
                        <a:t>Øke/sikre byens særpreg</a:t>
                      </a:r>
                    </a:p>
                  </a:txBody>
                  <a:tcPr>
                    <a:lnL w="0"/>
                    <a:lnR w="0"/>
                    <a:solidFill>
                      <a:prstClr val="black">
                        <a:lumOff val="100000"/>
                        <a:lumOff val="100000"/>
                      </a:prstClr>
                    </a:solidFill>
                  </a:tcPr>
                </a:tc>
              </a:tr>
              <a:tr h="0">
                <a:tc>
                  <a:txBody>
                    <a:bodyPr/>
                    <a:lstStyle/>
                    <a:p>
                      <a:pPr>
                        <a:defRPr sz="1000"/>
                      </a:pPr>
                      <a:r>
                        <a:rPr sz="1000"/>
                        <a:t>Tidsbegrensede tiltak for å fremme industriprosjekter i oljeindustrien (refusjon av utbyggingskostnader på linje med den eksisterende ordningen med refusjon av letekostnader) samt prioritering av de de store vei- og jernbaneprosjektene som knytter landet sammen og får ned kostnadene til logistikk.</a:t>
                      </a:r>
                    </a:p>
                  </a:txBody>
                  <a:tcPr>
                    <a:lnL w="0"/>
                    <a:lnR w="0"/>
                    <a:solidFill>
                      <a:prstClr val="black">
                        <a:lumOff val="100000"/>
                        <a:lumOff val="100000"/>
                      </a:prstClr>
                    </a:solidFill>
                  </a:tcPr>
                </a:tc>
              </a:tr>
              <a:tr h="0">
                <a:tc>
                  <a:txBody>
                    <a:bodyPr/>
                    <a:lstStyle/>
                    <a:p>
                      <a:pPr>
                        <a:defRPr sz="1000"/>
                      </a:pPr>
                      <a:r>
                        <a:rPr sz="1000"/>
                        <a:t>Få fart  på vei og kollektivutbyggingen på Vestlandet</a:t>
                      </a:r>
                    </a:p>
                  </a:txBody>
                  <a:tcPr>
                    <a:lnL w="0"/>
                    <a:lnR w="0"/>
                    <a:solidFill>
                      <a:prstClr val="black">
                        <a:lumOff val="100000"/>
                        <a:lumOff val="100000"/>
                      </a:prstClr>
                    </a:solidFill>
                  </a:tcPr>
                </a:tc>
              </a:tr>
              <a:tr h="0">
                <a:tc>
                  <a:txBody>
                    <a:bodyPr/>
                    <a:lstStyle/>
                    <a:p>
                      <a:pPr>
                        <a:defRPr sz="1000"/>
                      </a:pPr>
                      <a:r>
                        <a:rPr sz="1000"/>
                        <a:t>Fokus på utbygging av samferdsel og infrastruktur i regionen</a:t>
                      </a:r>
                    </a:p>
                    <a:p>
                      <a:r>
                        <a:rPr sz="1000"/>
                        <a:t>Rehabiliering av eksisterende offentlige bygg</a:t>
                      </a:r>
                    </a:p>
                  </a:txBody>
                  <a:tcPr>
                    <a:lnL w="0"/>
                    <a:lnR w="0"/>
                    <a:solidFill>
                      <a:prstClr val="black">
                        <a:lumOff val="100000"/>
                        <a:lumOff val="100000"/>
                      </a:prstClr>
                    </a:solidFill>
                  </a:tcPr>
                </a:tc>
              </a:tr>
              <a:tr h="0">
                <a:tc>
                  <a:txBody>
                    <a:bodyPr/>
                    <a:lstStyle/>
                    <a:p>
                      <a:pPr>
                        <a:defRPr sz="1000"/>
                      </a:pPr>
                      <a:r>
                        <a:rPr sz="1000"/>
                        <a:t>Senke skatter og avgifter</a:t>
                      </a:r>
                    </a:p>
                    <a:p>
                      <a:r>
                        <a:rPr sz="1000"/>
                        <a:t>Øke mulighet for å få midlertidiglønnstilskudd og prakisplasser som kan hjelpe bedriften nå et nivå hvor det er mulig å ansette de- altså gi folk på dagpenger mulighet til å skape sin egen arbeidsplass hos vår bedrift i mens de går på dagpenger. Som liten bedrift har man ikke råd til å ansette feil, og det vil være en vinn vinn situasjon for alle parter.</a:t>
                      </a:r>
                    </a:p>
                  </a:txBody>
                  <a:tcPr>
                    <a:lnL w="0"/>
                    <a:lnR w="0"/>
                    <a:solidFill>
                      <a:prstClr val="black">
                        <a:lumOff val="100000"/>
                        <a:lumOff val="100000"/>
                      </a:prstClr>
                    </a:solidFill>
                  </a:tcPr>
                </a:tc>
              </a:tr>
              <a:tr h="0">
                <a:tc>
                  <a:txBody>
                    <a:bodyPr/>
                    <a:lstStyle/>
                    <a:p>
                      <a:pPr>
                        <a:defRPr sz="1000"/>
                      </a:pPr>
                      <a:r>
                        <a:rPr sz="1000"/>
                        <a:t>ingen spesielle ønsker. Reduksjon/fritak av moms på tjenester kunne tenkes å øke volum mot forbrukermarked.</a:t>
                      </a:r>
                    </a:p>
                  </a:txBody>
                  <a:tcPr>
                    <a:lnL w="0"/>
                    <a:lnR w="0"/>
                    <a:solidFill>
                      <a:prstClr val="black">
                        <a:lumOff val="100000"/>
                        <a:lumOff val="100000"/>
                      </a:prstClr>
                    </a:solidFill>
                  </a:tcPr>
                </a:tc>
              </a:tr>
              <a:tr h="0">
                <a:tc>
                  <a:txBody>
                    <a:bodyPr/>
                    <a:lstStyle/>
                    <a:p>
                      <a:pPr>
                        <a:defRPr sz="1000"/>
                      </a:pPr>
                      <a:r>
                        <a:rPr sz="1000"/>
                        <a:t>Styrket valutapolitikk! Bedre infrastruktur på vest- og sørvestlandet. Bedre øst-vest forbindelser.</a:t>
                      </a:r>
                    </a:p>
                  </a:txBody>
                  <a:tcPr>
                    <a:lnL w="0"/>
                    <a:lnR w="0"/>
                    <a:solidFill>
                      <a:prstClr val="black">
                        <a:lumOff val="100000"/>
                        <a:lumOff val="100000"/>
                      </a:prstClr>
                    </a:solidFill>
                  </a:tcPr>
                </a:tc>
              </a:tr>
              <a:tr h="0">
                <a:tc>
                  <a:txBody>
                    <a:bodyPr/>
                    <a:lstStyle/>
                    <a:p>
                      <a:pPr>
                        <a:defRPr sz="1000"/>
                      </a:pPr>
                      <a:r>
                        <a:rPr sz="1000"/>
                        <a:t>Igangsette infrastrukturtiltak snarest</a:t>
                      </a:r>
                    </a:p>
                  </a:txBody>
                  <a:tcPr>
                    <a:lnL w="0"/>
                    <a:lnR w="0"/>
                    <a:solidFill>
                      <a:prstClr val="black">
                        <a:lumOff val="100000"/>
                        <a:lumOff val="100000"/>
                      </a:prstClr>
                    </a:solidFill>
                  </a:tcPr>
                </a:tc>
              </a:tr>
              <a:tr h="0">
                <a:tc>
                  <a:txBody>
                    <a:bodyPr/>
                    <a:lstStyle/>
                    <a:p>
                      <a:pPr>
                        <a:defRPr sz="1000"/>
                      </a:pPr>
                      <a:r>
                        <a:rPr sz="1000"/>
                        <a:t>Stimulere tiltak innen bygg og anlegg, spesielt på vedlikehold. Det har ikke søknadsmessige utfordringer I like stor grad som nybygg.</a:t>
                      </a:r>
                    </a:p>
                  </a:txBody>
                  <a:tcPr>
                    <a:lnL w="0"/>
                    <a:lnR w="0"/>
                    <a:solidFill>
                      <a:prstClr val="black">
                        <a:lumOff val="100000"/>
                        <a:lumOff val="100000"/>
                      </a:prstClr>
                    </a:solidFill>
                  </a:tcPr>
                </a:tc>
              </a:tr>
              <a:tr h="0">
                <a:tc>
                  <a:txBody>
                    <a:bodyPr/>
                    <a:lstStyle/>
                    <a:p>
                      <a:pPr>
                        <a:defRPr sz="1000"/>
                      </a:pPr>
                      <a:r>
                        <a:rPr sz="1000"/>
                        <a:t>Den offentlige må slankes/effektiviseres. Alt for meget byråkrati innen for mange sektorer. Det må prioriteres strengere. Slik det er i dag vil dette vil dette gå utover våre velferdsordninger på litt sikt.</a:t>
                      </a:r>
                    </a:p>
                  </a:txBody>
                  <a:tcPr>
                    <a:lnL w="0"/>
                    <a:lnR w="0"/>
                    <a:solidFill>
                      <a:prstClr val="black">
                        <a:lumOff val="100000"/>
                        <a:lumOff val="100000"/>
                      </a:prstClr>
                    </a:solidFill>
                  </a:tcPr>
                </a:tc>
              </a:tr>
              <a:tr h="0">
                <a:tc>
                  <a:txBody>
                    <a:bodyPr/>
                    <a:lstStyle/>
                    <a:p>
                      <a:pPr>
                        <a:defRPr sz="1000"/>
                      </a:pPr>
                      <a:r>
                        <a:rPr sz="1000"/>
                        <a:t>Like skatteregler for alle typer  finansielle produkter.</a:t>
                      </a:r>
                    </a:p>
                    <a:p>
                      <a:endParaRPr sz="1000"/>
                    </a:p>
                    <a:p>
                      <a:r>
                        <a:rPr sz="1000"/>
                        <a:t>Stabile rammebetingelser og konkurransevilkår</a:t>
                      </a:r>
                    </a:p>
                    <a:p>
                      <a:endParaRPr sz="1000"/>
                    </a:p>
                    <a:p>
                      <a:r>
                        <a:rPr sz="1000"/>
                        <a:t>For vestlandet målrettede tiltak i form av infrastrukturinvesteringer som kan bedre transport og logistikkforholdene og skape økt sysselsetting .</a:t>
                      </a:r>
                    </a:p>
                  </a:txBody>
                  <a:tcPr>
                    <a:lnL w="0"/>
                    <a:lnR w="0"/>
                    <a:solidFill>
                      <a:prstClr val="black">
                        <a:lumOff val="100000"/>
                        <a:lumOff val="100000"/>
                      </a:prstClr>
                    </a:solidFill>
                  </a:tcPr>
                </a:tc>
              </a:tr>
              <a:tr h="0">
                <a:tc>
                  <a:txBody>
                    <a:bodyPr/>
                    <a:lstStyle/>
                    <a:p>
                      <a:pPr>
                        <a:defRPr sz="1000"/>
                      </a:pPr>
                      <a:r>
                        <a:rPr sz="1000"/>
                        <a:t>Bruk kunnskapen som er i distriktet til å gjennomføre planlagte tiltak i regionen før kompetansen forsvinner til andre regioner.</a:t>
                      </a:r>
                    </a:p>
                  </a:txBody>
                  <a:tcPr>
                    <a:lnL w="0"/>
                    <a:lnR w="0"/>
                    <a:solidFill>
                      <a:prstClr val="black">
                        <a:lumOff val="100000"/>
                        <a:lumOff val="100000"/>
                      </a:prstClr>
                    </a:solidFill>
                  </a:tcPr>
                </a:tc>
              </a:tr>
              <a:tr h="0">
                <a:tc>
                  <a:txBody>
                    <a:bodyPr/>
                    <a:lstStyle/>
                    <a:p>
                      <a:pPr>
                        <a:defRPr sz="1000"/>
                      </a:pPr>
                      <a:r>
                        <a:rPr sz="1000"/>
                        <a:t>Bedre veinett  E39, reduserte avgifter til bedrifter, bedre vilkår mot sykefravær.</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44. Hva er din konkrete ønskeliste til myndighetene? Ta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852160"/>
        </p:xfrm>
        <a:graphic>
          <a:graphicData uri="http://schemas.openxmlformats.org/drawingml/2006/table">
            <a:tbl>
              <a:tblPr>
                <a:tableStyleId>{5C22544A-7EE6-4342-B048-85BDC9FD1C3A}</a:tableStyleId>
              </a:tblPr>
              <a:tblGrid>
                <a:gridCol w="8207375"/>
              </a:tblGrid>
              <a:tr h="0">
                <a:tc>
                  <a:txBody>
                    <a:bodyPr/>
                    <a:lstStyle/>
                    <a:p>
                      <a:pPr>
                        <a:defRPr sz="1000"/>
                      </a:pPr>
                      <a:r>
                        <a:rPr sz="1000"/>
                        <a:t>Større kommuner</a:t>
                      </a:r>
                    </a:p>
                    <a:p>
                      <a:r>
                        <a:rPr sz="1000"/>
                        <a:t>Forsere infrastrukturutbygging i regionen, spesielt fokus på øst/vest - Haukeli, i tillegg til Rogfast</a:t>
                      </a:r>
                    </a:p>
                  </a:txBody>
                  <a:tcPr>
                    <a:lnL w="0"/>
                    <a:lnR w="0"/>
                    <a:solidFill>
                      <a:prstClr val="black">
                        <a:lumOff val="100000"/>
                        <a:lumOff val="100000"/>
                      </a:prstClr>
                    </a:solidFill>
                  </a:tcPr>
                </a:tc>
              </a:tr>
              <a:tr h="0">
                <a:tc>
                  <a:txBody>
                    <a:bodyPr/>
                    <a:lstStyle/>
                    <a:p>
                      <a:pPr>
                        <a:defRPr sz="1000"/>
                      </a:pPr>
                      <a:r>
                        <a:rPr sz="1000"/>
                        <a:t>Etableringslån.</a:t>
                      </a:r>
                    </a:p>
                    <a:p>
                      <a:r>
                        <a:rPr sz="1000"/>
                        <a:t>Vi holder på å "gå under" mens vi bygger selskapet...ufattelig få mekanikker til å få hjelp til å komme over kneiker likviditetsmessig...</a:t>
                      </a:r>
                    </a:p>
                  </a:txBody>
                  <a:tcPr>
                    <a:lnL w="0"/>
                    <a:lnR w="0"/>
                    <a:solidFill>
                      <a:prstClr val="black">
                        <a:lumOff val="100000"/>
                        <a:lumOff val="100000"/>
                      </a:prstClr>
                    </a:solidFill>
                  </a:tcPr>
                </a:tc>
              </a:tr>
              <a:tr h="0">
                <a:tc>
                  <a:txBody>
                    <a:bodyPr/>
                    <a:lstStyle/>
                    <a:p>
                      <a:pPr>
                        <a:defRPr sz="1000"/>
                      </a:pPr>
                      <a:r>
                        <a:rPr sz="1000"/>
                        <a:t>Arbeidstilsynet må være mer aktive og håndheve loven om godkjente renholdsbedrifter.</a:t>
                      </a:r>
                    </a:p>
                  </a:txBody>
                  <a:tcPr>
                    <a:lnL w="0"/>
                    <a:lnR w="0"/>
                    <a:solidFill>
                      <a:prstClr val="black">
                        <a:lumOff val="100000"/>
                        <a:lumOff val="100000"/>
                      </a:prstClr>
                    </a:solidFill>
                  </a:tcPr>
                </a:tc>
              </a:tr>
              <a:tr h="0">
                <a:tc>
                  <a:txBody>
                    <a:bodyPr/>
                    <a:lstStyle/>
                    <a:p>
                      <a:pPr>
                        <a:defRPr sz="1000"/>
                      </a:pPr>
                      <a:r>
                        <a:rPr sz="1000"/>
                        <a:t>Tilgang på kapital til nyinvesteringer.</a:t>
                      </a:r>
                    </a:p>
                    <a:p>
                      <a:r>
                        <a:rPr sz="1000"/>
                        <a:t>Service innstilte personale i kommunene, der formålet må være å få noe til. Ikke slik som i Haugesund, der en prøver å hindre nye ting, vha lover og paragrafer. Bør være lov å bruke hodet fremdeles....</a:t>
                      </a:r>
                    </a:p>
                    <a:p>
                      <a:r>
                        <a:rPr sz="1000"/>
                        <a:t>Forutsigbar politikk, spesielt når det gjelder eiendomsskatt. Kan over natten komme 100% økning av takst.....</a:t>
                      </a:r>
                    </a:p>
                  </a:txBody>
                  <a:tcPr>
                    <a:lnL w="0"/>
                    <a:lnR w="0"/>
                    <a:solidFill>
                      <a:prstClr val="black">
                        <a:lumOff val="100000"/>
                        <a:lumOff val="100000"/>
                      </a:prstClr>
                    </a:solidFill>
                  </a:tcPr>
                </a:tc>
              </a:tr>
              <a:tr h="0">
                <a:tc>
                  <a:txBody>
                    <a:bodyPr/>
                    <a:lstStyle/>
                    <a:p>
                      <a:pPr>
                        <a:defRPr sz="1000"/>
                      </a:pPr>
                      <a:r>
                        <a:rPr sz="1000"/>
                        <a:t>Fjern formueskatten!</a:t>
                      </a:r>
                    </a:p>
                    <a:p>
                      <a:r>
                        <a:rPr sz="1000"/>
                        <a:t>Mindre byråkrati og regler i byggesaker. La folk få bygge!</a:t>
                      </a:r>
                    </a:p>
                    <a:p>
                      <a:r>
                        <a:rPr sz="1000"/>
                        <a:t>Lag veier for fremtiden, ikke nåtid. Ikke tro at vi kommer til å ta kollektivt overalt.</a:t>
                      </a:r>
                    </a:p>
                    <a:p>
                      <a:r>
                        <a:rPr sz="1000"/>
                        <a:t>Fjern alle "sugerør" inn i statskassen. Lag regler som stimulerer det vi ønsker.</a:t>
                      </a:r>
                    </a:p>
                  </a:txBody>
                  <a:tcPr>
                    <a:lnL w="0"/>
                    <a:lnR w="0"/>
                    <a:solidFill>
                      <a:prstClr val="black">
                        <a:lumOff val="100000"/>
                        <a:lumOff val="100000"/>
                      </a:prstClr>
                    </a:solidFill>
                  </a:tcPr>
                </a:tc>
              </a:tr>
              <a:tr h="0">
                <a:tc>
                  <a:txBody>
                    <a:bodyPr/>
                    <a:lstStyle/>
                    <a:p>
                      <a:pPr>
                        <a:defRPr sz="1000"/>
                      </a:pPr>
                      <a:r>
                        <a:rPr sz="1000"/>
                        <a:t>Det er på tide at Myndighetene kommer seg ut av byråkratiet, blir fornuftige og gjenoppretter det en kaller på godt norsk "bonde-vett" og normal folkeskikk! Ta vare på våre Norske bedrifter, skattebetalerne, pensjonistene og slutte å være "dumsnille"! Ikke sy puter under armene på folk/bedrifter, men heller ikke skattelegg dobbelt/trippelt!!</a:t>
                      </a:r>
                    </a:p>
                    <a:p>
                      <a:r>
                        <a:rPr sz="1000"/>
                        <a:t>Skjerpings til våre politikkere...</a:t>
                      </a:r>
                    </a:p>
                  </a:txBody>
                  <a:tcPr>
                    <a:lnL w="0"/>
                    <a:lnR w="0"/>
                    <a:solidFill>
                      <a:prstClr val="black">
                        <a:lumOff val="100000"/>
                        <a:lumOff val="100000"/>
                      </a:prstClr>
                    </a:solidFill>
                  </a:tcPr>
                </a:tc>
              </a:tr>
              <a:tr h="0">
                <a:tc>
                  <a:txBody>
                    <a:bodyPr/>
                    <a:lstStyle/>
                    <a:p>
                      <a:pPr>
                        <a:defRPr sz="1000"/>
                      </a:pPr>
                      <a:r>
                        <a:rPr sz="1000"/>
                        <a:t>Ekstra offentlige midler til rehabilitering av bygninger og til nybygg, i de regioner hvor det er stor ledighet i bygg- og anlegg.</a:t>
                      </a:r>
                    </a:p>
                  </a:txBody>
                  <a:tcPr>
                    <a:lnL w="0"/>
                    <a:lnR w="0"/>
                    <a:solidFill>
                      <a:prstClr val="black">
                        <a:lumOff val="100000"/>
                        <a:lumOff val="100000"/>
                      </a:prstClr>
                    </a:solidFill>
                  </a:tcPr>
                </a:tc>
              </a:tr>
              <a:tr h="0">
                <a:tc>
                  <a:txBody>
                    <a:bodyPr/>
                    <a:lstStyle/>
                    <a:p>
                      <a:pPr>
                        <a:defRPr sz="1000"/>
                      </a:pPr>
                      <a:r>
                        <a:rPr sz="1000"/>
                        <a:t>Samarbeid for å etablere framtidsrettede teknologi aktiviteter i samspill mellom skole, næringsliv og leverandører.</a:t>
                      </a:r>
                    </a:p>
                  </a:txBody>
                  <a:tcPr>
                    <a:lnL w="0"/>
                    <a:lnR w="0"/>
                    <a:solidFill>
                      <a:prstClr val="black">
                        <a:lumOff val="100000"/>
                        <a:lumOff val="100000"/>
                      </a:prstClr>
                    </a:solidFill>
                  </a:tcPr>
                </a:tc>
              </a:tr>
              <a:tr h="0">
                <a:tc>
                  <a:txBody>
                    <a:bodyPr/>
                    <a:lstStyle/>
                    <a:p>
                      <a:pPr>
                        <a:defRPr sz="1000"/>
                      </a:pPr>
                      <a:r>
                        <a:rPr sz="1000"/>
                        <a:t>Sette i gang offentlige prosjekter, bygg/infrastruktur</a:t>
                      </a:r>
                    </a:p>
                  </a:txBody>
                  <a:tcPr>
                    <a:lnL w="0"/>
                    <a:lnR w="0"/>
                    <a:solidFill>
                      <a:prstClr val="black">
                        <a:lumOff val="100000"/>
                        <a:lumOff val="100000"/>
                      </a:prstClr>
                    </a:solidFill>
                  </a:tcPr>
                </a:tc>
              </a:tr>
              <a:tr h="0">
                <a:tc>
                  <a:txBody>
                    <a:bodyPr/>
                    <a:lstStyle/>
                    <a:p>
                      <a:pPr>
                        <a:defRPr sz="1000"/>
                      </a:pPr>
                      <a:r>
                        <a:rPr sz="1000"/>
                        <a:t>Som restaurantbedrift i den seriøse klassen, økes konkurransen overfor de i bransjen som aldri holder seg til regelverk. Det er: Ureg,. arbeidskraft, lave timelønner, trygdefusk, o.l.</a:t>
                      </a:r>
                    </a:p>
                  </a:txBody>
                  <a:tcPr>
                    <a:lnL w="0"/>
                    <a:lnR w="0"/>
                    <a:solidFill>
                      <a:prstClr val="black">
                        <a:lumOff val="100000"/>
                        <a:lumOff val="100000"/>
                      </a:prstClr>
                    </a:solidFill>
                  </a:tcPr>
                </a:tc>
              </a:tr>
              <a:tr h="0">
                <a:tc>
                  <a:txBody>
                    <a:bodyPr/>
                    <a:lstStyle/>
                    <a:p>
                      <a:pPr>
                        <a:defRPr sz="1000"/>
                      </a:pPr>
                      <a:r>
                        <a:rPr sz="1000"/>
                        <a:t>Sørge for at flest mulig føler at de har en trygg jobb slik at vi unngår at personlig sparing går over i sparing i bedriftene fordi handelen reduseres.</a:t>
                      </a:r>
                    </a:p>
                    <a:p>
                      <a:endParaRPr sz="1000"/>
                    </a:p>
                    <a:p>
                      <a:r>
                        <a:rPr sz="1000"/>
                        <a:t>Sette i gang prosjekter tilrettelagt for nasjonale bedrifter som skaper ny optimisme - vi har massevis av gammel infrastruktur (vei/vann(kloakk/bane) som nå burde rustes opp for kommende generasjoner. Dette er viktigere enn å ha penger på bok.</a:t>
                      </a:r>
                    </a:p>
                  </a:txBody>
                  <a:tcPr>
                    <a:lnL w="0"/>
                    <a:lnR w="0"/>
                    <a:solidFill>
                      <a:prstClr val="black">
                        <a:lumOff val="100000"/>
                        <a:lumOff val="100000"/>
                      </a:prstClr>
                    </a:solidFill>
                  </a:tcPr>
                </a:tc>
              </a:tr>
              <a:tr h="0">
                <a:tc>
                  <a:txBody>
                    <a:bodyPr/>
                    <a:lstStyle/>
                    <a:p>
                      <a:pPr>
                        <a:defRPr sz="1000"/>
                      </a:pPr>
                      <a:r>
                        <a:rPr sz="1000"/>
                        <a:t>Kommune sammenslåing - fokus på eksport av teknologi - forskning i det etablerte, støtte til videre utvikling innen samme sektor og nye sektorer</a:t>
                      </a:r>
                    </a:p>
                  </a:txBody>
                  <a:tcPr>
                    <a:lnL w="0"/>
                    <a:lnR w="0"/>
                    <a:solidFill>
                      <a:prstClr val="black">
                        <a:lumOff val="100000"/>
                        <a:lumOff val="100000"/>
                      </a:prstClr>
                    </a:solidFill>
                  </a:tcPr>
                </a:tc>
              </a:tr>
              <a:tr h="0">
                <a:tc>
                  <a:txBody>
                    <a:bodyPr/>
                    <a:lstStyle/>
                    <a:p>
                      <a:pPr>
                        <a:defRPr sz="1000"/>
                      </a:pPr>
                      <a:r>
                        <a:rPr sz="1000"/>
                        <a:t>Mer støtte til internasjonalisering</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44. Hva er din konkrete ønskeliste til myndighetene? Ta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16880"/>
        </p:xfrm>
        <a:graphic>
          <a:graphicData uri="http://schemas.openxmlformats.org/drawingml/2006/table">
            <a:tbl>
              <a:tblPr>
                <a:tableStyleId>{5C22544A-7EE6-4342-B048-85BDC9FD1C3A}</a:tableStyleId>
              </a:tblPr>
              <a:tblGrid>
                <a:gridCol w="8207375"/>
              </a:tblGrid>
              <a:tr h="0">
                <a:tc>
                  <a:txBody>
                    <a:bodyPr/>
                    <a:lstStyle/>
                    <a:p>
                      <a:pPr>
                        <a:defRPr sz="1000"/>
                      </a:pPr>
                      <a:r>
                        <a:rPr sz="1000"/>
                        <a:t>lavere skatter og avgifter hjelper selvfølgelig på å beholde arbeidsstaben, og gjør at vi kan redusere prisene som da igjen vil gjøre at flere kan ha muligheter til å bygge hus.</a:t>
                      </a:r>
                    </a:p>
                  </a:txBody>
                  <a:tcPr>
                    <a:lnL w="0"/>
                    <a:lnR w="0"/>
                    <a:solidFill>
                      <a:prstClr val="black">
                        <a:lumOff val="100000"/>
                        <a:lumOff val="100000"/>
                      </a:prstClr>
                    </a:solidFill>
                  </a:tcPr>
                </a:tc>
              </a:tr>
              <a:tr h="0">
                <a:tc>
                  <a:txBody>
                    <a:bodyPr/>
                    <a:lstStyle/>
                    <a:p>
                      <a:pPr>
                        <a:defRPr sz="1000"/>
                      </a:pPr>
                      <a:r>
                        <a:rPr sz="1000"/>
                        <a:t>Mer pålegg om vedlikehold offshore. Flere leteboringer / tildelinger</a:t>
                      </a:r>
                    </a:p>
                  </a:txBody>
                  <a:tcPr>
                    <a:lnL w="0"/>
                    <a:lnR w="0"/>
                    <a:solidFill>
                      <a:prstClr val="black">
                        <a:lumOff val="100000"/>
                        <a:lumOff val="100000"/>
                      </a:prstClr>
                    </a:solidFill>
                  </a:tcPr>
                </a:tc>
              </a:tr>
              <a:tr h="0">
                <a:tc>
                  <a:txBody>
                    <a:bodyPr/>
                    <a:lstStyle/>
                    <a:p>
                      <a:pPr>
                        <a:defRPr sz="1000"/>
                      </a:pPr>
                      <a:r>
                        <a:rPr sz="1000"/>
                        <a:t>Senke skattene både for selskapsskatt, utbytteskatt og eiendomsskatt (sistnevnte bør avskaffes). Det vil gi større handlingsrom for investorer som ønsker å bygge nytt. Full satsing på rehabilitering av offentlige bygg i hele vestlandsregionen nå som prisene er (alt for) lave</a:t>
                      </a:r>
                    </a:p>
                  </a:txBody>
                  <a:tcPr>
                    <a:lnL w="0"/>
                    <a:lnR w="0"/>
                    <a:solidFill>
                      <a:prstClr val="black">
                        <a:lumOff val="100000"/>
                        <a:lumOff val="100000"/>
                      </a:prstClr>
                    </a:solidFill>
                  </a:tcPr>
                </a:tc>
              </a:tr>
              <a:tr h="0">
                <a:tc>
                  <a:txBody>
                    <a:bodyPr/>
                    <a:lstStyle/>
                    <a:p>
                      <a:pPr>
                        <a:defRPr sz="1000"/>
                      </a:pPr>
                      <a:r>
                        <a:rPr sz="1000"/>
                        <a:t>fjern formueskatten så kan utbytte reduseres og derved styrke egenkapitalen i bedriften.</a:t>
                      </a:r>
                    </a:p>
                    <a:p>
                      <a:r>
                        <a:rPr sz="1000"/>
                        <a:t>Dette kan gi grunnlag for økt aktivitet</a:t>
                      </a:r>
                    </a:p>
                  </a:txBody>
                  <a:tcPr>
                    <a:lnL w="0"/>
                    <a:lnR w="0"/>
                    <a:solidFill>
                      <a:prstClr val="black">
                        <a:lumOff val="100000"/>
                        <a:lumOff val="100000"/>
                      </a:prstClr>
                    </a:solidFill>
                  </a:tcPr>
                </a:tc>
              </a:tr>
              <a:tr h="0">
                <a:tc>
                  <a:txBody>
                    <a:bodyPr/>
                    <a:lstStyle/>
                    <a:p>
                      <a:pPr>
                        <a:defRPr sz="1000"/>
                      </a:pPr>
                      <a:r>
                        <a:rPr sz="1000"/>
                        <a:t>Gå ut av Schengen samarbeidet</a:t>
                      </a:r>
                    </a:p>
                  </a:txBody>
                  <a:tcPr>
                    <a:lnL w="0"/>
                    <a:lnR w="0"/>
                    <a:solidFill>
                      <a:prstClr val="black">
                        <a:lumOff val="100000"/>
                        <a:lumOff val="100000"/>
                      </a:prstClr>
                    </a:solidFill>
                  </a:tcPr>
                </a:tc>
              </a:tr>
              <a:tr h="0">
                <a:tc>
                  <a:txBody>
                    <a:bodyPr/>
                    <a:lstStyle/>
                    <a:p>
                      <a:pPr>
                        <a:defRPr sz="1000"/>
                      </a:pPr>
                      <a:r>
                        <a:rPr sz="1000"/>
                        <a:t>Prioriter samferdsel herunder fergefri E39.</a:t>
                      </a:r>
                    </a:p>
                  </a:txBody>
                  <a:tcPr>
                    <a:lnL w="0"/>
                    <a:lnR w="0"/>
                    <a:solidFill>
                      <a:prstClr val="black">
                        <a:lumOff val="100000"/>
                        <a:lumOff val="100000"/>
                      </a:prstClr>
                    </a:solidFill>
                  </a:tcPr>
                </a:tc>
              </a:tr>
              <a:tr h="0">
                <a:tc>
                  <a:txBody>
                    <a:bodyPr/>
                    <a:lstStyle/>
                    <a:p>
                      <a:pPr>
                        <a:defRPr sz="1000"/>
                      </a:pPr>
                      <a:r>
                        <a:rPr sz="1000"/>
                        <a:t>Etablere Fornybar AS i Stavanger</a:t>
                      </a:r>
                    </a:p>
                  </a:txBody>
                  <a:tcPr>
                    <a:lnL w="0"/>
                    <a:lnR w="0"/>
                    <a:solidFill>
                      <a:prstClr val="black">
                        <a:lumOff val="100000"/>
                        <a:lumOff val="100000"/>
                      </a:prstClr>
                    </a:solidFill>
                  </a:tcPr>
                </a:tc>
              </a:tr>
              <a:tr h="0">
                <a:tc>
                  <a:txBody>
                    <a:bodyPr/>
                    <a:lstStyle/>
                    <a:p>
                      <a:pPr>
                        <a:defRPr sz="1000"/>
                      </a:pPr>
                      <a:r>
                        <a:rPr sz="1000"/>
                        <a:t>Tiltak for å stimulere virksomheten på vestlandet, særlig mot oljebransjen. Skape incentiver for at oljebransjen som opererer på norsk sokkel skal velge norske leverandører.</a:t>
                      </a:r>
                    </a:p>
                  </a:txBody>
                  <a:tcPr>
                    <a:lnL w="0"/>
                    <a:lnR w="0"/>
                    <a:solidFill>
                      <a:prstClr val="black">
                        <a:lumOff val="100000"/>
                        <a:lumOff val="100000"/>
                      </a:prstClr>
                    </a:solidFill>
                  </a:tcPr>
                </a:tc>
              </a:tr>
              <a:tr h="0">
                <a:tc>
                  <a:txBody>
                    <a:bodyPr/>
                    <a:lstStyle/>
                    <a:p>
                      <a:pPr>
                        <a:defRPr sz="1000"/>
                      </a:pPr>
                      <a:r>
                        <a:rPr sz="1000"/>
                        <a:t>Stimulere aktivitet i bygg- og anleggssektoren.</a:t>
                      </a:r>
                    </a:p>
                    <a:p>
                      <a:r>
                        <a:rPr sz="1000"/>
                        <a:t>Forsterke innsatsen mot arbeidslivskriminalitet.</a:t>
                      </a:r>
                    </a:p>
                  </a:txBody>
                  <a:tcPr>
                    <a:lnL w="0"/>
                    <a:lnR w="0"/>
                    <a:solidFill>
                      <a:prstClr val="black">
                        <a:lumOff val="100000"/>
                        <a:lumOff val="100000"/>
                      </a:prstClr>
                    </a:solidFill>
                  </a:tcPr>
                </a:tc>
              </a:tr>
              <a:tr h="0">
                <a:tc>
                  <a:txBody>
                    <a:bodyPr/>
                    <a:lstStyle/>
                    <a:p>
                      <a:pPr>
                        <a:defRPr sz="1000"/>
                      </a:pPr>
                      <a:r>
                        <a:rPr sz="1000"/>
                        <a:t>52 uker permittering</a:t>
                      </a:r>
                    </a:p>
                    <a:p>
                      <a:r>
                        <a:rPr sz="1000"/>
                        <a:t>Tiltakspakker rettet mot Stavanger reg</a:t>
                      </a:r>
                    </a:p>
                  </a:txBody>
                  <a:tcPr>
                    <a:lnL w="0"/>
                    <a:lnR w="0"/>
                    <a:solidFill>
                      <a:prstClr val="black">
                        <a:lumOff val="100000"/>
                        <a:lumOff val="100000"/>
                      </a:prstClr>
                    </a:solidFill>
                  </a:tcPr>
                </a:tc>
              </a:tr>
              <a:tr h="0">
                <a:tc>
                  <a:txBody>
                    <a:bodyPr/>
                    <a:lstStyle/>
                    <a:p>
                      <a:pPr>
                        <a:defRPr sz="1000"/>
                      </a:pPr>
                      <a:r>
                        <a:rPr sz="1000"/>
                        <a:t>Like rammevilkår i Norden, Lokalt selvstyre</a:t>
                      </a:r>
                    </a:p>
                  </a:txBody>
                  <a:tcPr>
                    <a:lnL w="0"/>
                    <a:lnR w="0"/>
                    <a:solidFill>
                      <a:prstClr val="black">
                        <a:lumOff val="100000"/>
                        <a:lumOff val="100000"/>
                      </a:prstClr>
                    </a:solidFill>
                  </a:tcPr>
                </a:tc>
              </a:tr>
              <a:tr h="0">
                <a:tc>
                  <a:txBody>
                    <a:bodyPr/>
                    <a:lstStyle/>
                    <a:p>
                      <a:pPr>
                        <a:defRPr sz="1000"/>
                      </a:pPr>
                      <a:r>
                        <a:rPr sz="1000"/>
                        <a:t>Norge burde redusere oljeproduksjonen som et bidrag og insentiv til OPEC om å gjøre det samme. Stavanger burde jobbe med nabokommunene uten å kreve at de innlemmes i SVG og kutter i budsjett</a:t>
                      </a:r>
                    </a:p>
                  </a:txBody>
                  <a:tcPr>
                    <a:lnL w="0"/>
                    <a:lnR w="0"/>
                    <a:solidFill>
                      <a:prstClr val="black">
                        <a:lumOff val="100000"/>
                        <a:lumOff val="100000"/>
                      </a:prstClr>
                    </a:solidFill>
                  </a:tcPr>
                </a:tc>
              </a:tr>
              <a:tr h="0">
                <a:tc>
                  <a:txBody>
                    <a:bodyPr/>
                    <a:lstStyle/>
                    <a:p>
                      <a:pPr>
                        <a:defRPr sz="1000"/>
                      </a:pPr>
                      <a:r>
                        <a:rPr sz="1000"/>
                        <a:t>Stimuli til næringslivet i regionen - offentlig bygg, veier etc.</a:t>
                      </a:r>
                    </a:p>
                  </a:txBody>
                  <a:tcPr>
                    <a:lnL w="0"/>
                    <a:lnR w="0"/>
                    <a:solidFill>
                      <a:prstClr val="black">
                        <a:lumOff val="100000"/>
                        <a:lumOff val="100000"/>
                      </a:prstClr>
                    </a:solidFill>
                  </a:tcPr>
                </a:tc>
              </a:tr>
              <a:tr h="0">
                <a:tc>
                  <a:txBody>
                    <a:bodyPr/>
                    <a:lstStyle/>
                    <a:p>
                      <a:pPr>
                        <a:defRPr sz="1000"/>
                      </a:pPr>
                      <a:r>
                        <a:rPr sz="1000"/>
                        <a:t>- Behold formue- og selskapsskatt og kutt heller arbeidsgiveravgiften.</a:t>
                      </a:r>
                    </a:p>
                    <a:p>
                      <a:r>
                        <a:rPr sz="1000"/>
                        <a:t>- Få på plass lyntog Bergen - Haugesund - Stavanger.</a:t>
                      </a:r>
                    </a:p>
                    <a:p>
                      <a:r>
                        <a:rPr sz="1000"/>
                        <a:t>- Tilpass lovverket til å gjøre det enklere med "crowdfunding" av investeringer/selskap/innovasjon.</a:t>
                      </a:r>
                    </a:p>
                  </a:txBody>
                  <a:tcPr>
                    <a:lnL w="0"/>
                    <a:lnR w="0"/>
                    <a:solidFill>
                      <a:prstClr val="black">
                        <a:lumOff val="100000"/>
                        <a:lumOff val="100000"/>
                      </a:prstClr>
                    </a:solidFill>
                  </a:tcPr>
                </a:tc>
              </a:tr>
              <a:tr h="0">
                <a:tc>
                  <a:txBody>
                    <a:bodyPr/>
                    <a:lstStyle/>
                    <a:p>
                      <a:pPr>
                        <a:defRPr sz="1000"/>
                      </a:pPr>
                      <a:r>
                        <a:rPr sz="1000"/>
                        <a:t>4. felts vei til Ålgård og videre trase fra Ålgård til Kristiandsand</a:t>
                      </a:r>
                    </a:p>
                  </a:txBody>
                  <a:tcPr>
                    <a:lnL w="0"/>
                    <a:lnR w="0"/>
                    <a:solidFill>
                      <a:prstClr val="black">
                        <a:lumOff val="100000"/>
                        <a:lumOff val="100000"/>
                      </a:prstClr>
                    </a:solidFill>
                  </a:tcPr>
                </a:tc>
              </a:tr>
              <a:tr h="0">
                <a:tc>
                  <a:txBody>
                    <a:bodyPr/>
                    <a:lstStyle/>
                    <a:p>
                      <a:pPr>
                        <a:defRPr sz="1000"/>
                      </a:pPr>
                      <a:r>
                        <a:rPr sz="1000"/>
                        <a:t>Framskyld igangsetting av offentlige investeringer i bygg og anlegg</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44. Hva er din konkrete ønskeliste til myndighetene? Ta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16880"/>
        </p:xfrm>
        <a:graphic>
          <a:graphicData uri="http://schemas.openxmlformats.org/drawingml/2006/table">
            <a:tbl>
              <a:tblPr>
                <a:tableStyleId>{5C22544A-7EE6-4342-B048-85BDC9FD1C3A}</a:tableStyleId>
              </a:tblPr>
              <a:tblGrid>
                <a:gridCol w="8207375"/>
              </a:tblGrid>
              <a:tr h="0">
                <a:tc>
                  <a:txBody>
                    <a:bodyPr/>
                    <a:lstStyle/>
                    <a:p>
                      <a:pPr>
                        <a:defRPr sz="1000"/>
                      </a:pPr>
                      <a:r>
                        <a:rPr sz="1000"/>
                        <a:t>Straks tiltak, fjerne arbeidsgiver avgiften for en periode på et år</a:t>
                      </a:r>
                    </a:p>
                  </a:txBody>
                  <a:tcPr>
                    <a:lnL w="0"/>
                    <a:lnR w="0"/>
                    <a:solidFill>
                      <a:prstClr val="black">
                        <a:lumOff val="100000"/>
                        <a:lumOff val="100000"/>
                      </a:prstClr>
                    </a:solidFill>
                  </a:tcPr>
                </a:tc>
              </a:tr>
              <a:tr h="0">
                <a:tc>
                  <a:txBody>
                    <a:bodyPr/>
                    <a:lstStyle/>
                    <a:p>
                      <a:pPr>
                        <a:defRPr sz="1000"/>
                      </a:pPr>
                      <a:r>
                        <a:rPr sz="1000"/>
                        <a:t>Like rammevilkår for norske og utenlandske finansaktører</a:t>
                      </a:r>
                    </a:p>
                  </a:txBody>
                  <a:tcPr>
                    <a:lnL w="0"/>
                    <a:lnR w="0"/>
                    <a:solidFill>
                      <a:prstClr val="black">
                        <a:lumOff val="100000"/>
                        <a:lumOff val="100000"/>
                      </a:prstClr>
                    </a:solidFill>
                  </a:tcPr>
                </a:tc>
              </a:tr>
              <a:tr h="0">
                <a:tc>
                  <a:txBody>
                    <a:bodyPr/>
                    <a:lstStyle/>
                    <a:p>
                      <a:pPr>
                        <a:defRPr sz="1000"/>
                      </a:pPr>
                      <a:r>
                        <a:rPr sz="1000"/>
                        <a:t>Økt foksu på leting offshore samt større statlige og kommunale utbyggninger på bygg. Stat og kommune må bruke penger på å få aktiviteten opp, og hvor man får noe igjen for disse invisterte kronene.</a:t>
                      </a:r>
                    </a:p>
                  </a:txBody>
                  <a:tcPr>
                    <a:lnL w="0"/>
                    <a:lnR w="0"/>
                    <a:solidFill>
                      <a:prstClr val="black">
                        <a:lumOff val="100000"/>
                        <a:lumOff val="100000"/>
                      </a:prstClr>
                    </a:solidFill>
                  </a:tcPr>
                </a:tc>
              </a:tr>
              <a:tr h="0">
                <a:tc>
                  <a:txBody>
                    <a:bodyPr/>
                    <a:lstStyle/>
                    <a:p>
                      <a:pPr>
                        <a:defRPr sz="1000"/>
                      </a:pPr>
                      <a:r>
                        <a:rPr sz="1000"/>
                        <a:t>oppgaver</a:t>
                      </a:r>
                    </a:p>
                  </a:txBody>
                  <a:tcPr>
                    <a:lnL w="0"/>
                    <a:lnR w="0"/>
                    <a:solidFill>
                      <a:prstClr val="black">
                        <a:lumOff val="100000"/>
                        <a:lumOff val="100000"/>
                      </a:prstClr>
                    </a:solidFill>
                  </a:tcPr>
                </a:tc>
              </a:tr>
              <a:tr h="0">
                <a:tc>
                  <a:txBody>
                    <a:bodyPr/>
                    <a:lstStyle/>
                    <a:p>
                      <a:pPr>
                        <a:defRPr sz="1000"/>
                      </a:pPr>
                      <a:r>
                        <a:rPr sz="1000"/>
                        <a:t>økte midler til vedlikehold på offentlige bygg, bygging av infrastruktur inkl gang og sykkelveger</a:t>
                      </a:r>
                    </a:p>
                  </a:txBody>
                  <a:tcPr>
                    <a:lnL w="0"/>
                    <a:lnR w="0"/>
                    <a:solidFill>
                      <a:prstClr val="black">
                        <a:lumOff val="100000"/>
                        <a:lumOff val="100000"/>
                      </a:prstClr>
                    </a:solidFill>
                  </a:tcPr>
                </a:tc>
              </a:tr>
              <a:tr h="0">
                <a:tc>
                  <a:txBody>
                    <a:bodyPr/>
                    <a:lstStyle/>
                    <a:p>
                      <a:pPr>
                        <a:defRPr sz="1000"/>
                      </a:pPr>
                      <a:r>
                        <a:rPr sz="1000"/>
                        <a:t>Rehabilitering av offentlige bygg, igangsettelse av nye offentlige bygg</a:t>
                      </a:r>
                    </a:p>
                  </a:txBody>
                  <a:tcPr>
                    <a:lnL w="0"/>
                    <a:lnR w="0"/>
                    <a:solidFill>
                      <a:prstClr val="black">
                        <a:lumOff val="100000"/>
                        <a:lumOff val="100000"/>
                      </a:prstClr>
                    </a:solidFill>
                  </a:tcPr>
                </a:tc>
              </a:tr>
              <a:tr h="0">
                <a:tc>
                  <a:txBody>
                    <a:bodyPr/>
                    <a:lstStyle/>
                    <a:p>
                      <a:pPr>
                        <a:defRPr sz="1000"/>
                      </a:pPr>
                      <a:r>
                        <a:rPr sz="1000"/>
                        <a:t>Forenkling av plan og bygningsloven som vil føre til økt aktiviteten i bygg og anleggsbransjen. </a:t>
                      </a:r>
                    </a:p>
                    <a:p>
                      <a:r>
                        <a:rPr sz="1000"/>
                        <a:t>Få i gang de store veiprosjektene for Vestlandet, slik at flere ønsker å investere og starte opp næringsvirksomhet, i tillegg få ned transportkostnadene. </a:t>
                      </a:r>
                    </a:p>
                    <a:p>
                      <a:r>
                        <a:rPr sz="1000"/>
                        <a:t>Få ned formueskatt og selskapskatten.</a:t>
                      </a:r>
                    </a:p>
                  </a:txBody>
                  <a:tcPr>
                    <a:lnL w="0"/>
                    <a:lnR w="0"/>
                    <a:solidFill>
                      <a:prstClr val="black">
                        <a:lumOff val="100000"/>
                        <a:lumOff val="100000"/>
                      </a:prstClr>
                    </a:solidFill>
                  </a:tcPr>
                </a:tc>
              </a:tr>
              <a:tr h="0">
                <a:tc>
                  <a:txBody>
                    <a:bodyPr/>
                    <a:lstStyle/>
                    <a:p>
                      <a:pPr>
                        <a:defRPr sz="1000"/>
                      </a:pPr>
                      <a:r>
                        <a:rPr sz="1000"/>
                        <a:t>At Plan og bygningsloven IKKE er en Bibel - men en veileder for å utvikle vårt land.</a:t>
                      </a:r>
                    </a:p>
                  </a:txBody>
                  <a:tcPr>
                    <a:lnL w="0"/>
                    <a:lnR w="0"/>
                    <a:solidFill>
                      <a:prstClr val="black">
                        <a:lumOff val="100000"/>
                        <a:lumOff val="100000"/>
                      </a:prstClr>
                    </a:solidFill>
                  </a:tcPr>
                </a:tc>
              </a:tr>
              <a:tr h="0">
                <a:tc>
                  <a:txBody>
                    <a:bodyPr/>
                    <a:lstStyle/>
                    <a:p>
                      <a:pPr>
                        <a:defRPr sz="1000"/>
                      </a:pPr>
                      <a:r>
                        <a:rPr sz="1000"/>
                        <a:t>1 karensdag, 2 deling av sykekostnader 3 alt for generøse permisjonsregler 4 alt for stor offentlig sektor</a:t>
                      </a:r>
                    </a:p>
                  </a:txBody>
                  <a:tcPr>
                    <a:lnL w="0"/>
                    <a:lnR w="0"/>
                    <a:solidFill>
                      <a:prstClr val="black">
                        <a:lumOff val="100000"/>
                        <a:lumOff val="100000"/>
                      </a:prstClr>
                    </a:solidFill>
                  </a:tcPr>
                </a:tc>
              </a:tr>
              <a:tr h="0">
                <a:tc>
                  <a:txBody>
                    <a:bodyPr/>
                    <a:lstStyle/>
                    <a:p>
                      <a:pPr>
                        <a:defRPr sz="1000"/>
                      </a:pPr>
                      <a:r>
                        <a:rPr sz="1000"/>
                        <a:t>Øke lengden på permitteringsperioden til 12 mnd.</a:t>
                      </a:r>
                    </a:p>
                  </a:txBody>
                  <a:tcPr>
                    <a:lnL w="0"/>
                    <a:lnR w="0"/>
                    <a:solidFill>
                      <a:prstClr val="black">
                        <a:lumOff val="100000"/>
                        <a:lumOff val="100000"/>
                      </a:prstClr>
                    </a:solidFill>
                  </a:tcPr>
                </a:tc>
              </a:tr>
              <a:tr h="0">
                <a:tc>
                  <a:txBody>
                    <a:bodyPr/>
                    <a:lstStyle/>
                    <a:p>
                      <a:pPr>
                        <a:defRPr sz="1000"/>
                      </a:pPr>
                      <a:r>
                        <a:rPr sz="1000"/>
                        <a:t>Strategisk vilje til nysatsing</a:t>
                      </a:r>
                    </a:p>
                    <a:p>
                      <a:r>
                        <a:rPr sz="1000"/>
                        <a:t>Skal vi komme videre som teknologileder på offshore wind må Norge faktisk bruke sitt mulighetsrom</a:t>
                      </a:r>
                    </a:p>
                  </a:txBody>
                  <a:tcPr>
                    <a:lnL w="0"/>
                    <a:lnR w="0"/>
                    <a:solidFill>
                      <a:prstClr val="black">
                        <a:lumOff val="100000"/>
                        <a:lumOff val="100000"/>
                      </a:prstClr>
                    </a:solidFill>
                  </a:tcPr>
                </a:tc>
              </a:tr>
              <a:tr h="0">
                <a:tc>
                  <a:txBody>
                    <a:bodyPr/>
                    <a:lstStyle/>
                    <a:p>
                      <a:pPr>
                        <a:defRPr sz="1000"/>
                      </a:pPr>
                      <a:r>
                        <a:rPr sz="1000"/>
                        <a:t>Kutte ut moms fritak på varer opp til 500 kroner. Tragedie dersom dette blir økt til 1000 som regjeringspartiene har ønske om. Vi kan konkurrere på like vilkår!!</a:t>
                      </a:r>
                    </a:p>
                  </a:txBody>
                  <a:tcPr>
                    <a:lnL w="0"/>
                    <a:lnR w="0"/>
                    <a:solidFill>
                      <a:prstClr val="black">
                        <a:lumOff val="100000"/>
                        <a:lumOff val="100000"/>
                      </a:prstClr>
                    </a:solidFill>
                  </a:tcPr>
                </a:tc>
              </a:tr>
              <a:tr h="0">
                <a:tc>
                  <a:txBody>
                    <a:bodyPr/>
                    <a:lstStyle/>
                    <a:p>
                      <a:pPr>
                        <a:defRPr sz="1000"/>
                      </a:pPr>
                      <a:r>
                        <a:rPr sz="1000"/>
                        <a:t>Fjerne selvpålagte restriksjoner og begrensninger som påfører bedriftene og det offentlige  betydelige merkostnader kostnader, øker kostnadsnivå ifm offentlige innkjøp, og medfører betydelig svekkelse ift konkurranseevne og økning i fremtidige priser.</a:t>
                      </a:r>
                    </a:p>
                  </a:txBody>
                  <a:tcPr>
                    <a:lnL w="0"/>
                    <a:lnR w="0"/>
                    <a:solidFill>
                      <a:prstClr val="black">
                        <a:lumOff val="100000"/>
                        <a:lumOff val="100000"/>
                      </a:prstClr>
                    </a:solidFill>
                  </a:tcPr>
                </a:tc>
              </a:tr>
              <a:tr h="0">
                <a:tc>
                  <a:txBody>
                    <a:bodyPr/>
                    <a:lstStyle/>
                    <a:p>
                      <a:pPr>
                        <a:defRPr sz="1000"/>
                      </a:pPr>
                      <a:r>
                        <a:rPr sz="1000"/>
                        <a:t>å få menneskene som er arbeidsledige  i arbeid</a:t>
                      </a:r>
                    </a:p>
                  </a:txBody>
                  <a:tcPr>
                    <a:lnL w="0"/>
                    <a:lnR w="0"/>
                    <a:solidFill>
                      <a:prstClr val="black">
                        <a:lumOff val="100000"/>
                        <a:lumOff val="100000"/>
                      </a:prstClr>
                    </a:solidFill>
                  </a:tcPr>
                </a:tc>
              </a:tr>
              <a:tr h="0">
                <a:tc>
                  <a:txBody>
                    <a:bodyPr/>
                    <a:lstStyle/>
                    <a:p>
                      <a:pPr>
                        <a:defRPr sz="1000"/>
                      </a:pPr>
                      <a:r>
                        <a:rPr sz="1000"/>
                        <a:t>Forsering av en del offentlige prosjekter som er bestemt skal gjennomføres.</a:t>
                      </a:r>
                    </a:p>
                  </a:txBody>
                  <a:tcPr>
                    <a:lnL w="0"/>
                    <a:lnR w="0"/>
                    <a:solidFill>
                      <a:prstClr val="black">
                        <a:lumOff val="100000"/>
                        <a:lumOff val="100000"/>
                      </a:prstClr>
                    </a:solidFill>
                  </a:tcPr>
                </a:tc>
              </a:tr>
              <a:tr h="0">
                <a:tc>
                  <a:txBody>
                    <a:bodyPr/>
                    <a:lstStyle/>
                    <a:p>
                      <a:pPr>
                        <a:defRPr sz="1000"/>
                      </a:pPr>
                      <a:r>
                        <a:rPr sz="1000"/>
                        <a:t>veibygging</a:t>
                      </a:r>
                    </a:p>
                    <a:p>
                      <a:r>
                        <a:rPr sz="1000"/>
                        <a:t>holde igjen med bompengesatsene som er skissert, samt de tette bomringene</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44. Hva er din konkrete ønskeliste til myndighetene? Ta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6126480"/>
        </p:xfrm>
        <a:graphic>
          <a:graphicData uri="http://schemas.openxmlformats.org/drawingml/2006/table">
            <a:tbl>
              <a:tblPr>
                <a:tableStyleId>{5C22544A-7EE6-4342-B048-85BDC9FD1C3A}</a:tableStyleId>
              </a:tblPr>
              <a:tblGrid>
                <a:gridCol w="8207375"/>
              </a:tblGrid>
              <a:tr h="0">
                <a:tc>
                  <a:txBody>
                    <a:bodyPr/>
                    <a:lstStyle/>
                    <a:p>
                      <a:pPr>
                        <a:defRPr sz="1000"/>
                      </a:pPr>
                      <a:r>
                        <a:rPr sz="1000"/>
                        <a:t>Generell målrettet tiltakspakke mot de regionale områdene som er rammet av ovennevnte.</a:t>
                      </a:r>
                    </a:p>
                    <a:p>
                      <a:r>
                        <a:rPr sz="1000"/>
                        <a:t>Øke muligheten for permittering inntil 24mnd.</a:t>
                      </a:r>
                    </a:p>
                    <a:p>
                      <a:r>
                        <a:rPr sz="1000"/>
                        <a:t>Nå må vi si opp personell som vi kanskje kunne beholdt.</a:t>
                      </a:r>
                    </a:p>
                  </a:txBody>
                  <a:tcPr>
                    <a:lnL w="0"/>
                    <a:lnR w="0"/>
                    <a:solidFill>
                      <a:prstClr val="black">
                        <a:lumOff val="100000"/>
                        <a:lumOff val="100000"/>
                      </a:prstClr>
                    </a:solidFill>
                  </a:tcPr>
                </a:tc>
              </a:tr>
              <a:tr h="0">
                <a:tc>
                  <a:txBody>
                    <a:bodyPr/>
                    <a:lstStyle/>
                    <a:p>
                      <a:pPr>
                        <a:defRPr sz="1000"/>
                      </a:pPr>
                      <a:r>
                        <a:rPr sz="1000"/>
                        <a:t>Motkonjuktur-tiltak, som å få gang på offentlige prosjekter, herunder Rogfast, nybygg og rehabilitering, av skoler og osv.</a:t>
                      </a:r>
                    </a:p>
                  </a:txBody>
                  <a:tcPr>
                    <a:lnL w="0"/>
                    <a:lnR w="0"/>
                    <a:solidFill>
                      <a:prstClr val="black">
                        <a:lumOff val="100000"/>
                        <a:lumOff val="100000"/>
                      </a:prstClr>
                    </a:solidFill>
                  </a:tcPr>
                </a:tc>
              </a:tr>
              <a:tr h="0">
                <a:tc>
                  <a:txBody>
                    <a:bodyPr/>
                    <a:lstStyle/>
                    <a:p>
                      <a:pPr>
                        <a:defRPr sz="1000"/>
                      </a:pPr>
                      <a:r>
                        <a:rPr sz="1000"/>
                        <a:t>tiltakspakke mot bygg industrien på vestlandet</a:t>
                      </a:r>
                    </a:p>
                  </a:txBody>
                  <a:tcPr>
                    <a:lnL w="0"/>
                    <a:lnR w="0"/>
                    <a:solidFill>
                      <a:prstClr val="black">
                        <a:lumOff val="100000"/>
                        <a:lumOff val="100000"/>
                      </a:prstClr>
                    </a:solidFill>
                  </a:tcPr>
                </a:tc>
              </a:tr>
              <a:tr h="0">
                <a:tc>
                  <a:txBody>
                    <a:bodyPr/>
                    <a:lstStyle/>
                    <a:p>
                      <a:pPr>
                        <a:defRPr sz="1000"/>
                      </a:pPr>
                      <a:r>
                        <a:rPr sz="1000"/>
                        <a:t>Rv7 som stamvei med tunnel under Hardangervidda</a:t>
                      </a:r>
                    </a:p>
                  </a:txBody>
                  <a:tcPr>
                    <a:lnL w="0"/>
                    <a:lnR w="0"/>
                    <a:solidFill>
                      <a:prstClr val="black">
                        <a:lumOff val="100000"/>
                        <a:lumOff val="100000"/>
                      </a:prstClr>
                    </a:solidFill>
                  </a:tcPr>
                </a:tc>
              </a:tr>
              <a:tr h="0">
                <a:tc>
                  <a:txBody>
                    <a:bodyPr/>
                    <a:lstStyle/>
                    <a:p>
                      <a:pPr>
                        <a:defRPr sz="1000"/>
                      </a:pPr>
                      <a:r>
                        <a:rPr sz="1000"/>
                        <a:t>sikre at indusrtilokomotivene får rammer som  kan sikrer økt konkurransekraft gjennom  utvidede permisjonsregler som sikrer kompetanse og at prosjekter i  statlig regi  settes i  verk.</a:t>
                      </a:r>
                    </a:p>
                  </a:txBody>
                  <a:tcPr>
                    <a:lnL w="0"/>
                    <a:lnR w="0"/>
                    <a:solidFill>
                      <a:prstClr val="black">
                        <a:lumOff val="100000"/>
                        <a:lumOff val="100000"/>
                      </a:prstClr>
                    </a:solidFill>
                  </a:tcPr>
                </a:tc>
              </a:tr>
              <a:tr h="0">
                <a:tc>
                  <a:txBody>
                    <a:bodyPr/>
                    <a:lstStyle/>
                    <a:p>
                      <a:pPr>
                        <a:defRPr sz="1000"/>
                      </a:pPr>
                      <a:r>
                        <a:rPr sz="1000"/>
                        <a:t>Det er viktig med politikere som også har Vestlandet på sin agenda, alt dreier seg ikke om Oslo og Bergen!</a:t>
                      </a:r>
                    </a:p>
                    <a:p>
                      <a:r>
                        <a:rPr sz="1000"/>
                        <a:t>Raske tiltak fra kommunene.</a:t>
                      </a:r>
                    </a:p>
                    <a:p>
                      <a:r>
                        <a:rPr sz="1000"/>
                        <a:t>Det er mange kommunale bygg som trenger å bli rehabiltert, som ikke settes igang da det er mangel på å få oppdrag iverksatt i kommunene da dem ikke har kapasitet eller bemanning til håndtere iverksetelse av oppdragene(?) (kan virke slik)</a:t>
                      </a:r>
                    </a:p>
                    <a:p>
                      <a:r>
                        <a:rPr sz="1000"/>
                        <a:t>Det burde gjerne vært lempet litt på kravene om offentlige anskaffelser, for å få igang prosjekter raskere...</a:t>
                      </a:r>
                    </a:p>
                  </a:txBody>
                  <a:tcPr>
                    <a:lnL w="0"/>
                    <a:lnR w="0"/>
                    <a:solidFill>
                      <a:prstClr val="black">
                        <a:lumOff val="100000"/>
                        <a:lumOff val="100000"/>
                      </a:prstClr>
                    </a:solidFill>
                  </a:tcPr>
                </a:tc>
              </a:tr>
              <a:tr h="0">
                <a:tc>
                  <a:txBody>
                    <a:bodyPr/>
                    <a:lstStyle/>
                    <a:p>
                      <a:pPr>
                        <a:defRPr sz="1000"/>
                      </a:pPr>
                      <a:r>
                        <a:rPr sz="1000"/>
                        <a:t>Lavere selskaps- og formuesskatt</a:t>
                      </a:r>
                    </a:p>
                  </a:txBody>
                  <a:tcPr>
                    <a:lnL w="0"/>
                    <a:lnR w="0"/>
                    <a:solidFill>
                      <a:prstClr val="black">
                        <a:lumOff val="100000"/>
                        <a:lumOff val="100000"/>
                      </a:prstClr>
                    </a:solidFill>
                  </a:tcPr>
                </a:tc>
              </a:tr>
              <a:tr h="0">
                <a:tc>
                  <a:txBody>
                    <a:bodyPr/>
                    <a:lstStyle/>
                    <a:p>
                      <a:pPr>
                        <a:defRPr sz="1000"/>
                      </a:pPr>
                      <a:r>
                        <a:rPr sz="1000"/>
                        <a:t>P</a:t>
                      </a:r>
                    </a:p>
                  </a:txBody>
                  <a:tcPr>
                    <a:lnL w="0"/>
                    <a:lnR w="0"/>
                    <a:solidFill>
                      <a:prstClr val="black">
                        <a:lumOff val="100000"/>
                        <a:lumOff val="100000"/>
                      </a:prstClr>
                    </a:solidFill>
                  </a:tcPr>
                </a:tc>
              </a:tr>
              <a:tr h="0">
                <a:tc>
                  <a:txBody>
                    <a:bodyPr/>
                    <a:lstStyle/>
                    <a:p>
                      <a:pPr>
                        <a:defRPr sz="1000"/>
                      </a:pPr>
                      <a:r>
                        <a:rPr sz="1000"/>
                        <a:t>Fokus på arbeidskraft og gjøre dette til statusyrker igjen, slik det var før. </a:t>
                      </a:r>
                    </a:p>
                    <a:p>
                      <a:endParaRPr sz="1000"/>
                    </a:p>
                    <a:p>
                      <a:r>
                        <a:rPr sz="1000"/>
                        <a:t>Norge er mulighetenes land, uten tvil. Hadde jeg hatt tilgang på solide gode arbeidere så kunne virksomheten vært mye større.</a:t>
                      </a:r>
                    </a:p>
                  </a:txBody>
                  <a:tcPr>
                    <a:lnL w="0"/>
                    <a:lnR w="0"/>
                    <a:solidFill>
                      <a:prstClr val="black">
                        <a:lumOff val="100000"/>
                        <a:lumOff val="100000"/>
                      </a:prstClr>
                    </a:solidFill>
                  </a:tcPr>
                </a:tc>
              </a:tr>
              <a:tr h="0">
                <a:tc>
                  <a:txBody>
                    <a:bodyPr/>
                    <a:lstStyle/>
                    <a:p>
                      <a:pPr>
                        <a:defRPr sz="1000"/>
                      </a:pPr>
                      <a:r>
                        <a:rPr sz="1000"/>
                        <a:t>Tiltak som stimulerer til økt aktivitet, gjennom øremerkede skattelettelser og økt utbygging i offentlig regi.</a:t>
                      </a:r>
                    </a:p>
                  </a:txBody>
                  <a:tcPr>
                    <a:lnL w="0"/>
                    <a:lnR w="0"/>
                    <a:solidFill>
                      <a:prstClr val="black">
                        <a:lumOff val="100000"/>
                        <a:lumOff val="100000"/>
                      </a:prstClr>
                    </a:solidFill>
                  </a:tcPr>
                </a:tc>
              </a:tr>
              <a:tr h="0">
                <a:tc>
                  <a:txBody>
                    <a:bodyPr/>
                    <a:lstStyle/>
                    <a:p>
                      <a:pPr>
                        <a:defRPr sz="1000"/>
                      </a:pPr>
                      <a:r>
                        <a:rPr sz="1000"/>
                        <a:t>Høyt nivå på byggevirksomhet</a:t>
                      </a:r>
                    </a:p>
                  </a:txBody>
                  <a:tcPr>
                    <a:lnL w="0"/>
                    <a:lnR w="0"/>
                    <a:solidFill>
                      <a:prstClr val="black">
                        <a:lumOff val="100000"/>
                        <a:lumOff val="100000"/>
                      </a:prstClr>
                    </a:solidFill>
                  </a:tcPr>
                </a:tc>
              </a:tr>
              <a:tr h="0">
                <a:tc>
                  <a:txBody>
                    <a:bodyPr/>
                    <a:lstStyle/>
                    <a:p>
                      <a:pPr>
                        <a:defRPr sz="1000"/>
                      </a:pPr>
                      <a:r>
                        <a:rPr sz="1000"/>
                        <a:t>Tiltakspakke til oppussing og vedlikehold til kommunene i distriktet, samt forserer planlagte nybygg. Må få opp aktiviteten i bygg og anlegg i regionen. Ble lovet en pakke i høst på 500 mill. som forsvant i flyktningeforliket.</a:t>
                      </a:r>
                    </a:p>
                  </a:txBody>
                  <a:tcPr>
                    <a:lnL w="0"/>
                    <a:lnR w="0"/>
                    <a:solidFill>
                      <a:prstClr val="black">
                        <a:lumOff val="100000"/>
                        <a:lumOff val="100000"/>
                      </a:prstClr>
                    </a:solidFill>
                  </a:tcPr>
                </a:tc>
              </a:tr>
              <a:tr h="0">
                <a:tc>
                  <a:txBody>
                    <a:bodyPr/>
                    <a:lstStyle/>
                    <a:p>
                      <a:pPr>
                        <a:defRPr sz="1000"/>
                      </a:pPr>
                      <a:r>
                        <a:rPr sz="1000"/>
                        <a:t>Tenke nytt om dagkirurgisk behandling som kan gjøres utenfor sykehus som et offentlig privat samarbeid.</a:t>
                      </a:r>
                    </a:p>
                  </a:txBody>
                  <a:tcPr>
                    <a:lnL w="0"/>
                    <a:lnR w="0"/>
                    <a:solidFill>
                      <a:prstClr val="black">
                        <a:lumOff val="100000"/>
                        <a:lumOff val="100000"/>
                      </a:prstClr>
                    </a:solidFill>
                  </a:tcPr>
                </a:tc>
              </a:tr>
              <a:tr h="0">
                <a:tc>
                  <a:txBody>
                    <a:bodyPr/>
                    <a:lstStyle/>
                    <a:p>
                      <a:pPr>
                        <a:defRPr sz="1000"/>
                      </a:pPr>
                      <a:r>
                        <a:rPr sz="1000"/>
                        <a:t>Utvidet permitterings tid vil avhjelpe for å sikre kompetanse. Tiltak som gir feltoperatørene iniativ til å gjennomføre flere modifikasjonsprosjekter.</a:t>
                      </a:r>
                    </a:p>
                  </a:txBody>
                  <a:tcPr>
                    <a:lnL w="0"/>
                    <a:lnR w="0"/>
                    <a:solidFill>
                      <a:prstClr val="black">
                        <a:lumOff val="100000"/>
                        <a:lumOff val="100000"/>
                      </a:prstClr>
                    </a:solidFill>
                  </a:tcPr>
                </a:tc>
              </a:tr>
              <a:tr h="0">
                <a:tc>
                  <a:txBody>
                    <a:bodyPr/>
                    <a:lstStyle/>
                    <a:p>
                      <a:pPr>
                        <a:defRPr sz="1000"/>
                      </a:pPr>
                      <a:r>
                        <a:rPr sz="1000"/>
                        <a:t>Mindre regler og byråkrati. Slutte med dumme avgifter rundt byene.</a:t>
                      </a:r>
                    </a:p>
                  </a:txBody>
                  <a:tcPr>
                    <a:lnL w="0"/>
                    <a:lnR w="0"/>
                    <a:solidFill>
                      <a:prstClr val="black">
                        <a:lumOff val="100000"/>
                        <a:lumOff val="100000"/>
                      </a:prstClr>
                    </a:solidFill>
                  </a:tcPr>
                </a:tc>
              </a:tr>
              <a:tr h="0">
                <a:tc>
                  <a:txBody>
                    <a:bodyPr/>
                    <a:lstStyle/>
                    <a:p>
                      <a:pPr>
                        <a:defRPr sz="1000"/>
                      </a:pPr>
                      <a:r>
                        <a:rPr sz="1000"/>
                        <a:t>Investeringer og stimuleringstiltak for oljeindustrien for å øke aktiviteten på norsk sokkel</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44. Hva er din konkrete ønskeliste til myndighetene? Ta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791200"/>
        </p:xfrm>
        <a:graphic>
          <a:graphicData uri="http://schemas.openxmlformats.org/drawingml/2006/table">
            <a:tbl>
              <a:tblPr>
                <a:tableStyleId>{5C22544A-7EE6-4342-B048-85BDC9FD1C3A}</a:tableStyleId>
              </a:tblPr>
              <a:tblGrid>
                <a:gridCol w="8207375"/>
              </a:tblGrid>
              <a:tr h="0">
                <a:tc>
                  <a:txBody>
                    <a:bodyPr/>
                    <a:lstStyle/>
                    <a:p>
                      <a:pPr>
                        <a:defRPr sz="1000"/>
                      </a:pPr>
                      <a:r>
                        <a:rPr sz="1000"/>
                        <a:t>1. Unngå at Energisektoren kopierer prosjektgjennomføringsmodeller med mange støttesystemer fra Olje &amp; Gass. Noen må tørre å spørre seg og f.eks HMS og risikostyring er gått for langt.</a:t>
                      </a:r>
                    </a:p>
                    <a:p>
                      <a:endParaRPr sz="1000"/>
                    </a:p>
                    <a:p>
                      <a:r>
                        <a:rPr sz="1000"/>
                        <a:t>2. Loven om off. anskaffelse gjør at forespørsel prosessen koster mer enn prosjektgjennomføringen</a:t>
                      </a:r>
                    </a:p>
                  </a:txBody>
                  <a:tcPr>
                    <a:lnL w="0"/>
                    <a:lnR w="0"/>
                    <a:solidFill>
                      <a:prstClr val="black">
                        <a:lumOff val="100000"/>
                        <a:lumOff val="100000"/>
                      </a:prstClr>
                    </a:solidFill>
                  </a:tcPr>
                </a:tc>
              </a:tr>
              <a:tr h="0">
                <a:tc>
                  <a:txBody>
                    <a:bodyPr/>
                    <a:lstStyle/>
                    <a:p>
                      <a:pPr>
                        <a:defRPr sz="1000"/>
                      </a:pPr>
                      <a:r>
                        <a:rPr sz="1000"/>
                        <a:t>P-til passer på at planlagt nødvendig vedlikehold går sin gang og ikke utsettes.  </a:t>
                      </a:r>
                    </a:p>
                    <a:p>
                      <a:r>
                        <a:rPr sz="1000"/>
                        <a:t>Myndighetene passer på at plug &amp; abandonment programmet tidsfestes og reserveres for norsk-relaterte bedrifter</a:t>
                      </a:r>
                    </a:p>
                  </a:txBody>
                  <a:tcPr>
                    <a:lnL w="0"/>
                    <a:lnR w="0"/>
                    <a:solidFill>
                      <a:prstClr val="black">
                        <a:lumOff val="100000"/>
                        <a:lumOff val="100000"/>
                      </a:prstClr>
                    </a:solidFill>
                  </a:tcPr>
                </a:tc>
              </a:tr>
              <a:tr h="0">
                <a:tc>
                  <a:txBody>
                    <a:bodyPr/>
                    <a:lstStyle/>
                    <a:p>
                      <a:pPr>
                        <a:defRPr sz="1000"/>
                      </a:pPr>
                      <a:r>
                        <a:rPr sz="1000"/>
                        <a:t>Senke arbeidsgiveravgiften</a:t>
                      </a:r>
                    </a:p>
                    <a:p>
                      <a:r>
                        <a:rPr sz="1000"/>
                        <a:t>Sette igang storstilt veibygging mot nord og sør</a:t>
                      </a:r>
                    </a:p>
                  </a:txBody>
                  <a:tcPr>
                    <a:lnL w="0"/>
                    <a:lnR w="0"/>
                    <a:solidFill>
                      <a:prstClr val="black">
                        <a:lumOff val="100000"/>
                        <a:lumOff val="100000"/>
                      </a:prstClr>
                    </a:solidFill>
                  </a:tcPr>
                </a:tc>
              </a:tr>
              <a:tr h="0">
                <a:tc>
                  <a:txBody>
                    <a:bodyPr/>
                    <a:lstStyle/>
                    <a:p>
                      <a:pPr>
                        <a:defRPr sz="1000"/>
                      </a:pPr>
                      <a:r>
                        <a:rPr sz="1000"/>
                        <a:t>Kortsiktig bistand ifm delvis permittering</a:t>
                      </a:r>
                    </a:p>
                  </a:txBody>
                  <a:tcPr>
                    <a:lnL w="0"/>
                    <a:lnR w="0"/>
                    <a:solidFill>
                      <a:prstClr val="black">
                        <a:lumOff val="100000"/>
                        <a:lumOff val="100000"/>
                      </a:prstClr>
                    </a:solidFill>
                  </a:tcPr>
                </a:tc>
              </a:tr>
              <a:tr h="0">
                <a:tc>
                  <a:txBody>
                    <a:bodyPr/>
                    <a:lstStyle/>
                    <a:p>
                      <a:pPr>
                        <a:defRPr sz="1000"/>
                      </a:pPr>
                      <a:r>
                        <a:rPr sz="1000"/>
                        <a:t>Støtte til traineer og/eller lærlinger.  Hjelper bedriften, men sørger også for at yngre folk ikke går arbeidsledige</a:t>
                      </a:r>
                    </a:p>
                  </a:txBody>
                  <a:tcPr>
                    <a:lnL w="0"/>
                    <a:lnR w="0"/>
                    <a:solidFill>
                      <a:prstClr val="black">
                        <a:lumOff val="100000"/>
                        <a:lumOff val="100000"/>
                      </a:prstClr>
                    </a:solidFill>
                  </a:tcPr>
                </a:tc>
              </a:tr>
              <a:tr h="0">
                <a:tc>
                  <a:txBody>
                    <a:bodyPr/>
                    <a:lstStyle/>
                    <a:p>
                      <a:pPr>
                        <a:defRPr sz="1000"/>
                      </a:pPr>
                      <a:r>
                        <a:rPr sz="1000"/>
                        <a:t>Hold de sosiale godene godene på samme nivå som våre utenlandske konkurrenter.</a:t>
                      </a:r>
                    </a:p>
                  </a:txBody>
                  <a:tcPr>
                    <a:lnL w="0"/>
                    <a:lnR w="0"/>
                    <a:solidFill>
                      <a:prstClr val="black">
                        <a:lumOff val="100000"/>
                        <a:lumOff val="100000"/>
                      </a:prstClr>
                    </a:solidFill>
                  </a:tcPr>
                </a:tc>
              </a:tr>
              <a:tr h="0">
                <a:tc>
                  <a:txBody>
                    <a:bodyPr/>
                    <a:lstStyle/>
                    <a:p>
                      <a:pPr>
                        <a:defRPr sz="1000"/>
                      </a:pPr>
                      <a:r>
                        <a:rPr sz="1000"/>
                        <a:t>Satse på samferdsel og med det utvide arbeidsmarkedet og redusere avstanden mellom de ulike regionene/byene.</a:t>
                      </a:r>
                    </a:p>
                  </a:txBody>
                  <a:tcPr>
                    <a:lnL w="0"/>
                    <a:lnR w="0"/>
                    <a:solidFill>
                      <a:prstClr val="black">
                        <a:lumOff val="100000"/>
                        <a:lumOff val="100000"/>
                      </a:prstClr>
                    </a:solidFill>
                  </a:tcPr>
                </a:tc>
              </a:tr>
              <a:tr h="0">
                <a:tc>
                  <a:txBody>
                    <a:bodyPr/>
                    <a:lstStyle/>
                    <a:p>
                      <a:pPr>
                        <a:defRPr sz="1000"/>
                      </a:pPr>
                      <a:r>
                        <a:rPr sz="1000"/>
                        <a:t>Øke permitterings tiden. Slutte å snakke ned oljeaktiviteten i Norge. Vi lever ikke bare av å eksportere olje (og Gass!) med også å levere produkter og tjenester til andre regioner i verden. Dette faktum må "snakkes opp" av våre politikere (og pressen).</a:t>
                      </a:r>
                    </a:p>
                  </a:txBody>
                  <a:tcPr>
                    <a:lnL w="0"/>
                    <a:lnR w="0"/>
                    <a:solidFill>
                      <a:prstClr val="black">
                        <a:lumOff val="100000"/>
                        <a:lumOff val="100000"/>
                      </a:prstClr>
                    </a:solidFill>
                  </a:tcPr>
                </a:tc>
              </a:tr>
              <a:tr h="0">
                <a:tc>
                  <a:txBody>
                    <a:bodyPr/>
                    <a:lstStyle/>
                    <a:p>
                      <a:pPr>
                        <a:defRPr sz="1000"/>
                      </a:pPr>
                      <a:r>
                        <a:rPr sz="1000"/>
                        <a:t>Planarbeid. Skal vi bli attraktive for ung kompetanse må man bygge i byen og langs bane. Ingen unge ønsker å bo i satelitter, men ønsker byer med liv døgnet rundt ( ikke bare på lørdager slik som i Stavanger). Dette tror jeg er det viktigste å ta tak i nå.</a:t>
                      </a:r>
                    </a:p>
                  </a:txBody>
                  <a:tcPr>
                    <a:lnL w="0"/>
                    <a:lnR w="0"/>
                    <a:solidFill>
                      <a:prstClr val="black">
                        <a:lumOff val="100000"/>
                        <a:lumOff val="100000"/>
                      </a:prstClr>
                    </a:solidFill>
                  </a:tcPr>
                </a:tc>
              </a:tr>
              <a:tr h="0">
                <a:tc>
                  <a:txBody>
                    <a:bodyPr/>
                    <a:lstStyle/>
                    <a:p>
                      <a:pPr>
                        <a:defRPr sz="1000"/>
                      </a:pPr>
                      <a:r>
                        <a:rPr sz="1000"/>
                        <a:t>Rehabiliteringspakker til offentlige bygg, vegutbygging, utbedring av vann og avløpsanlegg.</a:t>
                      </a:r>
                    </a:p>
                  </a:txBody>
                  <a:tcPr>
                    <a:lnL w="0"/>
                    <a:lnR w="0"/>
                    <a:solidFill>
                      <a:prstClr val="black">
                        <a:lumOff val="100000"/>
                        <a:lumOff val="100000"/>
                      </a:prstClr>
                    </a:solidFill>
                  </a:tcPr>
                </a:tc>
              </a:tr>
              <a:tr h="0">
                <a:tc>
                  <a:txBody>
                    <a:bodyPr/>
                    <a:lstStyle/>
                    <a:p>
                      <a:pPr>
                        <a:defRPr sz="1000"/>
                      </a:pPr>
                      <a:r>
                        <a:rPr sz="1000"/>
                        <a:t>Å fremskynde offentlige oppdrag vil være til stor hjelp for oss. Gjerne vedlikeholdsarbeid. Dette har vært forsømt i lang tid og vil være til nytte og glede for alle.</a:t>
                      </a:r>
                    </a:p>
                  </a:txBody>
                  <a:tcPr>
                    <a:lnL w="0"/>
                    <a:lnR w="0"/>
                    <a:solidFill>
                      <a:prstClr val="black">
                        <a:lumOff val="100000"/>
                        <a:lumOff val="100000"/>
                      </a:prstClr>
                    </a:solidFill>
                  </a:tcPr>
                </a:tc>
              </a:tr>
              <a:tr h="0">
                <a:tc>
                  <a:txBody>
                    <a:bodyPr/>
                    <a:lstStyle/>
                    <a:p>
                      <a:pPr>
                        <a:defRPr sz="1000"/>
                      </a:pPr>
                      <a:r>
                        <a:rPr sz="1000"/>
                        <a:t>Økte investeringer i infrastruktur for å opprettholde sysselsetting.  Noe mer proteksjonisme når leverandører til statlige investeringer velges.  Større grad av konkurranseutsetting i kommunal-/offentlig sektor og innstramming på velferdsordninger til arbeidsledige arbeidsinnvandrere.</a:t>
                      </a:r>
                    </a:p>
                  </a:txBody>
                  <a:tcPr>
                    <a:lnL w="0"/>
                    <a:lnR w="0"/>
                    <a:solidFill>
                      <a:prstClr val="black">
                        <a:lumOff val="100000"/>
                        <a:lumOff val="100000"/>
                      </a:prstClr>
                    </a:solidFill>
                  </a:tcPr>
                </a:tc>
              </a:tr>
              <a:tr h="0">
                <a:tc>
                  <a:txBody>
                    <a:bodyPr/>
                    <a:lstStyle/>
                    <a:p>
                      <a:pPr>
                        <a:defRPr sz="1000"/>
                      </a:pPr>
                      <a:r>
                        <a:rPr sz="1000"/>
                        <a:t>Få vekk svart arbeid, ikke tillat utenlandske bedrifter til å ta arbeid til dumpingpriser, minke arbeidsgiveravgiften, gi gode tilskudd til rehabilitering av bygg til energisparing og få en god forbindelse bane og vei Bergen-Oslo raskt.</a:t>
                      </a:r>
                    </a:p>
                  </a:txBody>
                  <a:tcPr>
                    <a:lnL w="0"/>
                    <a:lnR w="0"/>
                    <a:solidFill>
                      <a:prstClr val="black">
                        <a:lumOff val="100000"/>
                        <a:lumOff val="100000"/>
                      </a:prstClr>
                    </a:solidFill>
                  </a:tcPr>
                </a:tc>
              </a:tr>
              <a:tr h="0">
                <a:tc>
                  <a:txBody>
                    <a:bodyPr/>
                    <a:lstStyle/>
                    <a:p>
                      <a:pPr>
                        <a:defRPr sz="1000"/>
                      </a:pPr>
                      <a:r>
                        <a:rPr sz="1000"/>
                        <a:t>Forutsigbarhet. Trygghet ifm rentenivå. </a:t>
                      </a:r>
                    </a:p>
                    <a:p>
                      <a:r>
                        <a:rPr sz="1000"/>
                        <a:t>Tirettelegge for invisteringsvilje</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44. Hva er din konkrete ønskeliste til myndighetene? Ta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730240"/>
        </p:xfrm>
        <a:graphic>
          <a:graphicData uri="http://schemas.openxmlformats.org/drawingml/2006/table">
            <a:tbl>
              <a:tblPr>
                <a:tableStyleId>{5C22544A-7EE6-4342-B048-85BDC9FD1C3A}</a:tableStyleId>
              </a:tblPr>
              <a:tblGrid>
                <a:gridCol w="8207375"/>
              </a:tblGrid>
              <a:tr h="0">
                <a:tc>
                  <a:txBody>
                    <a:bodyPr/>
                    <a:lstStyle/>
                    <a:p>
                      <a:pPr>
                        <a:defRPr sz="1000"/>
                      </a:pPr>
                      <a:r>
                        <a:rPr sz="1000"/>
                        <a:t>Tiltakspakker</a:t>
                      </a:r>
                    </a:p>
                    <a:p>
                      <a:r>
                        <a:rPr sz="1000"/>
                        <a:t>Iverksette prosjekter som vei, infrastruktur og offentlige bygg</a:t>
                      </a:r>
                    </a:p>
                    <a:p>
                      <a:r>
                        <a:rPr sz="1000"/>
                        <a:t>Tollvern</a:t>
                      </a:r>
                    </a:p>
                    <a:p>
                      <a:r>
                        <a:rPr sz="1000"/>
                        <a:t>Rente</a:t>
                      </a:r>
                    </a:p>
                  </a:txBody>
                  <a:tcPr>
                    <a:lnL w="0"/>
                    <a:lnR w="0"/>
                    <a:solidFill>
                      <a:prstClr val="black">
                        <a:lumOff val="100000"/>
                        <a:lumOff val="100000"/>
                      </a:prstClr>
                    </a:solidFill>
                  </a:tcPr>
                </a:tc>
              </a:tr>
              <a:tr h="0">
                <a:tc>
                  <a:txBody>
                    <a:bodyPr/>
                    <a:lstStyle/>
                    <a:p>
                      <a:pPr>
                        <a:defRPr sz="1000"/>
                      </a:pPr>
                      <a:r>
                        <a:rPr sz="1000"/>
                        <a:t>Senke bedriftsskatt og ta vekk formuesskatt</a:t>
                      </a:r>
                    </a:p>
                  </a:txBody>
                  <a:tcPr>
                    <a:lnL w="0"/>
                    <a:lnR w="0"/>
                    <a:solidFill>
                      <a:prstClr val="black">
                        <a:lumOff val="100000"/>
                        <a:lumOff val="100000"/>
                      </a:prstClr>
                    </a:solidFill>
                  </a:tcPr>
                </a:tc>
              </a:tr>
              <a:tr h="0">
                <a:tc>
                  <a:txBody>
                    <a:bodyPr/>
                    <a:lstStyle/>
                    <a:p>
                      <a:pPr>
                        <a:defRPr sz="1000"/>
                      </a:pPr>
                      <a:r>
                        <a:rPr sz="1000"/>
                        <a:t>Rehbiliterings pakker for regionen. påse at kommunene bruker lokale bedrifter med egne ansatte for å utføre jobbene. Fjerning av formueskatt. (heller ta dette inn igjen på skattlegging av overskudd) Familieselskaper blir svært tynget av formueskatt for ikke omsettelige verdier.</a:t>
                      </a:r>
                    </a:p>
                  </a:txBody>
                  <a:tcPr>
                    <a:lnL w="0"/>
                    <a:lnR w="0"/>
                    <a:solidFill>
                      <a:prstClr val="black">
                        <a:lumOff val="100000"/>
                        <a:lumOff val="100000"/>
                      </a:prstClr>
                    </a:solidFill>
                  </a:tcPr>
                </a:tc>
              </a:tr>
              <a:tr h="0">
                <a:tc>
                  <a:txBody>
                    <a:bodyPr/>
                    <a:lstStyle/>
                    <a:p>
                      <a:pPr>
                        <a:defRPr sz="1000"/>
                      </a:pPr>
                      <a:r>
                        <a:rPr sz="1000"/>
                        <a:t>Økt aktivitet på norsk sokkel i form av prioritering av P&amp;A.</a:t>
                      </a:r>
                    </a:p>
                  </a:txBody>
                  <a:tcPr>
                    <a:lnL w="0"/>
                    <a:lnR w="0"/>
                    <a:solidFill>
                      <a:prstClr val="black">
                        <a:lumOff val="100000"/>
                        <a:lumOff val="100000"/>
                      </a:prstClr>
                    </a:solidFill>
                  </a:tcPr>
                </a:tc>
              </a:tr>
              <a:tr h="0">
                <a:tc>
                  <a:txBody>
                    <a:bodyPr/>
                    <a:lstStyle/>
                    <a:p>
                      <a:pPr>
                        <a:defRPr sz="1000"/>
                      </a:pPr>
                      <a:r>
                        <a:rPr sz="1000"/>
                        <a:t>Få fortgang i utbygging av infrastruktur. Samt oppgradering av offentlige bygg og anlegg.</a:t>
                      </a:r>
                    </a:p>
                  </a:txBody>
                  <a:tcPr>
                    <a:lnL w="0"/>
                    <a:lnR w="0"/>
                    <a:solidFill>
                      <a:prstClr val="black">
                        <a:lumOff val="100000"/>
                        <a:lumOff val="100000"/>
                      </a:prstClr>
                    </a:solidFill>
                  </a:tcPr>
                </a:tc>
              </a:tr>
              <a:tr h="0">
                <a:tc>
                  <a:txBody>
                    <a:bodyPr/>
                    <a:lstStyle/>
                    <a:p>
                      <a:pPr>
                        <a:defRPr sz="1000"/>
                      </a:pPr>
                      <a:r>
                        <a:rPr sz="1000"/>
                        <a:t>Fjern selskapsskatt. Urettferdig å måtte skatte av overskudd - dette er hardt arbeid, og vi skaper arbeidsplasser og verdiskapning.</a:t>
                      </a:r>
                    </a:p>
                  </a:txBody>
                  <a:tcPr>
                    <a:lnL w="0"/>
                    <a:lnR w="0"/>
                    <a:solidFill>
                      <a:prstClr val="black">
                        <a:lumOff val="100000"/>
                        <a:lumOff val="100000"/>
                      </a:prstClr>
                    </a:solidFill>
                  </a:tcPr>
                </a:tc>
              </a:tr>
              <a:tr h="0">
                <a:tc>
                  <a:txBody>
                    <a:bodyPr/>
                    <a:lstStyle/>
                    <a:p>
                      <a:pPr>
                        <a:defRPr sz="1000"/>
                      </a:pPr>
                      <a:r>
                        <a:rPr sz="1000"/>
                        <a:t>En vilje og økonomisk evne til å ville bevare arbeidsplasser som arbeider med tilrettelegging og arbeid for personer som av ulike årsaker ikke fungerer i det ordinære arbeidsliv.</a:t>
                      </a:r>
                    </a:p>
                  </a:txBody>
                  <a:tcPr>
                    <a:lnL w="0"/>
                    <a:lnR w="0"/>
                    <a:solidFill>
                      <a:prstClr val="black">
                        <a:lumOff val="100000"/>
                        <a:lumOff val="100000"/>
                      </a:prstClr>
                    </a:solidFill>
                  </a:tcPr>
                </a:tc>
              </a:tr>
              <a:tr h="0">
                <a:tc>
                  <a:txBody>
                    <a:bodyPr/>
                    <a:lstStyle/>
                    <a:p>
                      <a:pPr>
                        <a:defRPr sz="1000"/>
                      </a:pPr>
                      <a:r>
                        <a:rPr sz="1000"/>
                        <a:t>Utbedret E134 over Haukelifjell nå! Våre kunder er matindustrien, og maten må komme frem. Ellers blir vi utkonkurrert fra aktører i bransjen på Østlandet.</a:t>
                      </a:r>
                    </a:p>
                  </a:txBody>
                  <a:tcPr>
                    <a:lnL w="0"/>
                    <a:lnR w="0"/>
                    <a:solidFill>
                      <a:prstClr val="black">
                        <a:lumOff val="100000"/>
                        <a:lumOff val="100000"/>
                      </a:prstClr>
                    </a:solidFill>
                  </a:tcPr>
                </a:tc>
              </a:tr>
              <a:tr h="0">
                <a:tc>
                  <a:txBody>
                    <a:bodyPr/>
                    <a:lstStyle/>
                    <a:p>
                      <a:pPr>
                        <a:defRPr sz="1000"/>
                      </a:pPr>
                      <a:r>
                        <a:rPr sz="1000"/>
                        <a:t>Fortgang i oppstart av ulike bygg- og anleggsprosjekter som er planlagt</a:t>
                      </a:r>
                    </a:p>
                  </a:txBody>
                  <a:tcPr>
                    <a:lnL w="0"/>
                    <a:lnR w="0"/>
                    <a:solidFill>
                      <a:prstClr val="black">
                        <a:lumOff val="100000"/>
                        <a:lumOff val="100000"/>
                      </a:prstClr>
                    </a:solidFill>
                  </a:tcPr>
                </a:tc>
              </a:tr>
              <a:tr h="0">
                <a:tc>
                  <a:txBody>
                    <a:bodyPr/>
                    <a:lstStyle/>
                    <a:p>
                      <a:pPr>
                        <a:defRPr sz="1000"/>
                      </a:pPr>
                      <a:r>
                        <a:rPr sz="1000"/>
                        <a:t>Sikre at det blir et reelt krav om lærlinger i prosjekter og bruk av faglært arbeidskraft i prosjekter.</a:t>
                      </a:r>
                    </a:p>
                    <a:p>
                      <a:r>
                        <a:rPr sz="1000"/>
                        <a:t>Hurtigere håndtering av byggesaker.</a:t>
                      </a:r>
                    </a:p>
                    <a:p>
                      <a:r>
                        <a:rPr sz="1000"/>
                        <a:t>For Bergen sin del- avklaringer rundt bybanetrase som er endelige.</a:t>
                      </a:r>
                    </a:p>
                  </a:txBody>
                  <a:tcPr>
                    <a:lnL w="0"/>
                    <a:lnR w="0"/>
                    <a:solidFill>
                      <a:prstClr val="black">
                        <a:lumOff val="100000"/>
                        <a:lumOff val="100000"/>
                      </a:prstClr>
                    </a:solidFill>
                  </a:tcPr>
                </a:tc>
              </a:tr>
              <a:tr h="0">
                <a:tc>
                  <a:txBody>
                    <a:bodyPr/>
                    <a:lstStyle/>
                    <a:p>
                      <a:pPr>
                        <a:defRPr sz="1000"/>
                      </a:pPr>
                      <a:r>
                        <a:rPr sz="1000"/>
                        <a:t>Gjøre håndverksyrker attraktive for ungdom samt "premiere" firma som satser på dem. Flere bransjer er i ferd med og bli ødelagt.</a:t>
                      </a:r>
                    </a:p>
                    <a:p>
                      <a:r>
                        <a:rPr sz="1000"/>
                        <a:t>fortgang i alle kommunale/fylke bygg , hva gjelder rehab. , Nybygg etc.</a:t>
                      </a:r>
                    </a:p>
                  </a:txBody>
                  <a:tcPr>
                    <a:lnL w="0"/>
                    <a:lnR w="0"/>
                    <a:solidFill>
                      <a:prstClr val="black">
                        <a:lumOff val="100000"/>
                        <a:lumOff val="100000"/>
                      </a:prstClr>
                    </a:solidFill>
                  </a:tcPr>
                </a:tc>
              </a:tr>
              <a:tr h="0">
                <a:tc>
                  <a:txBody>
                    <a:bodyPr/>
                    <a:lstStyle/>
                    <a:p>
                      <a:pPr>
                        <a:defRPr sz="1000"/>
                      </a:pPr>
                      <a:r>
                        <a:rPr sz="1000"/>
                        <a:t>Fleksibilitet ift permitteringregler og arbeidstidsordning (arbeidsmiljøloven)</a:t>
                      </a:r>
                    </a:p>
                  </a:txBody>
                  <a:tcPr>
                    <a:lnL w="0"/>
                    <a:lnR w="0"/>
                    <a:solidFill>
                      <a:prstClr val="black">
                        <a:lumOff val="100000"/>
                        <a:lumOff val="100000"/>
                      </a:prstClr>
                    </a:solidFill>
                  </a:tcPr>
                </a:tc>
              </a:tr>
              <a:tr h="0">
                <a:tc>
                  <a:txBody>
                    <a:bodyPr/>
                    <a:lstStyle/>
                    <a:p>
                      <a:pPr>
                        <a:defRPr sz="1000"/>
                      </a:pPr>
                      <a:r>
                        <a:rPr sz="1000"/>
                        <a:t>redusere bompenger</a:t>
                      </a:r>
                    </a:p>
                    <a:p>
                      <a:r>
                        <a:rPr sz="1000"/>
                        <a:t>Enklere å forholde seg til Arbeidstilsyn - Biltilsyn - Mattilsyn</a:t>
                      </a:r>
                    </a:p>
                  </a:txBody>
                  <a:tcPr>
                    <a:lnL w="0"/>
                    <a:lnR w="0"/>
                    <a:solidFill>
                      <a:prstClr val="black">
                        <a:lumOff val="100000"/>
                        <a:lumOff val="100000"/>
                      </a:prstClr>
                    </a:solidFill>
                  </a:tcPr>
                </a:tc>
              </a:tr>
              <a:tr h="0">
                <a:tc>
                  <a:txBody>
                    <a:bodyPr/>
                    <a:lstStyle/>
                    <a:p>
                      <a:pPr>
                        <a:defRPr sz="1000"/>
                      </a:pPr>
                      <a:r>
                        <a:rPr sz="1000"/>
                        <a:t>- Hyppige vedlikeholdsoppdrag på offshore/subsea installasjoner </a:t>
                      </a:r>
                    </a:p>
                    <a:p>
                      <a:r>
                        <a:rPr sz="1000"/>
                        <a:t>- At myndigheter tilretteligger for økt P&amp;A og decommissioning på sokkelen NÅ (prosjektene tar lang tid å planlegge før de utføres - gjerne 3-5 år)</a:t>
                      </a:r>
                    </a:p>
                    <a:p>
                      <a:r>
                        <a:rPr sz="1000"/>
                        <a:t>- Leverandørindustri er tilpasset dagens lovverk, men noen operatører/entrepenører opprettholder ikke alltid standard som er beskrivet i lovverk (f.eks. resertifisering/service av BOP kontrollsystem).</a:t>
                      </a:r>
                    </a:p>
                  </a:txBody>
                  <a:tcPr>
                    <a:lnL w="0"/>
                    <a:lnR w="0"/>
                    <a:solidFill>
                      <a:prstClr val="black">
                        <a:lumOff val="100000"/>
                        <a:lumOff val="100000"/>
                      </a:prstClr>
                    </a:solidFill>
                  </a:tcPr>
                </a:tc>
              </a:tr>
              <a:tr h="0">
                <a:tc>
                  <a:txBody>
                    <a:bodyPr/>
                    <a:lstStyle/>
                    <a:p>
                      <a:pPr>
                        <a:defRPr sz="1000"/>
                      </a:pPr>
                      <a:r>
                        <a:rPr sz="1000"/>
                        <a:t>Støttepakker til offshore bransjen</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44. Hva er din konkrete ønskeliste til myndighetene? Ta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882640"/>
        </p:xfrm>
        <a:graphic>
          <a:graphicData uri="http://schemas.openxmlformats.org/drawingml/2006/table">
            <a:tbl>
              <a:tblPr>
                <a:tableStyleId>{5C22544A-7EE6-4342-B048-85BDC9FD1C3A}</a:tableStyleId>
              </a:tblPr>
              <a:tblGrid>
                <a:gridCol w="8207375"/>
              </a:tblGrid>
              <a:tr h="0">
                <a:tc>
                  <a:txBody>
                    <a:bodyPr/>
                    <a:lstStyle/>
                    <a:p>
                      <a:pPr>
                        <a:defRPr sz="1000"/>
                      </a:pPr>
                      <a:r>
                        <a:rPr sz="1000"/>
                        <a:t>Ta kontrollen med Statoil. De er for eneveldige på sokkelen.</a:t>
                      </a:r>
                    </a:p>
                  </a:txBody>
                  <a:tcPr>
                    <a:lnL w="0"/>
                    <a:lnR w="0"/>
                    <a:solidFill>
                      <a:prstClr val="black">
                        <a:lumOff val="100000"/>
                        <a:lumOff val="100000"/>
                      </a:prstClr>
                    </a:solidFill>
                  </a:tcPr>
                </a:tc>
              </a:tr>
              <a:tr h="0">
                <a:tc>
                  <a:txBody>
                    <a:bodyPr/>
                    <a:lstStyle/>
                    <a:p>
                      <a:pPr>
                        <a:defRPr sz="1000"/>
                      </a:pPr>
                      <a:r>
                        <a:rPr sz="1000"/>
                        <a:t>- Ny E39 fra Stavanger til Kristiansand</a:t>
                      </a:r>
                    </a:p>
                    <a:p>
                      <a:r>
                        <a:rPr sz="1000"/>
                        <a:t>- Dobbelspor på Jærbanen</a:t>
                      </a:r>
                    </a:p>
                  </a:txBody>
                  <a:tcPr>
                    <a:lnL w="0"/>
                    <a:lnR w="0"/>
                    <a:solidFill>
                      <a:prstClr val="black">
                        <a:lumOff val="100000"/>
                        <a:lumOff val="100000"/>
                      </a:prstClr>
                    </a:solidFill>
                  </a:tcPr>
                </a:tc>
              </a:tr>
              <a:tr h="0">
                <a:tc>
                  <a:txBody>
                    <a:bodyPr/>
                    <a:lstStyle/>
                    <a:p>
                      <a:pPr>
                        <a:defRPr sz="1000"/>
                      </a:pPr>
                      <a:r>
                        <a:rPr sz="1000"/>
                        <a:t>Få innført karensdager</a:t>
                      </a:r>
                    </a:p>
                  </a:txBody>
                  <a:tcPr>
                    <a:lnL w="0"/>
                    <a:lnR w="0"/>
                    <a:solidFill>
                      <a:prstClr val="black">
                        <a:lumOff val="100000"/>
                        <a:lumOff val="100000"/>
                      </a:prstClr>
                    </a:solidFill>
                  </a:tcPr>
                </a:tc>
              </a:tr>
              <a:tr h="0">
                <a:tc>
                  <a:txBody>
                    <a:bodyPr/>
                    <a:lstStyle/>
                    <a:p>
                      <a:pPr>
                        <a:defRPr sz="1000"/>
                      </a:pPr>
                      <a:r>
                        <a:rPr sz="1000"/>
                        <a:t>Utvidet mulighet til permisjon, mer direkte adgang til forskningssmidler.</a:t>
                      </a:r>
                    </a:p>
                  </a:txBody>
                  <a:tcPr>
                    <a:lnL w="0"/>
                    <a:lnR w="0"/>
                    <a:solidFill>
                      <a:prstClr val="black">
                        <a:lumOff val="100000"/>
                        <a:lumOff val="100000"/>
                      </a:prstClr>
                    </a:solidFill>
                  </a:tcPr>
                </a:tc>
              </a:tr>
              <a:tr h="0">
                <a:tc>
                  <a:txBody>
                    <a:bodyPr/>
                    <a:lstStyle/>
                    <a:p>
                      <a:pPr>
                        <a:defRPr sz="1000"/>
                      </a:pPr>
                      <a:r>
                        <a:rPr sz="1000"/>
                        <a:t>Penger til regionen slik at det blir fart i økonomien</a:t>
                      </a:r>
                    </a:p>
                  </a:txBody>
                  <a:tcPr>
                    <a:lnL w="0"/>
                    <a:lnR w="0"/>
                    <a:solidFill>
                      <a:prstClr val="black">
                        <a:lumOff val="100000"/>
                        <a:lumOff val="100000"/>
                      </a:prstClr>
                    </a:solidFill>
                  </a:tcPr>
                </a:tc>
              </a:tr>
              <a:tr h="0">
                <a:tc>
                  <a:txBody>
                    <a:bodyPr/>
                    <a:lstStyle/>
                    <a:p>
                      <a:pPr>
                        <a:defRPr sz="1000"/>
                      </a:pPr>
                      <a:r>
                        <a:rPr sz="1000"/>
                        <a:t>Flere konkrete byggeprosjekt, der det er mulig å konkurrere med tilbud om oppdrag, event bare for firma i fylket ( og ikke åpent for Oslo,Trondhjem, København osv.). Idag har det offentlige </a:t>
                      </a:r>
                    </a:p>
                    <a:p>
                      <a:r>
                        <a:rPr sz="1000"/>
                        <a:t> event. en rammeavtale (4 år)  med et utenbys firma, innenfor en type/kategori bygningstype</a:t>
                      </a:r>
                    </a:p>
                    <a:p>
                      <a:r>
                        <a:rPr sz="1000"/>
                        <a:t> som  "kontor og bolig", " helsebygg" osv. </a:t>
                      </a:r>
                    </a:p>
                    <a:p>
                      <a:r>
                        <a:rPr sz="1000"/>
                        <a:t>Her får vi ikke delta med prosjektering..</a:t>
                      </a:r>
                    </a:p>
                  </a:txBody>
                  <a:tcPr>
                    <a:lnL w="0"/>
                    <a:lnR w="0"/>
                    <a:solidFill>
                      <a:prstClr val="black">
                        <a:lumOff val="100000"/>
                        <a:lumOff val="100000"/>
                      </a:prstClr>
                    </a:solidFill>
                  </a:tcPr>
                </a:tc>
              </a:tr>
              <a:tr h="0">
                <a:tc>
                  <a:txBody>
                    <a:bodyPr/>
                    <a:lstStyle/>
                    <a:p>
                      <a:pPr>
                        <a:defRPr sz="1000"/>
                      </a:pPr>
                      <a:r>
                        <a:rPr sz="1000"/>
                        <a:t>Permisjons regler</a:t>
                      </a:r>
                    </a:p>
                  </a:txBody>
                  <a:tcPr>
                    <a:lnL w="0"/>
                    <a:lnR w="0"/>
                    <a:solidFill>
                      <a:prstClr val="black">
                        <a:lumOff val="100000"/>
                        <a:lumOff val="100000"/>
                      </a:prstClr>
                    </a:solidFill>
                  </a:tcPr>
                </a:tc>
              </a:tr>
              <a:tr h="0">
                <a:tc>
                  <a:txBody>
                    <a:bodyPr/>
                    <a:lstStyle/>
                    <a:p>
                      <a:pPr>
                        <a:defRPr sz="1000"/>
                      </a:pPr>
                      <a:r>
                        <a:rPr sz="1000"/>
                        <a:t>Vestlandspakke for å stimulere til økt og ikke minst ny aktivitet. Grunnlag for omstilling til "flere-ben-å-stå-på" blir viktig fremover. Sikre tilstrekkelig tilgang til risikokapital til grunderne i regionen. Fortsatt høyt tempo i planlegging og gjennomføring av store samferdselsprosjekter i regionen.</a:t>
                      </a:r>
                    </a:p>
                  </a:txBody>
                  <a:tcPr>
                    <a:lnL w="0"/>
                    <a:lnR w="0"/>
                    <a:solidFill>
                      <a:prstClr val="black">
                        <a:lumOff val="100000"/>
                        <a:lumOff val="100000"/>
                      </a:prstClr>
                    </a:solidFill>
                  </a:tcPr>
                </a:tc>
              </a:tr>
              <a:tr h="0">
                <a:tc>
                  <a:txBody>
                    <a:bodyPr/>
                    <a:lstStyle/>
                    <a:p>
                      <a:pPr>
                        <a:defRPr sz="1000"/>
                      </a:pPr>
                      <a:r>
                        <a:rPr sz="1000"/>
                        <a:t>mindre byråkrati og skjemavelde. Mindre beskatning</a:t>
                      </a:r>
                    </a:p>
                  </a:txBody>
                  <a:tcPr>
                    <a:lnL w="0"/>
                    <a:lnR w="0"/>
                    <a:solidFill>
                      <a:prstClr val="black">
                        <a:lumOff val="100000"/>
                        <a:lumOff val="100000"/>
                      </a:prstClr>
                    </a:solidFill>
                  </a:tcPr>
                </a:tc>
              </a:tr>
              <a:tr h="0">
                <a:tc>
                  <a:txBody>
                    <a:bodyPr/>
                    <a:lstStyle/>
                    <a:p>
                      <a:pPr>
                        <a:defRPr sz="1000"/>
                      </a:pPr>
                      <a:r>
                        <a:rPr sz="1000"/>
                        <a:t>Tilrettelegge for ny virksomhet i Bergen Sentrum. Infrastruktur og parkering er viktige elementer.</a:t>
                      </a:r>
                    </a:p>
                  </a:txBody>
                  <a:tcPr>
                    <a:lnL w="0"/>
                    <a:lnR w="0"/>
                    <a:solidFill>
                      <a:prstClr val="black">
                        <a:lumOff val="100000"/>
                        <a:lumOff val="100000"/>
                      </a:prstClr>
                    </a:solidFill>
                  </a:tcPr>
                </a:tc>
              </a:tr>
              <a:tr h="0">
                <a:tc>
                  <a:txBody>
                    <a:bodyPr/>
                    <a:lstStyle/>
                    <a:p>
                      <a:pPr>
                        <a:defRPr sz="1000"/>
                      </a:pPr>
                      <a:r>
                        <a:rPr sz="1000"/>
                        <a:t>Lavere rente gjennom lettelse i kravene til de Norske Bankene.</a:t>
                      </a:r>
                    </a:p>
                  </a:txBody>
                  <a:tcPr>
                    <a:lnL w="0"/>
                    <a:lnR w="0"/>
                    <a:solidFill>
                      <a:prstClr val="black">
                        <a:lumOff val="100000"/>
                        <a:lumOff val="100000"/>
                      </a:prstClr>
                    </a:solidFill>
                  </a:tcPr>
                </a:tc>
              </a:tr>
              <a:tr h="0">
                <a:tc>
                  <a:txBody>
                    <a:bodyPr/>
                    <a:lstStyle/>
                    <a:p>
                      <a:pPr>
                        <a:defRPr sz="1000"/>
                      </a:pPr>
                      <a:r>
                        <a:rPr sz="1000"/>
                        <a:t>Eksport finansiering av prosjekter/produkt leveranser tiltak for å sikre arbeids kapital.</a:t>
                      </a:r>
                    </a:p>
                    <a:p>
                      <a:r>
                        <a:rPr sz="1000"/>
                        <a:t>Fjerne formue skatten,ekstremt urettferdig for grundere som sitter på illikvidite aksjer og må ta utbytte for å betale skatt på tilnærmet død kapital.</a:t>
                      </a:r>
                    </a:p>
                    <a:p>
                      <a:r>
                        <a:rPr sz="1000"/>
                        <a:t>Tiltaks pakke rettet mot Vestlandet og olje industrien, tiltak som redder industrien fra kompetanse flukt nå, når markedet kommer tilbake.</a:t>
                      </a:r>
                    </a:p>
                  </a:txBody>
                  <a:tcPr>
                    <a:lnL w="0"/>
                    <a:lnR w="0"/>
                    <a:solidFill>
                      <a:prstClr val="black">
                        <a:lumOff val="100000"/>
                        <a:lumOff val="100000"/>
                      </a:prstClr>
                    </a:solidFill>
                  </a:tcPr>
                </a:tc>
              </a:tr>
              <a:tr h="0">
                <a:tc>
                  <a:txBody>
                    <a:bodyPr/>
                    <a:lstStyle/>
                    <a:p>
                      <a:pPr>
                        <a:defRPr sz="1000"/>
                      </a:pPr>
                      <a:r>
                        <a:rPr sz="1000"/>
                        <a:t>Påvirke oljenæringen gjennom rettete tiltak eksempelvis med skattelette på investeringer - utbygginger i nordsjøen.  Tilsvarende pakke til landbasert industri slik at aktivitetsnivået vil øke.  Positive ringvirkninger er det regionen trenger.  Myndighetene må vise at de tør gjennomføre rettete tiltak som gjør investeringer lønnsomme også etter skatt.</a:t>
                      </a:r>
                    </a:p>
                  </a:txBody>
                  <a:tcPr>
                    <a:lnL w="0"/>
                    <a:lnR w="0"/>
                    <a:solidFill>
                      <a:prstClr val="black">
                        <a:lumOff val="100000"/>
                        <a:lumOff val="100000"/>
                      </a:prstClr>
                    </a:solidFill>
                  </a:tcPr>
                </a:tc>
              </a:tr>
              <a:tr h="0">
                <a:tc>
                  <a:txBody>
                    <a:bodyPr/>
                    <a:lstStyle/>
                    <a:p>
                      <a:pPr>
                        <a:defRPr sz="1000"/>
                      </a:pPr>
                      <a:r>
                        <a:rPr sz="1000"/>
                        <a:t>Mer målrettet plan og byggesaksbehandling</a:t>
                      </a:r>
                    </a:p>
                  </a:txBody>
                  <a:tcPr>
                    <a:lnL w="0"/>
                    <a:lnR w="0"/>
                    <a:solidFill>
                      <a:prstClr val="black">
                        <a:lumOff val="100000"/>
                        <a:lumOff val="100000"/>
                      </a:prstClr>
                    </a:solidFill>
                  </a:tcPr>
                </a:tc>
              </a:tr>
              <a:tr h="0">
                <a:tc>
                  <a:txBody>
                    <a:bodyPr/>
                    <a:lstStyle/>
                    <a:p>
                      <a:pPr>
                        <a:defRPr sz="1000"/>
                      </a:pPr>
                      <a:r>
                        <a:rPr sz="1000"/>
                        <a:t>Støtte ordninger til etablerte selskaper som kan bidra til omstilling - innovasjon og forbedringer i samfunnet.</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44. Hva er din konkrete ønskeliste til myndighetene? Ta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16880"/>
        </p:xfrm>
        <a:graphic>
          <a:graphicData uri="http://schemas.openxmlformats.org/drawingml/2006/table">
            <a:tbl>
              <a:tblPr>
                <a:tableStyleId>{5C22544A-7EE6-4342-B048-85BDC9FD1C3A}</a:tableStyleId>
              </a:tblPr>
              <a:tblGrid>
                <a:gridCol w="8207375"/>
              </a:tblGrid>
              <a:tr h="0">
                <a:tc>
                  <a:txBody>
                    <a:bodyPr/>
                    <a:lstStyle/>
                    <a:p>
                      <a:pPr>
                        <a:defRPr sz="1000"/>
                      </a:pPr>
                      <a:r>
                        <a:rPr sz="1000"/>
                        <a:t>Næringsutviklingsmidler øyremerkt til å sikra gode samhandlingsorganisasjonar for næringslivet.</a:t>
                      </a:r>
                    </a:p>
                    <a:p>
                      <a:r>
                        <a:rPr sz="1000"/>
                        <a:t>Leddet mellom bedrift og virkemiddelapparat er avgjerande for reell utvikling av næringslivet, særlig i utkanten av storbyane. Ofte mangler vårt næringsliv IN-begrep som innovasjonshøgde og internasjonalisering i sine utviklingsplaner og utkantane går dermed glipp av støtte frå virkemiddelapparatet. Distriktsfokus er godt for både distrikt og by, det demper behov for kostbar byutvikling og høg investeringstakt i sentrale strok.</a:t>
                      </a:r>
                    </a:p>
                  </a:txBody>
                  <a:tcPr>
                    <a:lnL w="0"/>
                    <a:lnR w="0"/>
                    <a:solidFill>
                      <a:prstClr val="black">
                        <a:lumOff val="100000"/>
                        <a:lumOff val="100000"/>
                      </a:prstClr>
                    </a:solidFill>
                  </a:tcPr>
                </a:tc>
              </a:tr>
              <a:tr h="0">
                <a:tc>
                  <a:txBody>
                    <a:bodyPr/>
                    <a:lstStyle/>
                    <a:p>
                      <a:pPr>
                        <a:defRPr sz="1000"/>
                      </a:pPr>
                      <a:r>
                        <a:rPr sz="1000"/>
                        <a:t>Permisjons regler, utøver større påvirkning mot statlige selskaper som Statoil, Potoro, Olje direktoratertmm starte decomommission, P &amp; A</a:t>
                      </a:r>
                    </a:p>
                  </a:txBody>
                  <a:tcPr>
                    <a:lnL w="0"/>
                    <a:lnR w="0"/>
                    <a:solidFill>
                      <a:prstClr val="black">
                        <a:lumOff val="100000"/>
                        <a:lumOff val="100000"/>
                      </a:prstClr>
                    </a:solidFill>
                  </a:tcPr>
                </a:tc>
              </a:tr>
              <a:tr h="0">
                <a:tc>
                  <a:txBody>
                    <a:bodyPr/>
                    <a:lstStyle/>
                    <a:p>
                      <a:pPr>
                        <a:defRPr sz="1000"/>
                      </a:pPr>
                      <a:r>
                        <a:rPr sz="1000"/>
                        <a:t>Gjøre det mulig å ta vare på kompetansen gjennom opplæring:videreutdanning  samtidig  med dagpenger</a:t>
                      </a:r>
                    </a:p>
                  </a:txBody>
                  <a:tcPr>
                    <a:lnL w="0"/>
                    <a:lnR w="0"/>
                    <a:solidFill>
                      <a:prstClr val="black">
                        <a:lumOff val="100000"/>
                        <a:lumOff val="100000"/>
                      </a:prstClr>
                    </a:solidFill>
                  </a:tcPr>
                </a:tc>
              </a:tr>
              <a:tr h="0">
                <a:tc>
                  <a:txBody>
                    <a:bodyPr/>
                    <a:lstStyle/>
                    <a:p>
                      <a:pPr>
                        <a:defRPr sz="1000"/>
                      </a:pPr>
                      <a:r>
                        <a:rPr sz="1000"/>
                        <a:t>Stimuleringstiltak offentlige bygg, ROT midler og tiltak infrastruktur, lav rente.</a:t>
                      </a:r>
                    </a:p>
                  </a:txBody>
                  <a:tcPr>
                    <a:lnL w="0"/>
                    <a:lnR w="0"/>
                    <a:solidFill>
                      <a:prstClr val="black">
                        <a:lumOff val="100000"/>
                        <a:lumOff val="100000"/>
                      </a:prstClr>
                    </a:solidFill>
                  </a:tcPr>
                </a:tc>
              </a:tr>
              <a:tr h="0">
                <a:tc>
                  <a:txBody>
                    <a:bodyPr/>
                    <a:lstStyle/>
                    <a:p>
                      <a:pPr>
                        <a:defRPr sz="1000"/>
                      </a:pPr>
                      <a:r>
                        <a:rPr sz="1000"/>
                        <a:t>Offentlige midler for innovasjon og nyutvikling.</a:t>
                      </a:r>
                    </a:p>
                  </a:txBody>
                  <a:tcPr>
                    <a:lnL w="0"/>
                    <a:lnR w="0"/>
                    <a:solidFill>
                      <a:prstClr val="black">
                        <a:lumOff val="100000"/>
                        <a:lumOff val="100000"/>
                      </a:prstClr>
                    </a:solidFill>
                  </a:tcPr>
                </a:tc>
              </a:tr>
              <a:tr h="0">
                <a:tc>
                  <a:txBody>
                    <a:bodyPr/>
                    <a:lstStyle/>
                    <a:p>
                      <a:pPr>
                        <a:defRPr sz="1000"/>
                      </a:pPr>
                      <a:r>
                        <a:rPr sz="1000"/>
                        <a:t>Stimulere til økt sjøtransport, for derigjennom bidra til å flytte godsstrømmer fra øst til vest, og derigjennom også bidra til økt konkurransekraft for Vestlandet som sådan.</a:t>
                      </a:r>
                    </a:p>
                  </a:txBody>
                  <a:tcPr>
                    <a:lnL w="0"/>
                    <a:lnR w="0"/>
                    <a:solidFill>
                      <a:prstClr val="black">
                        <a:lumOff val="100000"/>
                        <a:lumOff val="100000"/>
                      </a:prstClr>
                    </a:solidFill>
                  </a:tcPr>
                </a:tc>
              </a:tr>
              <a:tr h="0">
                <a:tc>
                  <a:txBody>
                    <a:bodyPr/>
                    <a:lstStyle/>
                    <a:p>
                      <a:pPr>
                        <a:defRPr sz="1000"/>
                      </a:pPr>
                      <a:r>
                        <a:rPr sz="1000"/>
                        <a:t>Vedlikeholdspakker til offentlige bygg.</a:t>
                      </a:r>
                    </a:p>
                    <a:p>
                      <a:r>
                        <a:rPr sz="1000"/>
                        <a:t>ROT fradrag.</a:t>
                      </a:r>
                    </a:p>
                  </a:txBody>
                  <a:tcPr>
                    <a:lnL w="0"/>
                    <a:lnR w="0"/>
                    <a:solidFill>
                      <a:prstClr val="black">
                        <a:lumOff val="100000"/>
                        <a:lumOff val="100000"/>
                      </a:prstClr>
                    </a:solidFill>
                  </a:tcPr>
                </a:tc>
              </a:tr>
              <a:tr h="0">
                <a:tc>
                  <a:txBody>
                    <a:bodyPr/>
                    <a:lstStyle/>
                    <a:p>
                      <a:pPr>
                        <a:defRPr sz="1000"/>
                      </a:pPr>
                      <a:r>
                        <a:rPr sz="1000"/>
                        <a:t>Tiltakspakker på vedlikehold av bygg</a:t>
                      </a:r>
                    </a:p>
                  </a:txBody>
                  <a:tcPr>
                    <a:lnL w="0"/>
                    <a:lnR w="0"/>
                    <a:solidFill>
                      <a:prstClr val="black">
                        <a:lumOff val="100000"/>
                        <a:lumOff val="100000"/>
                      </a:prstClr>
                    </a:solidFill>
                  </a:tcPr>
                </a:tc>
              </a:tr>
              <a:tr h="0">
                <a:tc>
                  <a:txBody>
                    <a:bodyPr/>
                    <a:lstStyle/>
                    <a:p>
                      <a:pPr>
                        <a:defRPr sz="1000"/>
                      </a:pPr>
                      <a:r>
                        <a:rPr sz="1000"/>
                        <a:t>Permitteringsperiode på 52 uker.</a:t>
                      </a:r>
                    </a:p>
                  </a:txBody>
                  <a:tcPr>
                    <a:lnL w="0"/>
                    <a:lnR w="0"/>
                    <a:solidFill>
                      <a:prstClr val="black">
                        <a:lumOff val="100000"/>
                        <a:lumOff val="100000"/>
                      </a:prstClr>
                    </a:solidFill>
                  </a:tcPr>
                </a:tc>
              </a:tr>
              <a:tr h="0">
                <a:tc>
                  <a:txBody>
                    <a:bodyPr/>
                    <a:lstStyle/>
                    <a:p>
                      <a:pPr>
                        <a:defRPr sz="1000"/>
                      </a:pPr>
                      <a:r>
                        <a:rPr sz="1000"/>
                        <a:t>Endre reglene for permittering</a:t>
                      </a:r>
                    </a:p>
                    <a:p>
                      <a:r>
                        <a:rPr sz="1000"/>
                        <a:t>Mer aktiv styring av Statoil</a:t>
                      </a:r>
                    </a:p>
                    <a:p>
                      <a:r>
                        <a:rPr sz="1000"/>
                        <a:t>Tiltakspakker mot Vestlandet og olje/gass</a:t>
                      </a:r>
                    </a:p>
                    <a:p>
                      <a:r>
                        <a:rPr sz="1000"/>
                        <a:t>Se på skattereglene for oljeselskapene på nytt</a:t>
                      </a:r>
                    </a:p>
                  </a:txBody>
                  <a:tcPr>
                    <a:lnL w="0"/>
                    <a:lnR w="0"/>
                    <a:solidFill>
                      <a:prstClr val="black">
                        <a:lumOff val="100000"/>
                        <a:lumOff val="100000"/>
                      </a:prstClr>
                    </a:solidFill>
                  </a:tcPr>
                </a:tc>
              </a:tr>
              <a:tr h="0">
                <a:tc>
                  <a:txBody>
                    <a:bodyPr/>
                    <a:lstStyle/>
                    <a:p>
                      <a:pPr>
                        <a:defRPr sz="1000"/>
                      </a:pPr>
                      <a:r>
                        <a:rPr sz="1000"/>
                        <a:t>Viktig at næringslivet opprettholder og øker aktivitetsnivået slik at bedriftene klarer å ta nødvendige investeringsløft. I motsatt fall vil næringslivet kunne bli akterutseilt.</a:t>
                      </a:r>
                    </a:p>
                  </a:txBody>
                  <a:tcPr>
                    <a:lnL w="0"/>
                    <a:lnR w="0"/>
                    <a:solidFill>
                      <a:prstClr val="black">
                        <a:lumOff val="100000"/>
                        <a:lumOff val="100000"/>
                      </a:prstClr>
                    </a:solidFill>
                  </a:tcPr>
                </a:tc>
              </a:tr>
              <a:tr h="0">
                <a:tc>
                  <a:txBody>
                    <a:bodyPr/>
                    <a:lstStyle/>
                    <a:p>
                      <a:pPr>
                        <a:defRPr sz="1000"/>
                      </a:pPr>
                      <a:r>
                        <a:rPr sz="1000"/>
                        <a:t>Hjelpepakke for løft av arbeidsledigheten</a:t>
                      </a:r>
                    </a:p>
                  </a:txBody>
                  <a:tcPr>
                    <a:lnL w="0"/>
                    <a:lnR w="0"/>
                    <a:solidFill>
                      <a:prstClr val="black">
                        <a:lumOff val="100000"/>
                        <a:lumOff val="100000"/>
                      </a:prstClr>
                    </a:solidFill>
                  </a:tcPr>
                </a:tc>
              </a:tr>
              <a:tr h="0">
                <a:tc>
                  <a:txBody>
                    <a:bodyPr/>
                    <a:lstStyle/>
                    <a:p>
                      <a:pPr>
                        <a:defRPr sz="1000"/>
                      </a:pPr>
                      <a:r>
                        <a:rPr sz="1000"/>
                        <a:t>Intet særskilt</a:t>
                      </a:r>
                    </a:p>
                  </a:txBody>
                  <a:tcPr>
                    <a:lnL w="0"/>
                    <a:lnR w="0"/>
                    <a:solidFill>
                      <a:prstClr val="black">
                        <a:lumOff val="100000"/>
                        <a:lumOff val="100000"/>
                      </a:prstClr>
                    </a:solidFill>
                  </a:tcPr>
                </a:tc>
              </a:tr>
              <a:tr h="0">
                <a:tc>
                  <a:txBody>
                    <a:bodyPr/>
                    <a:lstStyle/>
                    <a:p>
                      <a:pPr>
                        <a:defRPr sz="1000"/>
                      </a:pPr>
                      <a:r>
                        <a:rPr sz="1000"/>
                        <a:t>Bidra til vekst i regionen generelt vil gi oss positive ringvirkninger</a:t>
                      </a:r>
                    </a:p>
                  </a:txBody>
                  <a:tcPr>
                    <a:lnL w="0"/>
                    <a:lnR w="0"/>
                    <a:solidFill>
                      <a:prstClr val="black">
                        <a:lumOff val="100000"/>
                        <a:lumOff val="100000"/>
                      </a:prstClr>
                    </a:solidFill>
                  </a:tcPr>
                </a:tc>
              </a:tr>
              <a:tr h="0">
                <a:tc>
                  <a:txBody>
                    <a:bodyPr/>
                    <a:lstStyle/>
                    <a:p>
                      <a:pPr>
                        <a:defRPr sz="1000"/>
                      </a:pPr>
                      <a:r>
                        <a:rPr sz="1000"/>
                        <a:t>Maktkonsentrasjon i dagligvarehandelen</a:t>
                      </a:r>
                    </a:p>
                  </a:txBody>
                  <a:tcPr>
                    <a:lnL w="0"/>
                    <a:lnR w="0"/>
                    <a:solidFill>
                      <a:prstClr val="black">
                        <a:lumOff val="100000"/>
                        <a:lumOff val="100000"/>
                      </a:prstClr>
                    </a:solidFill>
                  </a:tcPr>
                </a:tc>
              </a:tr>
              <a:tr h="0">
                <a:tc>
                  <a:txBody>
                    <a:bodyPr/>
                    <a:lstStyle/>
                    <a:p>
                      <a:pPr>
                        <a:defRPr sz="1000"/>
                      </a:pPr>
                      <a:r>
                        <a:rPr sz="1000"/>
                        <a:t>Se til at banker lemper på utlåns- og kassakreditkriterier. Vil føre til større handlefrihet.</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44. Hva er din konkrete ønskeliste til myndighetene? Ta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16880"/>
        </p:xfrm>
        <a:graphic>
          <a:graphicData uri="http://schemas.openxmlformats.org/drawingml/2006/table">
            <a:tbl>
              <a:tblPr>
                <a:tableStyleId>{5C22544A-7EE6-4342-B048-85BDC9FD1C3A}</a:tableStyleId>
              </a:tblPr>
              <a:tblGrid>
                <a:gridCol w="8207375"/>
              </a:tblGrid>
              <a:tr h="0">
                <a:tc>
                  <a:txBody>
                    <a:bodyPr/>
                    <a:lstStyle/>
                    <a:p>
                      <a:pPr>
                        <a:defRPr sz="1000"/>
                      </a:pPr>
                      <a:r>
                        <a:rPr sz="1000"/>
                        <a:t>Hold dere unna og la oss klare oss selv</a:t>
                      </a:r>
                    </a:p>
                  </a:txBody>
                  <a:tcPr>
                    <a:lnL w="0"/>
                    <a:lnR w="0"/>
                    <a:solidFill>
                      <a:prstClr val="black">
                        <a:lumOff val="100000"/>
                        <a:lumOff val="100000"/>
                      </a:prstClr>
                    </a:solidFill>
                  </a:tcPr>
                </a:tc>
              </a:tr>
              <a:tr h="0">
                <a:tc>
                  <a:txBody>
                    <a:bodyPr/>
                    <a:lstStyle/>
                    <a:p>
                      <a:pPr>
                        <a:defRPr sz="1000"/>
                      </a:pPr>
                      <a:r>
                        <a:rPr sz="1000"/>
                        <a:t>Sette i gang nasjonale prosjekt for å få fart på bygge bransjen.</a:t>
                      </a:r>
                    </a:p>
                  </a:txBody>
                  <a:tcPr>
                    <a:lnL w="0"/>
                    <a:lnR w="0"/>
                    <a:solidFill>
                      <a:prstClr val="black">
                        <a:lumOff val="100000"/>
                        <a:lumOff val="100000"/>
                      </a:prstClr>
                    </a:solidFill>
                  </a:tcPr>
                </a:tc>
              </a:tr>
              <a:tr h="0">
                <a:tc>
                  <a:txBody>
                    <a:bodyPr/>
                    <a:lstStyle/>
                    <a:p>
                      <a:pPr>
                        <a:defRPr sz="1000"/>
                      </a:pPr>
                      <a:r>
                        <a:rPr sz="1000"/>
                        <a:t>Øke permitterings periode til 52 uker da vi forventer oppsving i makedet tidlig 2017.</a:t>
                      </a:r>
                    </a:p>
                  </a:txBody>
                  <a:tcPr>
                    <a:lnL w="0"/>
                    <a:lnR w="0"/>
                    <a:solidFill>
                      <a:prstClr val="black">
                        <a:lumOff val="100000"/>
                        <a:lumOff val="100000"/>
                      </a:prstClr>
                    </a:solidFill>
                  </a:tcPr>
                </a:tc>
              </a:tr>
              <a:tr h="0">
                <a:tc>
                  <a:txBody>
                    <a:bodyPr/>
                    <a:lstStyle/>
                    <a:p>
                      <a:pPr>
                        <a:defRPr sz="1000"/>
                      </a:pPr>
                      <a:r>
                        <a:rPr sz="1000"/>
                        <a:t>Harmonisere pensjonene i off. og privat.</a:t>
                      </a:r>
                    </a:p>
                    <a:p>
                      <a:endParaRPr sz="1000"/>
                    </a:p>
                    <a:p>
                      <a:r>
                        <a:rPr sz="1000"/>
                        <a:t>Bygging av kyststamvei (E39) fra Stavanger til Trondheim.</a:t>
                      </a:r>
                    </a:p>
                  </a:txBody>
                  <a:tcPr>
                    <a:lnL w="0"/>
                    <a:lnR w="0"/>
                    <a:solidFill>
                      <a:prstClr val="black">
                        <a:lumOff val="100000"/>
                        <a:lumOff val="100000"/>
                      </a:prstClr>
                    </a:solidFill>
                  </a:tcPr>
                </a:tc>
              </a:tr>
              <a:tr h="0">
                <a:tc>
                  <a:txBody>
                    <a:bodyPr/>
                    <a:lstStyle/>
                    <a:p>
                      <a:pPr>
                        <a:defRPr sz="1000"/>
                      </a:pPr>
                      <a:r>
                        <a:rPr sz="1000"/>
                        <a:t>Endring til 10% egenkapital ved kjøp av ny bolig.</a:t>
                      </a:r>
                    </a:p>
                    <a:p>
                      <a:r>
                        <a:rPr sz="1000"/>
                        <a:t>Lettere å få startlån for ungdom. Ikke bare vanskeligstilte.</a:t>
                      </a:r>
                    </a:p>
                  </a:txBody>
                  <a:tcPr>
                    <a:lnL w="0"/>
                    <a:lnR w="0"/>
                    <a:solidFill>
                      <a:prstClr val="black">
                        <a:lumOff val="100000"/>
                        <a:lumOff val="100000"/>
                      </a:prstClr>
                    </a:solidFill>
                  </a:tcPr>
                </a:tc>
              </a:tr>
              <a:tr h="0">
                <a:tc>
                  <a:txBody>
                    <a:bodyPr/>
                    <a:lstStyle/>
                    <a:p>
                      <a:pPr>
                        <a:defRPr sz="1000"/>
                      </a:pPr>
                      <a:r>
                        <a:rPr sz="1000"/>
                        <a:t>Helårsvei av Europakarakter fra Stavanger til Oslo, Stavanger til Bergen, Haugesund til Oslo.</a:t>
                      </a:r>
                    </a:p>
                  </a:txBody>
                  <a:tcPr>
                    <a:lnL w="0"/>
                    <a:lnR w="0"/>
                    <a:solidFill>
                      <a:prstClr val="black">
                        <a:lumOff val="100000"/>
                        <a:lumOff val="100000"/>
                      </a:prstClr>
                    </a:solidFill>
                  </a:tcPr>
                </a:tc>
              </a:tr>
              <a:tr h="0">
                <a:tc>
                  <a:txBody>
                    <a:bodyPr/>
                    <a:lstStyle/>
                    <a:p>
                      <a:pPr>
                        <a:defRPr sz="1000"/>
                      </a:pPr>
                      <a:r>
                        <a:rPr sz="1000"/>
                        <a:t>Forsere oppstart av større og helt nødvendige infrastrukturprosjekter.</a:t>
                      </a:r>
                    </a:p>
                    <a:p>
                      <a:r>
                        <a:rPr sz="1000"/>
                        <a:t>Forutsigbar valutapolitikk som stabiliserer kronen på et noe lavere nivå.</a:t>
                      </a:r>
                    </a:p>
                  </a:txBody>
                  <a:tcPr>
                    <a:lnL w="0"/>
                    <a:lnR w="0"/>
                    <a:solidFill>
                      <a:prstClr val="black">
                        <a:lumOff val="100000"/>
                        <a:lumOff val="100000"/>
                      </a:prstClr>
                    </a:solidFill>
                  </a:tcPr>
                </a:tc>
              </a:tr>
              <a:tr h="0">
                <a:tc>
                  <a:txBody>
                    <a:bodyPr/>
                    <a:lstStyle/>
                    <a:p>
                      <a:pPr>
                        <a:defRPr sz="1000"/>
                      </a:pPr>
                      <a:r>
                        <a:rPr sz="1000"/>
                        <a:t>Vi leverer programvare til olje- og gassselskaper i hele verden og har 2/3 av våre inntekter i USD. Den høye dollarkursen + tildelt skaffefunnpenger har vært avgjørende for at vi har kunnet klare å fortsette videreutvikling av programvaren og fremdeles gå med overskudd. Vi regner med at vi skal klare oss også i 2016.</a:t>
                      </a:r>
                    </a:p>
                    <a:p>
                      <a:r>
                        <a:rPr sz="1000"/>
                        <a:t>Det som vil ha mest betydning for oss er at skattenivået holdes nede og at det er mulighet for videre skattefunn-midler, da vi ser mange muligheter fremover for videreutvikling av produktet vårt.</a:t>
                      </a:r>
                    </a:p>
                  </a:txBody>
                  <a:tcPr>
                    <a:lnL w="0"/>
                    <a:lnR w="0"/>
                    <a:solidFill>
                      <a:prstClr val="black">
                        <a:lumOff val="100000"/>
                        <a:lumOff val="100000"/>
                      </a:prstClr>
                    </a:solidFill>
                  </a:tcPr>
                </a:tc>
              </a:tr>
              <a:tr h="0">
                <a:tc>
                  <a:txBody>
                    <a:bodyPr/>
                    <a:lstStyle/>
                    <a:p>
                      <a:pPr>
                        <a:defRPr sz="1000"/>
                      </a:pPr>
                      <a:r>
                        <a:rPr sz="1000"/>
                        <a:t>Lokalt betyr punktet over mye, vanskelig å finne tiltak mot det. Regionalt, få på plass bedre veier.</a:t>
                      </a:r>
                    </a:p>
                  </a:txBody>
                  <a:tcPr>
                    <a:lnL w="0"/>
                    <a:lnR w="0"/>
                    <a:solidFill>
                      <a:prstClr val="black">
                        <a:lumOff val="100000"/>
                        <a:lumOff val="100000"/>
                      </a:prstClr>
                    </a:solidFill>
                  </a:tcPr>
                </a:tc>
              </a:tr>
              <a:tr h="0">
                <a:tc>
                  <a:txBody>
                    <a:bodyPr/>
                    <a:lstStyle/>
                    <a:p>
                      <a:pPr>
                        <a:defRPr sz="1000"/>
                      </a:pPr>
                      <a:r>
                        <a:rPr sz="1000"/>
                        <a:t>Sørge for en sterkere NOK</a:t>
                      </a:r>
                    </a:p>
                  </a:txBody>
                  <a:tcPr>
                    <a:lnL w="0"/>
                    <a:lnR w="0"/>
                    <a:solidFill>
                      <a:prstClr val="black">
                        <a:lumOff val="100000"/>
                        <a:lumOff val="100000"/>
                      </a:prstClr>
                    </a:solidFill>
                  </a:tcPr>
                </a:tc>
              </a:tr>
              <a:tr h="0">
                <a:tc>
                  <a:txBody>
                    <a:bodyPr/>
                    <a:lstStyle/>
                    <a:p>
                      <a:pPr>
                        <a:defRPr sz="1000"/>
                      </a:pPr>
                      <a:r>
                        <a:rPr sz="1000"/>
                        <a:t>Slett formuesskatten. Dette er viktigere enn alt annet, både reelt og psykologisk.</a:t>
                      </a:r>
                    </a:p>
                  </a:txBody>
                  <a:tcPr>
                    <a:lnL w="0"/>
                    <a:lnR w="0"/>
                    <a:solidFill>
                      <a:prstClr val="black">
                        <a:lumOff val="100000"/>
                        <a:lumOff val="100000"/>
                      </a:prstClr>
                    </a:solidFill>
                  </a:tcPr>
                </a:tc>
              </a:tr>
              <a:tr h="0">
                <a:tc>
                  <a:txBody>
                    <a:bodyPr/>
                    <a:lstStyle/>
                    <a:p>
                      <a:pPr>
                        <a:defRPr sz="1000"/>
                      </a:pPr>
                      <a:r>
                        <a:rPr sz="1000"/>
                        <a:t>Stabil skattepolitikk for privatpersoner/investeringsselskaper. Oversiktlig MVA politikk for finansbransjen</a:t>
                      </a:r>
                    </a:p>
                  </a:txBody>
                  <a:tcPr>
                    <a:lnL w="0"/>
                    <a:lnR w="0"/>
                    <a:solidFill>
                      <a:prstClr val="black">
                        <a:lumOff val="100000"/>
                        <a:lumOff val="100000"/>
                      </a:prstClr>
                    </a:solidFill>
                  </a:tcPr>
                </a:tc>
              </a:tr>
              <a:tr h="0">
                <a:tc>
                  <a:txBody>
                    <a:bodyPr/>
                    <a:lstStyle/>
                    <a:p>
                      <a:pPr>
                        <a:defRPr sz="1000"/>
                      </a:pPr>
                      <a:r>
                        <a:rPr sz="1000"/>
                        <a:t>Vi trenger økt støtte til pilotering av ny teknologi.</a:t>
                      </a:r>
                    </a:p>
                  </a:txBody>
                  <a:tcPr>
                    <a:lnL w="0"/>
                    <a:lnR w="0"/>
                    <a:solidFill>
                      <a:prstClr val="black">
                        <a:lumOff val="100000"/>
                        <a:lumOff val="100000"/>
                      </a:prstClr>
                    </a:solidFill>
                  </a:tcPr>
                </a:tc>
              </a:tr>
              <a:tr h="0">
                <a:tc>
                  <a:txBody>
                    <a:bodyPr/>
                    <a:lstStyle/>
                    <a:p>
                      <a:pPr>
                        <a:defRPr sz="1000"/>
                      </a:pPr>
                      <a:r>
                        <a:rPr sz="1000"/>
                        <a:t>Stå på for å få til omstilling, tving gjennom kommunesammenslåing, få gang på bygging av infrastruktur. Få bort formueskatten og alle andre skatter som ikke baserer seg på skatt etter evne.</a:t>
                      </a:r>
                    </a:p>
                  </a:txBody>
                  <a:tcPr>
                    <a:lnL w="0"/>
                    <a:lnR w="0"/>
                    <a:solidFill>
                      <a:prstClr val="black">
                        <a:lumOff val="100000"/>
                        <a:lumOff val="100000"/>
                      </a:prstClr>
                    </a:solidFill>
                  </a:tcPr>
                </a:tc>
              </a:tr>
              <a:tr h="0">
                <a:tc>
                  <a:txBody>
                    <a:bodyPr/>
                    <a:lstStyle/>
                    <a:p>
                      <a:pPr>
                        <a:defRPr sz="1000"/>
                      </a:pPr>
                      <a:r>
                        <a:rPr sz="1000"/>
                        <a:t>Stimulere bygging og rehabprosjekter</a:t>
                      </a:r>
                    </a:p>
                  </a:txBody>
                  <a:tcPr>
                    <a:lnL w="0"/>
                    <a:lnR w="0"/>
                    <a:solidFill>
                      <a:prstClr val="black">
                        <a:lumOff val="100000"/>
                        <a:lumOff val="100000"/>
                      </a:prstClr>
                    </a:solidFill>
                  </a:tcPr>
                </a:tc>
              </a:tr>
              <a:tr h="0">
                <a:tc>
                  <a:txBody>
                    <a:bodyPr/>
                    <a:lstStyle/>
                    <a:p>
                      <a:pPr>
                        <a:defRPr sz="1000"/>
                      </a:pPr>
                      <a:r>
                        <a:rPr sz="1000"/>
                        <a:t>Ingen spesiell</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44. Hva er din konkrete ønskeliste til myndighetene? Ta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47360"/>
        </p:xfrm>
        <a:graphic>
          <a:graphicData uri="http://schemas.openxmlformats.org/drawingml/2006/table">
            <a:tbl>
              <a:tblPr>
                <a:tableStyleId>{5C22544A-7EE6-4342-B048-85BDC9FD1C3A}</a:tableStyleId>
              </a:tblPr>
              <a:tblGrid>
                <a:gridCol w="8207375"/>
              </a:tblGrid>
              <a:tr h="0">
                <a:tc>
                  <a:txBody>
                    <a:bodyPr/>
                    <a:lstStyle/>
                    <a:p>
                      <a:pPr>
                        <a:defRPr sz="1000"/>
                      </a:pPr>
                      <a:r>
                        <a:rPr sz="1000"/>
                        <a:t>Fjern formuesskatten</a:t>
                      </a:r>
                    </a:p>
                  </a:txBody>
                  <a:tcPr>
                    <a:lnL w="0"/>
                    <a:lnR w="0"/>
                    <a:solidFill>
                      <a:prstClr val="black">
                        <a:lumOff val="100000"/>
                        <a:lumOff val="100000"/>
                      </a:prstClr>
                    </a:solidFill>
                  </a:tcPr>
                </a:tc>
              </a:tr>
              <a:tr h="0">
                <a:tc>
                  <a:txBody>
                    <a:bodyPr/>
                    <a:lstStyle/>
                    <a:p>
                      <a:pPr>
                        <a:defRPr sz="1000"/>
                      </a:pPr>
                      <a:r>
                        <a:rPr sz="1000"/>
                        <a:t>1) Reversere endringen i rammevilkår.</a:t>
                      </a:r>
                    </a:p>
                    <a:p>
                      <a:r>
                        <a:rPr sz="1000"/>
                        <a:t>2) Generell og særskilt selskapsskatt</a:t>
                      </a:r>
                    </a:p>
                  </a:txBody>
                  <a:tcPr>
                    <a:lnL w="0"/>
                    <a:lnR w="0"/>
                    <a:solidFill>
                      <a:prstClr val="black">
                        <a:lumOff val="100000"/>
                        <a:lumOff val="100000"/>
                      </a:prstClr>
                    </a:solidFill>
                  </a:tcPr>
                </a:tc>
              </a:tr>
              <a:tr h="0">
                <a:tc>
                  <a:txBody>
                    <a:bodyPr/>
                    <a:lstStyle/>
                    <a:p>
                      <a:pPr>
                        <a:defRPr sz="1000"/>
                      </a:pPr>
                      <a:r>
                        <a:rPr sz="1000"/>
                        <a:t>Pålegge oljeselskapenene å gjennomføre exploration/P&amp;A operasjoner</a:t>
                      </a:r>
                    </a:p>
                  </a:txBody>
                  <a:tcPr>
                    <a:lnL w="0"/>
                    <a:lnR w="0"/>
                    <a:solidFill>
                      <a:prstClr val="black">
                        <a:lumOff val="100000"/>
                        <a:lumOff val="100000"/>
                      </a:prstClr>
                    </a:solidFill>
                  </a:tcPr>
                </a:tc>
              </a:tr>
              <a:tr h="0">
                <a:tc>
                  <a:txBody>
                    <a:bodyPr/>
                    <a:lstStyle/>
                    <a:p>
                      <a:pPr>
                        <a:defRPr sz="1000"/>
                      </a:pPr>
                      <a:r>
                        <a:rPr sz="1000"/>
                        <a:t>Det er allerede igang gode støtte-anordninger til gründerbedrifter. Det jeg savner, er å få hjelp i etablerte bedrifter til å takle den tiden vi er inne i. Vi har behov i mange tilfeller for å utvikle våre datasystemer, for å utvikle og teste ut nye markeder samtidig som at vi har permittert ansatte. Alt dette koster penger, og mange etablerte og mindre selskaper i dag kan risikere å forsvinne på veien, mens gründerbedrifter får støtte til mange og urealistiske prosjekter. Dette synes jeg er svært trist. Mange spennende gründere og kreative unge mennesker kunne blitt koblet opp mot etablerte selskaper, med støtte, for å hjelpe dem til med å bli konkurransedyktige i den verden vi lever i nå.</a:t>
                      </a:r>
                    </a:p>
                  </a:txBody>
                  <a:tcPr>
                    <a:lnL w="0"/>
                    <a:lnR w="0"/>
                    <a:solidFill>
                      <a:prstClr val="black">
                        <a:lumOff val="100000"/>
                        <a:lumOff val="100000"/>
                      </a:prstClr>
                    </a:solidFill>
                  </a:tcPr>
                </a:tc>
              </a:tr>
              <a:tr h="0">
                <a:tc>
                  <a:txBody>
                    <a:bodyPr/>
                    <a:lstStyle/>
                    <a:p>
                      <a:pPr>
                        <a:defRPr sz="1000"/>
                      </a:pPr>
                      <a:r>
                        <a:rPr sz="1000"/>
                        <a:t>Tiltakspakke offentlige bygg. Ventilasjon og automasjon</a:t>
                      </a:r>
                    </a:p>
                  </a:txBody>
                  <a:tcPr>
                    <a:lnL w="0"/>
                    <a:lnR w="0"/>
                    <a:solidFill>
                      <a:prstClr val="black">
                        <a:lumOff val="100000"/>
                        <a:lumOff val="100000"/>
                      </a:prstClr>
                    </a:solidFill>
                  </a:tcPr>
                </a:tc>
              </a:tr>
              <a:tr h="0">
                <a:tc>
                  <a:txBody>
                    <a:bodyPr/>
                    <a:lstStyle/>
                    <a:p>
                      <a:pPr>
                        <a:defRPr sz="1000"/>
                      </a:pPr>
                      <a:r>
                        <a:rPr sz="1000"/>
                        <a:t>Myndighetene kan være mer lydhøre før de innfører noe nye regler. </a:t>
                      </a:r>
                    </a:p>
                    <a:p>
                      <a:r>
                        <a:rPr sz="1000"/>
                        <a:t>Formueskatt svekker konkurransekraft for norsk eierskapet, Den bør tas vekk. </a:t>
                      </a:r>
                    </a:p>
                    <a:p>
                      <a:r>
                        <a:rPr sz="1000"/>
                        <a:t>Politikken bør handle mer om hvordan verdiene skapes enn fordeles. Dette er viktigere enn noen gang for Norge.</a:t>
                      </a:r>
                    </a:p>
                  </a:txBody>
                  <a:tcPr>
                    <a:lnL w="0"/>
                    <a:lnR w="0"/>
                    <a:solidFill>
                      <a:prstClr val="black">
                        <a:lumOff val="100000"/>
                        <a:lumOff val="100000"/>
                      </a:prstClr>
                    </a:solidFill>
                  </a:tcPr>
                </a:tc>
              </a:tr>
              <a:tr h="0">
                <a:tc>
                  <a:txBody>
                    <a:bodyPr/>
                    <a:lstStyle/>
                    <a:p>
                      <a:pPr>
                        <a:defRPr sz="1000"/>
                      </a:pPr>
                      <a:r>
                        <a:rPr sz="1000"/>
                        <a:t>Lavere arbeidsgiver og merverdiavgift</a:t>
                      </a:r>
                    </a:p>
                  </a:txBody>
                  <a:tcPr>
                    <a:lnL w="0"/>
                    <a:lnR w="0"/>
                    <a:solidFill>
                      <a:prstClr val="black">
                        <a:lumOff val="100000"/>
                        <a:lumOff val="100000"/>
                      </a:prstClr>
                    </a:solidFill>
                  </a:tcPr>
                </a:tc>
              </a:tr>
              <a:tr h="0">
                <a:tc>
                  <a:txBody>
                    <a:bodyPr/>
                    <a:lstStyle/>
                    <a:p>
                      <a:pPr>
                        <a:defRPr sz="1000"/>
                      </a:pPr>
                      <a:r>
                        <a:rPr sz="1000"/>
                        <a:t>fjern formue skatt</a:t>
                      </a:r>
                    </a:p>
                  </a:txBody>
                  <a:tcPr>
                    <a:lnL w="0"/>
                    <a:lnR w="0"/>
                    <a:solidFill>
                      <a:prstClr val="black">
                        <a:lumOff val="100000"/>
                        <a:lumOff val="100000"/>
                      </a:prstClr>
                    </a:solidFill>
                  </a:tcPr>
                </a:tc>
              </a:tr>
              <a:tr h="0">
                <a:tc>
                  <a:txBody>
                    <a:bodyPr/>
                    <a:lstStyle/>
                    <a:p>
                      <a:pPr>
                        <a:defRPr sz="1000"/>
                      </a:pPr>
                      <a:r>
                        <a:rPr sz="1000"/>
                        <a:t>Sette i gang større vedlikeholdsprosjekter i vår region.</a:t>
                      </a:r>
                    </a:p>
                  </a:txBody>
                  <a:tcPr>
                    <a:lnL w="0"/>
                    <a:lnR w="0"/>
                    <a:solidFill>
                      <a:prstClr val="black">
                        <a:lumOff val="100000"/>
                        <a:lumOff val="100000"/>
                      </a:prstClr>
                    </a:solidFill>
                  </a:tcPr>
                </a:tc>
              </a:tr>
              <a:tr h="0">
                <a:tc>
                  <a:txBody>
                    <a:bodyPr/>
                    <a:lstStyle/>
                    <a:p>
                      <a:pPr>
                        <a:defRPr sz="1000"/>
                      </a:pPr>
                      <a:r>
                        <a:rPr sz="1000"/>
                        <a:t>Petoro må kreve at vedlikeholds etterslepet tas inn.</a:t>
                      </a:r>
                    </a:p>
                    <a:p>
                      <a:endParaRPr sz="1000"/>
                    </a:p>
                    <a:p>
                      <a:r>
                        <a:rPr sz="1000"/>
                        <a:t>Staten som største eier i Statoil må stoppe utflagging av arbeidsplasser til lavkost land, sørge for at fabrikasjon av Johan Sverdrup og andre nye felt blir gjort i Norge.</a:t>
                      </a:r>
                    </a:p>
                    <a:p>
                      <a:r>
                        <a:rPr sz="1000"/>
                        <a:t>Investerings garantien burde ikke gjelde om ikke min. 70% av fabrikasjonen var blitt utført i Norge.</a:t>
                      </a:r>
                    </a:p>
                    <a:p>
                      <a:endParaRPr sz="1000"/>
                    </a:p>
                    <a:p>
                      <a:r>
                        <a:rPr sz="1000"/>
                        <a:t>Staten bør stimulere til leteboring og kreve oppstart av produksjon på påviste felt.</a:t>
                      </a:r>
                    </a:p>
                  </a:txBody>
                  <a:tcPr>
                    <a:lnL w="0"/>
                    <a:lnR w="0"/>
                    <a:solidFill>
                      <a:prstClr val="black">
                        <a:lumOff val="100000"/>
                        <a:lumOff val="100000"/>
                      </a:prstClr>
                    </a:solidFill>
                  </a:tcPr>
                </a:tc>
              </a:tr>
              <a:tr h="0">
                <a:tc>
                  <a:txBody>
                    <a:bodyPr/>
                    <a:lstStyle/>
                    <a:p>
                      <a:pPr>
                        <a:defRPr sz="1000"/>
                      </a:pPr>
                      <a:r>
                        <a:rPr sz="1000"/>
                        <a:t>Ha '' småbedriftene'' også i fokus, ikke bare å etablere nye.</a:t>
                      </a:r>
                    </a:p>
                    <a:p>
                      <a:r>
                        <a:rPr sz="1000"/>
                        <a:t>Det er for mange små bedrifter i dag, generelt sett.</a:t>
                      </a:r>
                    </a:p>
                  </a:txBody>
                  <a:tcPr>
                    <a:lnL w="0"/>
                    <a:lnR w="0"/>
                    <a:solidFill>
                      <a:prstClr val="black">
                        <a:lumOff val="100000"/>
                        <a:lumOff val="100000"/>
                      </a:prstClr>
                    </a:solidFill>
                  </a:tcPr>
                </a:tc>
              </a:tr>
              <a:tr h="0">
                <a:tc>
                  <a:txBody>
                    <a:bodyPr/>
                    <a:lstStyle/>
                    <a:p>
                      <a:pPr>
                        <a:defRPr sz="1000"/>
                      </a:pPr>
                      <a:r>
                        <a:rPr sz="1000"/>
                        <a:t>Stimulere aktivitet I oljebransjen</a:t>
                      </a:r>
                    </a:p>
                  </a:txBody>
                  <a:tcPr>
                    <a:lnL w="0"/>
                    <a:lnR w="0"/>
                    <a:solidFill>
                      <a:prstClr val="black">
                        <a:lumOff val="100000"/>
                        <a:lumOff val="100000"/>
                      </a:prstClr>
                    </a:solidFill>
                  </a:tcPr>
                </a:tc>
              </a:tr>
              <a:tr h="0">
                <a:tc>
                  <a:txBody>
                    <a:bodyPr/>
                    <a:lstStyle/>
                    <a:p>
                      <a:pPr>
                        <a:defRPr sz="1000"/>
                      </a:pPr>
                      <a:r>
                        <a:rPr sz="1000"/>
                        <a:t>Samferdselsutvikling for indre vestland, rv 13 og ferjefritt. Sterkare satsing på reiselivsnæringa i distrikta</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44. Hva er din konkrete ønskeliste til myndighetene? Ta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730240"/>
        </p:xfrm>
        <a:graphic>
          <a:graphicData uri="http://schemas.openxmlformats.org/drawingml/2006/table">
            <a:tbl>
              <a:tblPr>
                <a:tableStyleId>{5C22544A-7EE6-4342-B048-85BDC9FD1C3A}</a:tableStyleId>
              </a:tblPr>
              <a:tblGrid>
                <a:gridCol w="8207375"/>
              </a:tblGrid>
              <a:tr h="0">
                <a:tc>
                  <a:txBody>
                    <a:bodyPr/>
                    <a:lstStyle/>
                    <a:p>
                      <a:pPr>
                        <a:defRPr sz="1000"/>
                      </a:pPr>
                      <a:r>
                        <a:rPr sz="1000"/>
                        <a:t>Lavere eiendomskatt og arbeidsgiberavgift</a:t>
                      </a:r>
                    </a:p>
                  </a:txBody>
                  <a:tcPr>
                    <a:lnL w="0"/>
                    <a:lnR w="0"/>
                    <a:solidFill>
                      <a:prstClr val="black">
                        <a:lumOff val="100000"/>
                        <a:lumOff val="100000"/>
                      </a:prstClr>
                    </a:solidFill>
                  </a:tcPr>
                </a:tc>
              </a:tr>
              <a:tr h="0">
                <a:tc>
                  <a:txBody>
                    <a:bodyPr/>
                    <a:lstStyle/>
                    <a:p>
                      <a:pPr>
                        <a:defRPr sz="1000"/>
                      </a:pPr>
                      <a:r>
                        <a:rPr sz="1000"/>
                        <a:t>Større hjelp til regionen.</a:t>
                      </a:r>
                    </a:p>
                  </a:txBody>
                  <a:tcPr>
                    <a:lnL w="0"/>
                    <a:lnR w="0"/>
                    <a:solidFill>
                      <a:prstClr val="black">
                        <a:lumOff val="100000"/>
                        <a:lumOff val="100000"/>
                      </a:prstClr>
                    </a:solidFill>
                  </a:tcPr>
                </a:tc>
              </a:tr>
              <a:tr h="0">
                <a:tc>
                  <a:txBody>
                    <a:bodyPr/>
                    <a:lstStyle/>
                    <a:p>
                      <a:pPr>
                        <a:defRPr sz="1000"/>
                      </a:pPr>
                      <a:r>
                        <a:rPr sz="1000"/>
                        <a:t>Behov for statlige garantier for å få til finansiering av prosjekter og utvikling av nye produkter. Men vi trenger ikke dyre statlige konsulenter som bare tar opp tiden vår.</a:t>
                      </a:r>
                    </a:p>
                  </a:txBody>
                  <a:tcPr>
                    <a:lnL w="0"/>
                    <a:lnR w="0"/>
                    <a:solidFill>
                      <a:prstClr val="black">
                        <a:lumOff val="100000"/>
                        <a:lumOff val="100000"/>
                      </a:prstClr>
                    </a:solidFill>
                  </a:tcPr>
                </a:tc>
              </a:tr>
              <a:tr h="0">
                <a:tc>
                  <a:txBody>
                    <a:bodyPr/>
                    <a:lstStyle/>
                    <a:p>
                      <a:pPr>
                        <a:defRPr sz="1000"/>
                      </a:pPr>
                      <a:r>
                        <a:rPr sz="1000"/>
                        <a:t>0 i lønnsoppgjørene de neste årene</a:t>
                      </a:r>
                    </a:p>
                  </a:txBody>
                  <a:tcPr>
                    <a:lnL w="0"/>
                    <a:lnR w="0"/>
                    <a:solidFill>
                      <a:prstClr val="black">
                        <a:lumOff val="100000"/>
                        <a:lumOff val="100000"/>
                      </a:prstClr>
                    </a:solidFill>
                  </a:tcPr>
                </a:tc>
              </a:tr>
              <a:tr h="0">
                <a:tc>
                  <a:txBody>
                    <a:bodyPr/>
                    <a:lstStyle/>
                    <a:p>
                      <a:pPr>
                        <a:defRPr sz="1000"/>
                      </a:pPr>
                      <a:r>
                        <a:rPr sz="1000"/>
                        <a:t>Tiltak som styrker byer og bysentra. Muliggjøring av kortere planleggings- og godkjenningsprosesser for bygging av infrastruktur, bolig og næringbygg. Nedleggelse av fylkeskommunen, og legge beslutningene hos kommune og stat. I den rekkefølgen.</a:t>
                      </a:r>
                    </a:p>
                  </a:txBody>
                  <a:tcPr>
                    <a:lnL w="0"/>
                    <a:lnR w="0"/>
                    <a:solidFill>
                      <a:prstClr val="black">
                        <a:lumOff val="100000"/>
                        <a:lumOff val="100000"/>
                      </a:prstClr>
                    </a:solidFill>
                  </a:tcPr>
                </a:tc>
              </a:tr>
              <a:tr h="0">
                <a:tc>
                  <a:txBody>
                    <a:bodyPr/>
                    <a:lstStyle/>
                    <a:p>
                      <a:pPr>
                        <a:defRPr sz="1000"/>
                      </a:pPr>
                      <a:r>
                        <a:rPr sz="1000"/>
                        <a:t>Tiltak rettet mot maritime sektor</a:t>
                      </a:r>
                    </a:p>
                  </a:txBody>
                  <a:tcPr>
                    <a:lnL w="0"/>
                    <a:lnR w="0"/>
                    <a:solidFill>
                      <a:prstClr val="black">
                        <a:lumOff val="100000"/>
                        <a:lumOff val="100000"/>
                      </a:prstClr>
                    </a:solidFill>
                  </a:tcPr>
                </a:tc>
              </a:tr>
              <a:tr h="0">
                <a:tc>
                  <a:txBody>
                    <a:bodyPr/>
                    <a:lstStyle/>
                    <a:p>
                      <a:pPr>
                        <a:defRPr sz="1000"/>
                      </a:pPr>
                      <a:r>
                        <a:rPr sz="1000"/>
                        <a:t>Gi oss skikkelig VEI mellom de store byene. Det er skammelig hvilken kvalitet vi tilbyr langtransport kjøretøy til og fra - og i Norge. Vi har fremdeles ikke så god jernbanenett at vi kan flytte all trafikk over til togtransport - alternativ båt. Vei må til og det haster.</a:t>
                      </a:r>
                    </a:p>
                    <a:p>
                      <a:endParaRPr sz="1000"/>
                    </a:p>
                    <a:p>
                      <a:r>
                        <a:rPr sz="1000"/>
                        <a:t>I tillegg må jernbane nettet bygges ut slik at vi kan bevege oss mellom Bergen og Oslo på færre timer.</a:t>
                      </a:r>
                    </a:p>
                  </a:txBody>
                  <a:tcPr>
                    <a:lnL w="0"/>
                    <a:lnR w="0"/>
                    <a:solidFill>
                      <a:prstClr val="black">
                        <a:lumOff val="100000"/>
                        <a:lumOff val="100000"/>
                      </a:prstClr>
                    </a:solidFill>
                  </a:tcPr>
                </a:tc>
              </a:tr>
              <a:tr h="0">
                <a:tc>
                  <a:txBody>
                    <a:bodyPr/>
                    <a:lstStyle/>
                    <a:p>
                      <a:pPr>
                        <a:defRPr sz="1000"/>
                      </a:pPr>
                      <a:r>
                        <a:rPr sz="1000"/>
                        <a:t>Bompengene kveler bedriftene. Vi må gjøre framstøt for å sikre at ikke næringsdrivende må tåle så høye satser for Hordfast/Rogfast</a:t>
                      </a:r>
                    </a:p>
                  </a:txBody>
                  <a:tcPr>
                    <a:lnL w="0"/>
                    <a:lnR w="0"/>
                    <a:solidFill>
                      <a:prstClr val="black">
                        <a:lumOff val="100000"/>
                        <a:lumOff val="100000"/>
                      </a:prstClr>
                    </a:solidFill>
                  </a:tcPr>
                </a:tc>
              </a:tr>
              <a:tr h="0">
                <a:tc>
                  <a:txBody>
                    <a:bodyPr/>
                    <a:lstStyle/>
                    <a:p>
                      <a:pPr>
                        <a:defRPr sz="1000"/>
                      </a:pPr>
                      <a:r>
                        <a:rPr sz="1000"/>
                        <a:t>Senke arbeidsgiveravgiften med 50%</a:t>
                      </a:r>
                    </a:p>
                  </a:txBody>
                  <a:tcPr>
                    <a:lnL w="0"/>
                    <a:lnR w="0"/>
                    <a:solidFill>
                      <a:prstClr val="black">
                        <a:lumOff val="100000"/>
                        <a:lumOff val="100000"/>
                      </a:prstClr>
                    </a:solidFill>
                  </a:tcPr>
                </a:tc>
              </a:tr>
              <a:tr h="0">
                <a:tc>
                  <a:txBody>
                    <a:bodyPr/>
                    <a:lstStyle/>
                    <a:p>
                      <a:pPr>
                        <a:defRPr sz="1000"/>
                      </a:pPr>
                      <a:r>
                        <a:rPr sz="1000"/>
                        <a:t>Større fleksibilitet knyttet til stillingsvern og endring av arbeidsoppgaver.</a:t>
                      </a:r>
                    </a:p>
                    <a:p>
                      <a:endParaRPr sz="1000"/>
                    </a:p>
                    <a:p>
                      <a:r>
                        <a:rPr sz="1000"/>
                        <a:t>Stimuleringspakker innen utbygging på Vestlandet.</a:t>
                      </a:r>
                    </a:p>
                  </a:txBody>
                  <a:tcPr>
                    <a:lnL w="0"/>
                    <a:lnR w="0"/>
                    <a:solidFill>
                      <a:prstClr val="black">
                        <a:lumOff val="100000"/>
                        <a:lumOff val="100000"/>
                      </a:prstClr>
                    </a:solidFill>
                  </a:tcPr>
                </a:tc>
              </a:tr>
              <a:tr h="0">
                <a:tc>
                  <a:txBody>
                    <a:bodyPr/>
                    <a:lstStyle/>
                    <a:p>
                      <a:pPr>
                        <a:defRPr sz="1000"/>
                      </a:pPr>
                      <a:r>
                        <a:rPr sz="1000"/>
                        <a:t>Få fortgang i finansiering av bygge- og anleggsprosjekter som er ferdig planlagt.</a:t>
                      </a:r>
                    </a:p>
                    <a:p>
                      <a:r>
                        <a:rPr sz="1000"/>
                        <a:t>Øk vedlikeholdsbudsjetter umiddelbart.</a:t>
                      </a:r>
                    </a:p>
                    <a:p>
                      <a:r>
                        <a:rPr sz="1000"/>
                        <a:t>Innfør statlige reguleringsplaner på store samferdselsprosjekter!</a:t>
                      </a:r>
                    </a:p>
                  </a:txBody>
                  <a:tcPr>
                    <a:lnL w="0"/>
                    <a:lnR w="0"/>
                    <a:solidFill>
                      <a:prstClr val="black">
                        <a:lumOff val="100000"/>
                        <a:lumOff val="100000"/>
                      </a:prstClr>
                    </a:solidFill>
                  </a:tcPr>
                </a:tc>
              </a:tr>
              <a:tr h="0">
                <a:tc>
                  <a:txBody>
                    <a:bodyPr/>
                    <a:lstStyle/>
                    <a:p>
                      <a:pPr>
                        <a:defRPr sz="1000"/>
                      </a:pPr>
                      <a:r>
                        <a:rPr sz="1000"/>
                        <a:t>Endre permitterings periode til 52 uker.  Fremskynde infrastruktur prosjekter, forhindre utenlandske leverandører i å levere til Norske prosjekter.</a:t>
                      </a:r>
                    </a:p>
                  </a:txBody>
                  <a:tcPr>
                    <a:lnL w="0"/>
                    <a:lnR w="0"/>
                    <a:solidFill>
                      <a:prstClr val="black">
                        <a:lumOff val="100000"/>
                        <a:lumOff val="100000"/>
                      </a:prstClr>
                    </a:solidFill>
                  </a:tcPr>
                </a:tc>
              </a:tr>
              <a:tr h="0">
                <a:tc>
                  <a:txBody>
                    <a:bodyPr/>
                    <a:lstStyle/>
                    <a:p>
                      <a:pPr>
                        <a:defRPr sz="1000"/>
                      </a:pPr>
                      <a:r>
                        <a:rPr sz="1000"/>
                        <a:t>Gi insentivere til risikokapitalinvestorer - som i Sverige</a:t>
                      </a:r>
                    </a:p>
                  </a:txBody>
                  <a:tcPr>
                    <a:lnL w="0"/>
                    <a:lnR w="0"/>
                    <a:solidFill>
                      <a:prstClr val="black">
                        <a:lumOff val="100000"/>
                        <a:lumOff val="100000"/>
                      </a:prstClr>
                    </a:solidFill>
                  </a:tcPr>
                </a:tc>
              </a:tr>
              <a:tr h="0">
                <a:tc>
                  <a:txBody>
                    <a:bodyPr/>
                    <a:lstStyle/>
                    <a:p>
                      <a:pPr>
                        <a:defRPr sz="1000"/>
                      </a:pPr>
                      <a:r>
                        <a:rPr sz="1000"/>
                        <a:t>- Utvidet permitteringsperiode til 52 uker, slik at vi kan i større grad beholde kompetanse istedenfor å si opp.</a:t>
                      </a:r>
                    </a:p>
                    <a:p>
                      <a:r>
                        <a:rPr sz="1000"/>
                        <a:t>- Gjennomføre byggeoppgaver som uansett er fornuftige for samfunnet. Dette gir a) mye for pengene for det offentlige, og b) opprettholder sysselsetting/kompetanse i byggebransjen.</a:t>
                      </a:r>
                    </a:p>
                  </a:txBody>
                  <a:tcPr>
                    <a:lnL w="0"/>
                    <a:lnR w="0"/>
                    <a:solidFill>
                      <a:prstClr val="black">
                        <a:lumOff val="100000"/>
                        <a:lumOff val="100000"/>
                      </a:prstClr>
                    </a:solidFill>
                  </a:tcPr>
                </a:tc>
              </a:tr>
              <a:tr h="0">
                <a:tc>
                  <a:txBody>
                    <a:bodyPr/>
                    <a:lstStyle/>
                    <a:p>
                      <a:pPr>
                        <a:defRPr sz="1000"/>
                      </a:pPr>
                      <a:r>
                        <a:rPr sz="1000"/>
                        <a:t>Staten må øke investeringene i infrastruktur og fremskynde veiprosjekt , i nåværende lavkonjunktur (lav oljepris) , i Bergen og Hordaland.</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44. Hva er din konkrete ønskeliste til myndighetene? Ta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16880"/>
        </p:xfrm>
        <a:graphic>
          <a:graphicData uri="http://schemas.openxmlformats.org/drawingml/2006/table">
            <a:tbl>
              <a:tblPr>
                <a:tableStyleId>{5C22544A-7EE6-4342-B048-85BDC9FD1C3A}</a:tableStyleId>
              </a:tblPr>
              <a:tblGrid>
                <a:gridCol w="8207375"/>
              </a:tblGrid>
              <a:tr h="0">
                <a:tc>
                  <a:txBody>
                    <a:bodyPr/>
                    <a:lstStyle/>
                    <a:p>
                      <a:pPr>
                        <a:defRPr sz="1000"/>
                      </a:pPr>
                      <a:r>
                        <a:rPr sz="1000"/>
                        <a:t>Slutt med alskens dustete innovasjonstiltak til dem som har best tid til å skrive søknader og lese seg opp på gratispenger. Gi oss heller lavere arbeidsgiveravgift og lavere selskapsskatt.</a:t>
                      </a:r>
                    </a:p>
                  </a:txBody>
                  <a:tcPr>
                    <a:lnL w="0"/>
                    <a:lnR w="0"/>
                    <a:solidFill>
                      <a:prstClr val="black">
                        <a:lumOff val="100000"/>
                        <a:lumOff val="100000"/>
                      </a:prstClr>
                    </a:solidFill>
                  </a:tcPr>
                </a:tc>
              </a:tr>
              <a:tr h="0">
                <a:tc>
                  <a:txBody>
                    <a:bodyPr/>
                    <a:lstStyle/>
                    <a:p>
                      <a:pPr>
                        <a:defRPr sz="1000"/>
                      </a:pPr>
                      <a:r>
                        <a:rPr sz="1000"/>
                        <a:t>Utbygging av infrastruktur og stimulering av olje- og gassindustrien.</a:t>
                      </a:r>
                    </a:p>
                  </a:txBody>
                  <a:tcPr>
                    <a:lnL w="0"/>
                    <a:lnR w="0"/>
                    <a:solidFill>
                      <a:prstClr val="black">
                        <a:lumOff val="100000"/>
                        <a:lumOff val="100000"/>
                      </a:prstClr>
                    </a:solidFill>
                  </a:tcPr>
                </a:tc>
              </a:tr>
              <a:tr h="0">
                <a:tc>
                  <a:txBody>
                    <a:bodyPr/>
                    <a:lstStyle/>
                    <a:p>
                      <a:pPr>
                        <a:defRPr sz="1000"/>
                      </a:pPr>
                      <a:r>
                        <a:rPr sz="1000"/>
                        <a:t>Stabile/forutsigbare rammebetingelser</a:t>
                      </a:r>
                    </a:p>
                  </a:txBody>
                  <a:tcPr>
                    <a:lnL w="0"/>
                    <a:lnR w="0"/>
                    <a:solidFill>
                      <a:prstClr val="black">
                        <a:lumOff val="100000"/>
                        <a:lumOff val="100000"/>
                      </a:prstClr>
                    </a:solidFill>
                  </a:tcPr>
                </a:tc>
              </a:tr>
              <a:tr h="0">
                <a:tc>
                  <a:txBody>
                    <a:bodyPr/>
                    <a:lstStyle/>
                    <a:p>
                      <a:pPr>
                        <a:defRPr sz="1000"/>
                      </a:pPr>
                      <a:r>
                        <a:rPr sz="1000"/>
                        <a:t>Bruke midler på igangsetting av planlagte bygge- og anleggsprosjekt, nytt og vedlikehold</a:t>
                      </a:r>
                    </a:p>
                  </a:txBody>
                  <a:tcPr>
                    <a:lnL w="0"/>
                    <a:lnR w="0"/>
                    <a:solidFill>
                      <a:prstClr val="black">
                        <a:lumOff val="100000"/>
                        <a:lumOff val="100000"/>
                      </a:prstClr>
                    </a:solidFill>
                  </a:tcPr>
                </a:tc>
              </a:tr>
              <a:tr h="0">
                <a:tc>
                  <a:txBody>
                    <a:bodyPr/>
                    <a:lstStyle/>
                    <a:p>
                      <a:pPr>
                        <a:defRPr sz="1000"/>
                      </a:pPr>
                      <a:r>
                        <a:rPr sz="1000"/>
                        <a:t>1. Legge forholdene til rette for konkurranse også mellom oljeselskapene (re-etabler Hydro)</a:t>
                      </a:r>
                    </a:p>
                    <a:p>
                      <a:r>
                        <a:rPr sz="1000"/>
                        <a:t>2. Hold fingrene unna. </a:t>
                      </a:r>
                    </a:p>
                    <a:p>
                      <a:r>
                        <a:rPr sz="1000"/>
                        <a:t>3. la industrien ordne opp.</a:t>
                      </a:r>
                    </a:p>
                  </a:txBody>
                  <a:tcPr>
                    <a:lnL w="0"/>
                    <a:lnR w="0"/>
                    <a:solidFill>
                      <a:prstClr val="black">
                        <a:lumOff val="100000"/>
                        <a:lumOff val="100000"/>
                      </a:prstClr>
                    </a:solidFill>
                  </a:tcPr>
                </a:tc>
              </a:tr>
              <a:tr h="0">
                <a:tc>
                  <a:txBody>
                    <a:bodyPr/>
                    <a:lstStyle/>
                    <a:p>
                      <a:pPr>
                        <a:defRPr sz="1000"/>
                      </a:pPr>
                      <a:r>
                        <a:rPr sz="1000"/>
                        <a:t>Mer penger til forskning på det områder vi skal leve av i framtiden, mat fra land og sjø.</a:t>
                      </a:r>
                    </a:p>
                  </a:txBody>
                  <a:tcPr>
                    <a:lnL w="0"/>
                    <a:lnR w="0"/>
                    <a:solidFill>
                      <a:prstClr val="black">
                        <a:lumOff val="100000"/>
                        <a:lumOff val="100000"/>
                      </a:prstClr>
                    </a:solidFill>
                  </a:tcPr>
                </a:tc>
              </a:tr>
              <a:tr h="0">
                <a:tc>
                  <a:txBody>
                    <a:bodyPr/>
                    <a:lstStyle/>
                    <a:p>
                      <a:pPr>
                        <a:defRPr sz="1000"/>
                      </a:pPr>
                      <a:r>
                        <a:rPr sz="1000"/>
                        <a:t>Umiddelbar iverksettelse infrastrukturprosjekter og annen offentlig byggevirksomhet. Prosjektene må ikke legges ut i for store "pakker", slik at lokalt næringsliv blir forhindret fra å delta.</a:t>
                      </a:r>
                    </a:p>
                  </a:txBody>
                  <a:tcPr>
                    <a:lnL w="0"/>
                    <a:lnR w="0"/>
                    <a:solidFill>
                      <a:prstClr val="black">
                        <a:lumOff val="100000"/>
                        <a:lumOff val="100000"/>
                      </a:prstClr>
                    </a:solidFill>
                  </a:tcPr>
                </a:tc>
              </a:tr>
              <a:tr h="0">
                <a:tc>
                  <a:txBody>
                    <a:bodyPr/>
                    <a:lstStyle/>
                    <a:p>
                      <a:pPr>
                        <a:defRPr sz="1000"/>
                      </a:pPr>
                      <a:r>
                        <a:rPr sz="1000"/>
                        <a:t>satsing på infrastruktur, bane og vei.</a:t>
                      </a:r>
                    </a:p>
                    <a:p>
                      <a:r>
                        <a:rPr sz="1000"/>
                        <a:t>stykke opp offentlige anskaffelser slik at det er letter for mindre mekaniske bedrifter som oss å kunne levere del leveranser til større prosjekt.</a:t>
                      </a:r>
                    </a:p>
                    <a:p>
                      <a:r>
                        <a:rPr sz="1000"/>
                        <a:t>fjerne AGA i en periode.</a:t>
                      </a:r>
                    </a:p>
                    <a:p>
                      <a:r>
                        <a:rPr sz="1000"/>
                        <a:t>tilgang på kapital</a:t>
                      </a:r>
                    </a:p>
                  </a:txBody>
                  <a:tcPr>
                    <a:lnL w="0"/>
                    <a:lnR w="0"/>
                    <a:solidFill>
                      <a:prstClr val="black">
                        <a:lumOff val="100000"/>
                        <a:lumOff val="100000"/>
                      </a:prstClr>
                    </a:solidFill>
                  </a:tcPr>
                </a:tc>
              </a:tr>
              <a:tr h="0">
                <a:tc>
                  <a:txBody>
                    <a:bodyPr/>
                    <a:lstStyle/>
                    <a:p>
                      <a:pPr>
                        <a:defRPr sz="1000"/>
                      </a:pPr>
                      <a:r>
                        <a:rPr sz="1000"/>
                        <a:t>Tiltakspakker som kan sette ut i live raskt.</a:t>
                      </a:r>
                    </a:p>
                  </a:txBody>
                  <a:tcPr>
                    <a:lnL w="0"/>
                    <a:lnR w="0"/>
                    <a:solidFill>
                      <a:prstClr val="black">
                        <a:lumOff val="100000"/>
                        <a:lumOff val="100000"/>
                      </a:prstClr>
                    </a:solidFill>
                  </a:tcPr>
                </a:tc>
              </a:tr>
              <a:tr h="0">
                <a:tc>
                  <a:txBody>
                    <a:bodyPr/>
                    <a:lstStyle/>
                    <a:p>
                      <a:pPr>
                        <a:defRPr sz="1000"/>
                      </a:pPr>
                      <a:r>
                        <a:rPr sz="1000"/>
                        <a:t>Hovedønsket er en kraftigere satsing på kunstinstitusjonene utenfor Oslo</a:t>
                      </a:r>
                    </a:p>
                  </a:txBody>
                  <a:tcPr>
                    <a:lnL w="0"/>
                    <a:lnR w="0"/>
                    <a:solidFill>
                      <a:prstClr val="black">
                        <a:lumOff val="100000"/>
                        <a:lumOff val="100000"/>
                      </a:prstClr>
                    </a:solidFill>
                  </a:tcPr>
                </a:tc>
              </a:tr>
              <a:tr h="0">
                <a:tc>
                  <a:txBody>
                    <a:bodyPr/>
                    <a:lstStyle/>
                    <a:p>
                      <a:pPr>
                        <a:defRPr sz="1000"/>
                      </a:pPr>
                      <a:r>
                        <a:rPr sz="1000"/>
                        <a:t>Veiutbygging kyststamvei.</a:t>
                      </a:r>
                    </a:p>
                    <a:p>
                      <a:r>
                        <a:rPr sz="1000"/>
                        <a:t>Mer effektiv saksbehandling i Bergen kommune - må leie inn kapasitet når de ikke kan gjennomføre rask levering / saksbehandling</a:t>
                      </a:r>
                    </a:p>
                  </a:txBody>
                  <a:tcPr>
                    <a:lnL w="0"/>
                    <a:lnR w="0"/>
                    <a:solidFill>
                      <a:prstClr val="black">
                        <a:lumOff val="100000"/>
                        <a:lumOff val="100000"/>
                      </a:prstClr>
                    </a:solidFill>
                  </a:tcPr>
                </a:tc>
              </a:tr>
              <a:tr h="0">
                <a:tc>
                  <a:txBody>
                    <a:bodyPr/>
                    <a:lstStyle/>
                    <a:p>
                      <a:pPr>
                        <a:defRPr sz="1000"/>
                      </a:pPr>
                      <a:r>
                        <a:rPr sz="1000"/>
                        <a:t>Mye bedre infrastruktur, tydelige og forutsigbare skatteregler, og en tydelig og langsiktig satsning på kompetansebygging</a:t>
                      </a:r>
                    </a:p>
                  </a:txBody>
                  <a:tcPr>
                    <a:lnL w="0"/>
                    <a:lnR w="0"/>
                    <a:solidFill>
                      <a:prstClr val="black">
                        <a:lumOff val="100000"/>
                        <a:lumOff val="100000"/>
                      </a:prstClr>
                    </a:solidFill>
                  </a:tcPr>
                </a:tc>
              </a:tr>
              <a:tr h="0">
                <a:tc>
                  <a:txBody>
                    <a:bodyPr/>
                    <a:lstStyle/>
                    <a:p>
                      <a:pPr>
                        <a:defRPr sz="1000"/>
                      </a:pPr>
                      <a:r>
                        <a:rPr sz="1000"/>
                        <a:t>Tiltakspakke</a:t>
                      </a:r>
                    </a:p>
                  </a:txBody>
                  <a:tcPr>
                    <a:lnL w="0"/>
                    <a:lnR w="0"/>
                    <a:solidFill>
                      <a:prstClr val="black">
                        <a:lumOff val="100000"/>
                        <a:lumOff val="100000"/>
                      </a:prstClr>
                    </a:solidFill>
                  </a:tcPr>
                </a:tc>
              </a:tr>
              <a:tr h="0">
                <a:tc>
                  <a:txBody>
                    <a:bodyPr/>
                    <a:lstStyle/>
                    <a:p>
                      <a:pPr>
                        <a:defRPr sz="1000"/>
                      </a:pPr>
                      <a:r>
                        <a:rPr sz="1000"/>
                        <a:t>Skatter og avgifter er en utfordring og spesielt MVA regelverk bør ble mer rasjonelt da noen bedrifter har differensiert mva og ulik behandling av fradragsberettiget  mva er en utfordring</a:t>
                      </a:r>
                    </a:p>
                  </a:txBody>
                  <a:tcPr>
                    <a:lnL w="0"/>
                    <a:lnR w="0"/>
                    <a:solidFill>
                      <a:prstClr val="black">
                        <a:lumOff val="100000"/>
                        <a:lumOff val="100000"/>
                      </a:prstClr>
                    </a:solidFill>
                  </a:tcPr>
                </a:tc>
              </a:tr>
              <a:tr h="0">
                <a:tc>
                  <a:txBody>
                    <a:bodyPr/>
                    <a:lstStyle/>
                    <a:p>
                      <a:pPr>
                        <a:defRPr sz="1000"/>
                      </a:pPr>
                      <a:r>
                        <a:rPr sz="1000"/>
                        <a:t>Tliførsel av ekstraordinære tiltaksmidler for renovering og vedlikehold av offentlige bygg.</a:t>
                      </a:r>
                    </a:p>
                  </a:txBody>
                  <a:tcPr>
                    <a:lnL w="0"/>
                    <a:lnR w="0"/>
                    <a:solidFill>
                      <a:prstClr val="black">
                        <a:lumOff val="100000"/>
                        <a:lumOff val="100000"/>
                      </a:prstClr>
                    </a:solidFill>
                  </a:tcPr>
                </a:tc>
              </a:tr>
              <a:tr h="0">
                <a:tc>
                  <a:txBody>
                    <a:bodyPr/>
                    <a:lstStyle/>
                    <a:p>
                      <a:pPr>
                        <a:defRPr sz="1000"/>
                      </a:pPr>
                      <a:r>
                        <a:rPr sz="1000"/>
                        <a:t>fjerne eiendomsskatten</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44. Hva er din konkrete ønskeliste til myndighetene? Ta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38800"/>
        </p:xfrm>
        <a:graphic>
          <a:graphicData uri="http://schemas.openxmlformats.org/drawingml/2006/table">
            <a:tbl>
              <a:tblPr>
                <a:tableStyleId>{5C22544A-7EE6-4342-B048-85BDC9FD1C3A}</a:tableStyleId>
              </a:tblPr>
              <a:tblGrid>
                <a:gridCol w="8207375"/>
              </a:tblGrid>
              <a:tr h="0">
                <a:tc>
                  <a:txBody>
                    <a:bodyPr/>
                    <a:lstStyle/>
                    <a:p>
                      <a:pPr>
                        <a:defRPr sz="1000"/>
                      </a:pPr>
                      <a:r>
                        <a:rPr sz="1000"/>
                        <a:t>Fjerning/reduksjon av arbeidsgiveravgiften betyr mye for selskapets konkurransekraft i det  internasjonale marked.</a:t>
                      </a:r>
                    </a:p>
                  </a:txBody>
                  <a:tcPr>
                    <a:lnL w="0"/>
                    <a:lnR w="0"/>
                    <a:solidFill>
                      <a:prstClr val="black">
                        <a:lumOff val="100000"/>
                        <a:lumOff val="100000"/>
                      </a:prstClr>
                    </a:solidFill>
                  </a:tcPr>
                </a:tc>
              </a:tr>
              <a:tr h="0">
                <a:tc>
                  <a:txBody>
                    <a:bodyPr/>
                    <a:lstStyle/>
                    <a:p>
                      <a:pPr>
                        <a:defRPr sz="1000"/>
                      </a:pPr>
                      <a:r>
                        <a:rPr sz="1000"/>
                        <a:t>Fjerne selskapsskatt og andre avgifter til bedrifter. </a:t>
                      </a:r>
                    </a:p>
                    <a:p>
                      <a:r>
                        <a:rPr sz="1000"/>
                        <a:t>Spesielt nye og gjerne mindre bedrifter med resultat som er mye lavere.</a:t>
                      </a:r>
                    </a:p>
                  </a:txBody>
                  <a:tcPr>
                    <a:lnL w="0"/>
                    <a:lnR w="0"/>
                    <a:solidFill>
                      <a:prstClr val="black">
                        <a:lumOff val="100000"/>
                        <a:lumOff val="100000"/>
                      </a:prstClr>
                    </a:solidFill>
                  </a:tcPr>
                </a:tc>
              </a:tr>
              <a:tr h="0">
                <a:tc>
                  <a:txBody>
                    <a:bodyPr/>
                    <a:lstStyle/>
                    <a:p>
                      <a:pPr>
                        <a:defRPr sz="1000"/>
                      </a:pPr>
                      <a:r>
                        <a:rPr sz="1000"/>
                        <a:t>Det ville vært viktig og fjerne formueskatten slik at vi slapp og ta ut store summer av bedriften til og betale dette og heller kunne brukt dette og innvestert for .</a:t>
                      </a:r>
                    </a:p>
                    <a:p>
                      <a:r>
                        <a:rPr sz="1000"/>
                        <a:t>Dersom myndifhetene legger forholdene enda bedre til rette for og produsere  mat på sjøen vil det gi oss store muligheter som leverandører framomover .</a:t>
                      </a:r>
                    </a:p>
                  </a:txBody>
                  <a:tcPr>
                    <a:lnL w="0"/>
                    <a:lnR w="0"/>
                    <a:solidFill>
                      <a:prstClr val="black">
                        <a:lumOff val="100000"/>
                        <a:lumOff val="100000"/>
                      </a:prstClr>
                    </a:solidFill>
                  </a:tcPr>
                </a:tc>
              </a:tr>
              <a:tr h="0">
                <a:tc>
                  <a:txBody>
                    <a:bodyPr/>
                    <a:lstStyle/>
                    <a:p>
                      <a:pPr>
                        <a:defRPr sz="1000"/>
                      </a:pPr>
                      <a:r>
                        <a:rPr sz="1000"/>
                        <a:t>Store byggeoppdrag til bygg og anlegg.</a:t>
                      </a:r>
                    </a:p>
                  </a:txBody>
                  <a:tcPr>
                    <a:lnL w="0"/>
                    <a:lnR w="0"/>
                    <a:solidFill>
                      <a:prstClr val="black">
                        <a:lumOff val="100000"/>
                        <a:lumOff val="100000"/>
                      </a:prstClr>
                    </a:solidFill>
                  </a:tcPr>
                </a:tc>
              </a:tr>
              <a:tr h="0">
                <a:tc>
                  <a:txBody>
                    <a:bodyPr/>
                    <a:lstStyle/>
                    <a:p>
                      <a:pPr>
                        <a:defRPr sz="1000"/>
                      </a:pPr>
                      <a:r>
                        <a:rPr sz="1000"/>
                        <a:t>Bedre veiforbindelse til Stavanger</a:t>
                      </a:r>
                    </a:p>
                  </a:txBody>
                  <a:tcPr>
                    <a:lnL w="0"/>
                    <a:lnR w="0"/>
                    <a:solidFill>
                      <a:prstClr val="black">
                        <a:lumOff val="100000"/>
                        <a:lumOff val="100000"/>
                      </a:prstClr>
                    </a:solidFill>
                  </a:tcPr>
                </a:tc>
              </a:tr>
              <a:tr h="0">
                <a:tc>
                  <a:txBody>
                    <a:bodyPr/>
                    <a:lstStyle/>
                    <a:p>
                      <a:pPr>
                        <a:defRPr sz="1000"/>
                      </a:pPr>
                      <a:r>
                        <a:rPr sz="1000"/>
                        <a:t>Tiltak som offentlige utbygginger som samferdsel og offentlige bygg samt vedlikehold og restaurering av disse</a:t>
                      </a:r>
                    </a:p>
                  </a:txBody>
                  <a:tcPr>
                    <a:lnL w="0"/>
                    <a:lnR w="0"/>
                    <a:solidFill>
                      <a:prstClr val="black">
                        <a:lumOff val="100000"/>
                        <a:lumOff val="100000"/>
                      </a:prstClr>
                    </a:solidFill>
                  </a:tcPr>
                </a:tc>
              </a:tr>
              <a:tr h="0">
                <a:tc>
                  <a:txBody>
                    <a:bodyPr/>
                    <a:lstStyle/>
                    <a:p>
                      <a:pPr>
                        <a:defRPr sz="1000"/>
                      </a:pPr>
                      <a:r>
                        <a:rPr sz="1000"/>
                        <a:t>Beholde og videreutvikle kompetansen i krevende fusjonsprosesser</a:t>
                      </a:r>
                    </a:p>
                  </a:txBody>
                  <a:tcPr>
                    <a:lnL w="0"/>
                    <a:lnR w="0"/>
                    <a:solidFill>
                      <a:prstClr val="black">
                        <a:lumOff val="100000"/>
                        <a:lumOff val="100000"/>
                      </a:prstClr>
                    </a:solidFill>
                  </a:tcPr>
                </a:tc>
              </a:tr>
              <a:tr h="0">
                <a:tc>
                  <a:txBody>
                    <a:bodyPr/>
                    <a:lstStyle/>
                    <a:p>
                      <a:pPr>
                        <a:defRPr sz="1000"/>
                      </a:pPr>
                      <a:r>
                        <a:rPr sz="1000"/>
                        <a:t>Bruk av reserverte kontrakter for norske selskap / bedrifter</a:t>
                      </a:r>
                    </a:p>
                  </a:txBody>
                  <a:tcPr>
                    <a:lnL w="0"/>
                    <a:lnR w="0"/>
                    <a:solidFill>
                      <a:prstClr val="black">
                        <a:lumOff val="100000"/>
                        <a:lumOff val="100000"/>
                      </a:prstClr>
                    </a:solidFill>
                  </a:tcPr>
                </a:tc>
              </a:tr>
              <a:tr h="0">
                <a:tc>
                  <a:txBody>
                    <a:bodyPr/>
                    <a:lstStyle/>
                    <a:p>
                      <a:pPr>
                        <a:defRPr sz="1000"/>
                      </a:pPr>
                      <a:r>
                        <a:rPr sz="1000"/>
                        <a:t>Styrke aksjer som investeringsobjekt. I utgangspunktet er fjerning av formueskatte en god ide, men jeg er redd for hva den erstattes med.</a:t>
                      </a:r>
                    </a:p>
                    <a:p>
                      <a:endParaRPr sz="1000"/>
                    </a:p>
                    <a:p>
                      <a:r>
                        <a:rPr sz="1000"/>
                        <a:t>MVA på finanstjenester er svært skadelig for finansnæringen og forslaget bør trekkes tilbake. Spesielt når oljenæringen er i krise og vi trenger den verdiskapningen vi kan få i andre næringer.</a:t>
                      </a:r>
                    </a:p>
                    <a:p>
                      <a:endParaRPr sz="1000"/>
                    </a:p>
                    <a:p>
                      <a:r>
                        <a:rPr sz="1000"/>
                        <a:t>Vi bør også øke folks sparing i fond og aksjer gjennom f.eks. KLAS ordning som finnes i Sverige. Folk bør også kunne spare ekstra i pensjonsordningen som de har i bedriften. Dette er mulig i UK.</a:t>
                      </a:r>
                    </a:p>
                  </a:txBody>
                  <a:tcPr>
                    <a:lnL w="0"/>
                    <a:lnR w="0"/>
                    <a:solidFill>
                      <a:prstClr val="black">
                        <a:lumOff val="100000"/>
                        <a:lumOff val="100000"/>
                      </a:prstClr>
                    </a:solidFill>
                  </a:tcPr>
                </a:tc>
              </a:tr>
              <a:tr h="0">
                <a:tc>
                  <a:txBody>
                    <a:bodyPr/>
                    <a:lstStyle/>
                    <a:p>
                      <a:pPr>
                        <a:defRPr sz="1000"/>
                      </a:pPr>
                      <a:r>
                        <a:rPr sz="1000"/>
                        <a:t>Opsjonsskatt for grudere, arbeidsgiveravgift for små selskaper.</a:t>
                      </a:r>
                    </a:p>
                  </a:txBody>
                  <a:tcPr>
                    <a:lnL w="0"/>
                    <a:lnR w="0"/>
                    <a:solidFill>
                      <a:prstClr val="black">
                        <a:lumOff val="100000"/>
                        <a:lumOff val="100000"/>
                      </a:prstClr>
                    </a:solidFill>
                  </a:tcPr>
                </a:tc>
              </a:tr>
              <a:tr h="0">
                <a:tc>
                  <a:txBody>
                    <a:bodyPr/>
                    <a:lstStyle/>
                    <a:p>
                      <a:pPr>
                        <a:defRPr sz="1000"/>
                      </a:pPr>
                      <a:r>
                        <a:rPr sz="1000"/>
                        <a:t>Stimulering til oppstart av aktivitet som fremskynder arbeid med vedlikehold og modifikasjoner på Norsk sokkel. Oljeprisen kommer opp igjen, men hvis vi skal vente til den er der med å igangsette arbeid blir krisen forsterket. Man må lære av tidligere erfaringer.</a:t>
                      </a:r>
                    </a:p>
                  </a:txBody>
                  <a:tcPr>
                    <a:lnL w="0"/>
                    <a:lnR w="0"/>
                    <a:solidFill>
                      <a:prstClr val="black">
                        <a:lumOff val="100000"/>
                        <a:lumOff val="100000"/>
                      </a:prstClr>
                    </a:solidFill>
                  </a:tcPr>
                </a:tc>
              </a:tr>
              <a:tr h="0">
                <a:tc>
                  <a:txBody>
                    <a:bodyPr/>
                    <a:lstStyle/>
                    <a:p>
                      <a:pPr>
                        <a:defRPr sz="1000"/>
                      </a:pPr>
                      <a:r>
                        <a:rPr sz="1000"/>
                        <a:t>Gi mer frihet ellers tar utenlands arb kraft over mange av våre arbeidsplasser.</a:t>
                      </a:r>
                    </a:p>
                  </a:txBody>
                  <a:tcPr>
                    <a:lnL w="0"/>
                    <a:lnR w="0"/>
                    <a:solidFill>
                      <a:prstClr val="black">
                        <a:lumOff val="100000"/>
                        <a:lumOff val="100000"/>
                      </a:prstClr>
                    </a:solidFill>
                  </a:tcPr>
                </a:tc>
              </a:tr>
              <a:tr h="0">
                <a:tc>
                  <a:txBody>
                    <a:bodyPr/>
                    <a:lstStyle/>
                    <a:p>
                      <a:pPr>
                        <a:defRPr sz="1000"/>
                      </a:pPr>
                      <a:r>
                        <a:rPr sz="1000"/>
                        <a:t>1. Stimulering som vil øke aktivitet på norsk sokkel</a:t>
                      </a:r>
                    </a:p>
                    <a:p>
                      <a:r>
                        <a:rPr sz="1000"/>
                        <a:t>2. Holde renten lav</a:t>
                      </a:r>
                    </a:p>
                  </a:txBody>
                  <a:tcPr>
                    <a:lnL w="0"/>
                    <a:lnR w="0"/>
                    <a:solidFill>
                      <a:prstClr val="black">
                        <a:lumOff val="100000"/>
                        <a:lumOff val="100000"/>
                      </a:prstClr>
                    </a:solidFill>
                  </a:tcPr>
                </a:tc>
              </a:tr>
              <a:tr h="0">
                <a:tc>
                  <a:txBody>
                    <a:bodyPr/>
                    <a:lstStyle/>
                    <a:p>
                      <a:pPr>
                        <a:defRPr sz="1000"/>
                      </a:pPr>
                      <a:r>
                        <a:rPr sz="1000"/>
                        <a:t>Ta arbeidsledigheten på alvor!</a:t>
                      </a:r>
                    </a:p>
                    <a:p>
                      <a:r>
                        <a:rPr sz="1000"/>
                        <a:t>Tiltakspakke for sør/vestlandet!</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44. Hva er din konkrete ønskeliste til myndighetene? Ta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6187440"/>
        </p:xfrm>
        <a:graphic>
          <a:graphicData uri="http://schemas.openxmlformats.org/drawingml/2006/table">
            <a:tbl>
              <a:tblPr>
                <a:tableStyleId>{5C22544A-7EE6-4342-B048-85BDC9FD1C3A}</a:tableStyleId>
              </a:tblPr>
              <a:tblGrid>
                <a:gridCol w="8207375"/>
              </a:tblGrid>
              <a:tr h="0">
                <a:tc>
                  <a:txBody>
                    <a:bodyPr/>
                    <a:lstStyle/>
                    <a:p>
                      <a:pPr>
                        <a:defRPr sz="1000"/>
                      </a:pPr>
                      <a:r>
                        <a:rPr sz="1000"/>
                        <a:t>Forenkle permitteringsregler og endre sykeregler. </a:t>
                      </a:r>
                    </a:p>
                    <a:p>
                      <a:r>
                        <a:rPr sz="1000"/>
                        <a:t>Mer ansvar på arbeidstaker.</a:t>
                      </a:r>
                    </a:p>
                  </a:txBody>
                  <a:tcPr>
                    <a:lnL w="0"/>
                    <a:lnR w="0"/>
                    <a:solidFill>
                      <a:prstClr val="black">
                        <a:lumOff val="100000"/>
                        <a:lumOff val="100000"/>
                      </a:prstClr>
                    </a:solidFill>
                  </a:tcPr>
                </a:tc>
              </a:tr>
              <a:tr h="0">
                <a:tc>
                  <a:txBody>
                    <a:bodyPr/>
                    <a:lstStyle/>
                    <a:p>
                      <a:pPr>
                        <a:defRPr sz="1000"/>
                      </a:pPr>
                      <a:r>
                        <a:rPr sz="1000"/>
                        <a:t>Sette i gang prosjekter innen bygg, anlegg og samferdsel.</a:t>
                      </a:r>
                    </a:p>
                  </a:txBody>
                  <a:tcPr>
                    <a:lnL w="0"/>
                    <a:lnR w="0"/>
                    <a:solidFill>
                      <a:prstClr val="black">
                        <a:lumOff val="100000"/>
                        <a:lumOff val="100000"/>
                      </a:prstClr>
                    </a:solidFill>
                  </a:tcPr>
                </a:tc>
              </a:tr>
              <a:tr h="0">
                <a:tc>
                  <a:txBody>
                    <a:bodyPr/>
                    <a:lstStyle/>
                    <a:p>
                      <a:pPr>
                        <a:defRPr sz="1000"/>
                      </a:pPr>
                      <a:r>
                        <a:rPr sz="1000"/>
                        <a:t>Arbeidsmarkedstiltak ; Veisektoren</a:t>
                      </a:r>
                    </a:p>
                  </a:txBody>
                  <a:tcPr>
                    <a:lnL w="0"/>
                    <a:lnR w="0"/>
                    <a:solidFill>
                      <a:prstClr val="black">
                        <a:lumOff val="100000"/>
                        <a:lumOff val="100000"/>
                      </a:prstClr>
                    </a:solidFill>
                  </a:tcPr>
                </a:tc>
              </a:tr>
              <a:tr h="0">
                <a:tc>
                  <a:txBody>
                    <a:bodyPr/>
                    <a:lstStyle/>
                    <a:p>
                      <a:pPr>
                        <a:defRPr sz="1000"/>
                      </a:pPr>
                      <a:r>
                        <a:rPr sz="1000"/>
                        <a:t>Skikkelig tilsyn på byggeplasser med skatt, politi og arbeidstilsyn.</a:t>
                      </a:r>
                    </a:p>
                    <a:p>
                      <a:r>
                        <a:rPr sz="1000"/>
                        <a:t>Meget viktig at private også tas.</a:t>
                      </a:r>
                    </a:p>
                    <a:p>
                      <a:r>
                        <a:rPr sz="1000"/>
                        <a:t>Må slås hardere ned på privatpersoner som benytter svart arbeid, her er det store summer for samfunnet.</a:t>
                      </a:r>
                    </a:p>
                  </a:txBody>
                  <a:tcPr>
                    <a:lnL w="0"/>
                    <a:lnR w="0"/>
                    <a:solidFill>
                      <a:prstClr val="black">
                        <a:lumOff val="100000"/>
                        <a:lumOff val="100000"/>
                      </a:prstClr>
                    </a:solidFill>
                  </a:tcPr>
                </a:tc>
              </a:tr>
              <a:tr h="0">
                <a:tc>
                  <a:txBody>
                    <a:bodyPr/>
                    <a:lstStyle/>
                    <a:p>
                      <a:pPr>
                        <a:defRPr sz="1000"/>
                      </a:pPr>
                      <a:r>
                        <a:rPr sz="1000"/>
                        <a:t>Mer forskning</a:t>
                      </a:r>
                    </a:p>
                  </a:txBody>
                  <a:tcPr>
                    <a:lnL w="0"/>
                    <a:lnR w="0"/>
                    <a:solidFill>
                      <a:prstClr val="black">
                        <a:lumOff val="100000"/>
                        <a:lumOff val="100000"/>
                      </a:prstClr>
                    </a:solidFill>
                  </a:tcPr>
                </a:tc>
              </a:tr>
              <a:tr h="0">
                <a:tc>
                  <a:txBody>
                    <a:bodyPr/>
                    <a:lstStyle/>
                    <a:p>
                      <a:pPr>
                        <a:defRPr sz="1000"/>
                      </a:pPr>
                      <a:r>
                        <a:rPr sz="1000"/>
                        <a:t>Lik konkurranse</a:t>
                      </a:r>
                    </a:p>
                  </a:txBody>
                  <a:tcPr>
                    <a:lnL w="0"/>
                    <a:lnR w="0"/>
                    <a:solidFill>
                      <a:prstClr val="black">
                        <a:lumOff val="100000"/>
                        <a:lumOff val="100000"/>
                      </a:prstClr>
                    </a:solidFill>
                  </a:tcPr>
                </a:tc>
              </a:tr>
              <a:tr h="0">
                <a:tc>
                  <a:txBody>
                    <a:bodyPr/>
                    <a:lstStyle/>
                    <a:p>
                      <a:pPr>
                        <a:defRPr sz="1000"/>
                      </a:pPr>
                      <a:r>
                        <a:rPr sz="1000"/>
                        <a:t>Ny statlig satsing på samferdsel og energi (havvind)....</a:t>
                      </a:r>
                    </a:p>
                  </a:txBody>
                  <a:tcPr>
                    <a:lnL w="0"/>
                    <a:lnR w="0"/>
                    <a:solidFill>
                      <a:prstClr val="black">
                        <a:lumOff val="100000"/>
                        <a:lumOff val="100000"/>
                      </a:prstClr>
                    </a:solidFill>
                  </a:tcPr>
                </a:tc>
              </a:tr>
              <a:tr h="0">
                <a:tc>
                  <a:txBody>
                    <a:bodyPr/>
                    <a:lstStyle/>
                    <a:p>
                      <a:pPr>
                        <a:defRPr sz="1000"/>
                      </a:pPr>
                      <a:r>
                        <a:rPr sz="1000"/>
                        <a:t>Redusere firmaskatt slik at bedriften evner å stå an av.  Alle krefter mæ brukes på å</a:t>
                      </a:r>
                    </a:p>
                    <a:p>
                      <a:r>
                        <a:rPr sz="1000"/>
                        <a:t>Holde ekspertise  og utstyr i servicemessig forfatning.</a:t>
                      </a:r>
                    </a:p>
                  </a:txBody>
                  <a:tcPr>
                    <a:lnL w="0"/>
                    <a:lnR w="0"/>
                    <a:solidFill>
                      <a:prstClr val="black">
                        <a:lumOff val="100000"/>
                        <a:lumOff val="100000"/>
                      </a:prstClr>
                    </a:solidFill>
                  </a:tcPr>
                </a:tc>
              </a:tr>
              <a:tr h="0">
                <a:tc>
                  <a:txBody>
                    <a:bodyPr/>
                    <a:lstStyle/>
                    <a:p>
                      <a:pPr>
                        <a:defRPr sz="1000"/>
                      </a:pPr>
                      <a:r>
                        <a:rPr sz="1000"/>
                        <a:t>Sette i gang flere vedlikeholds og modifikasjonsarbeider innen O &amp; G, på kraftverk og annen mekanisk industri. Redusere arbeidsgiveravgiften spesielt for nyansatte, feks første 2 år.</a:t>
                      </a:r>
                    </a:p>
                  </a:txBody>
                  <a:tcPr>
                    <a:lnL w="0"/>
                    <a:lnR w="0"/>
                    <a:solidFill>
                      <a:prstClr val="black">
                        <a:lumOff val="100000"/>
                        <a:lumOff val="100000"/>
                      </a:prstClr>
                    </a:solidFill>
                  </a:tcPr>
                </a:tc>
              </a:tr>
              <a:tr h="0">
                <a:tc>
                  <a:txBody>
                    <a:bodyPr/>
                    <a:lstStyle/>
                    <a:p>
                      <a:pPr>
                        <a:defRPr sz="1000"/>
                      </a:pPr>
                      <a:r>
                        <a:rPr sz="1000"/>
                        <a:t>NKOM og ønsket om hurtigere regulering av fiber og bredbåndsmarkedet</a:t>
                      </a:r>
                    </a:p>
                  </a:txBody>
                  <a:tcPr>
                    <a:lnL w="0"/>
                    <a:lnR w="0"/>
                    <a:solidFill>
                      <a:prstClr val="black">
                        <a:lumOff val="100000"/>
                        <a:lumOff val="100000"/>
                      </a:prstClr>
                    </a:solidFill>
                  </a:tcPr>
                </a:tc>
              </a:tr>
              <a:tr h="0">
                <a:tc>
                  <a:txBody>
                    <a:bodyPr/>
                    <a:lstStyle/>
                    <a:p>
                      <a:pPr>
                        <a:defRPr sz="1000"/>
                      </a:pPr>
                      <a:r>
                        <a:rPr sz="1000"/>
                        <a:t>Sørge for at offentlie innkjøpere balanserer kontraktene</a:t>
                      </a:r>
                    </a:p>
                  </a:txBody>
                  <a:tcPr>
                    <a:lnL w="0"/>
                    <a:lnR w="0"/>
                    <a:solidFill>
                      <a:prstClr val="black">
                        <a:lumOff val="100000"/>
                        <a:lumOff val="100000"/>
                      </a:prstClr>
                    </a:solidFill>
                  </a:tcPr>
                </a:tc>
              </a:tr>
              <a:tr h="0">
                <a:tc>
                  <a:txBody>
                    <a:bodyPr/>
                    <a:lstStyle/>
                    <a:p>
                      <a:pPr>
                        <a:defRPr sz="1000"/>
                      </a:pPr>
                      <a:r>
                        <a:rPr sz="1000"/>
                        <a:t>Lavere arbeidsgiveravgift, større konkuraseutsetting. Se nytten av bruk av bemanningsbyråer som en inngangsport for arbeidstakere til arbeidslivet</a:t>
                      </a:r>
                    </a:p>
                  </a:txBody>
                  <a:tcPr>
                    <a:lnL w="0"/>
                    <a:lnR w="0"/>
                    <a:solidFill>
                      <a:prstClr val="black">
                        <a:lumOff val="100000"/>
                        <a:lumOff val="100000"/>
                      </a:prstClr>
                    </a:solidFill>
                  </a:tcPr>
                </a:tc>
              </a:tr>
              <a:tr h="0">
                <a:tc>
                  <a:txBody>
                    <a:bodyPr/>
                    <a:lstStyle/>
                    <a:p>
                      <a:pPr>
                        <a:defRPr sz="1000"/>
                      </a:pPr>
                      <a:r>
                        <a:rPr sz="1000"/>
                        <a:t>At det bevilges penger til flere skoler, barnehager, og andre kommunale og</a:t>
                      </a:r>
                    </a:p>
                    <a:p>
                      <a:r>
                        <a:rPr sz="1000"/>
                        <a:t>statlige bygg i vår region, samt renovering av den eldre byggningsmasse.</a:t>
                      </a:r>
                    </a:p>
                  </a:txBody>
                  <a:tcPr>
                    <a:lnL w="0"/>
                    <a:lnR w="0"/>
                    <a:solidFill>
                      <a:prstClr val="black">
                        <a:lumOff val="100000"/>
                        <a:lumOff val="100000"/>
                      </a:prstClr>
                    </a:solidFill>
                  </a:tcPr>
                </a:tc>
              </a:tr>
              <a:tr h="0">
                <a:tc>
                  <a:txBody>
                    <a:bodyPr/>
                    <a:lstStyle/>
                    <a:p>
                      <a:pPr>
                        <a:defRPr sz="1000"/>
                      </a:pPr>
                      <a:r>
                        <a:rPr sz="1000"/>
                        <a:t>Markedet  vil ordne omstillingen som er nødvendig.</a:t>
                      </a:r>
                    </a:p>
                    <a:p>
                      <a:r>
                        <a:rPr sz="1000"/>
                        <a:t>Politikerne må ta fatt på det de kan kontrollere; </a:t>
                      </a:r>
                    </a:p>
                    <a:p>
                      <a:r>
                        <a:rPr sz="1000"/>
                        <a:t>- Lisenstildelinger, åpne nye områder. </a:t>
                      </a:r>
                    </a:p>
                    <a:p>
                      <a:r>
                        <a:rPr sz="1000"/>
                        <a:t>- Hvis oljeprisen er lav over lengre tidsrom må beskatning av oljeselskapene revurderes/senkes.</a:t>
                      </a:r>
                    </a:p>
                    <a:p>
                      <a:r>
                        <a:rPr sz="1000"/>
                        <a:t>- Vurdere tiltak for nye/oppstarts bedrifter som lemping på avgifter og skatt</a:t>
                      </a:r>
                    </a:p>
                    <a:p>
                      <a:r>
                        <a:rPr sz="1000"/>
                        <a:t>- Sørge for god infrastruktur, - ikke minst bedre veinettet i Rogaland</a:t>
                      </a:r>
                    </a:p>
                  </a:txBody>
                  <a:tcPr>
                    <a:lnL w="0"/>
                    <a:lnR w="0"/>
                    <a:solidFill>
                      <a:prstClr val="black">
                        <a:lumOff val="100000"/>
                        <a:lumOff val="100000"/>
                      </a:prstClr>
                    </a:solidFill>
                  </a:tcPr>
                </a:tc>
              </a:tr>
              <a:tr h="0">
                <a:tc>
                  <a:txBody>
                    <a:bodyPr/>
                    <a:lstStyle/>
                    <a:p>
                      <a:pPr>
                        <a:defRPr sz="1000"/>
                      </a:pPr>
                      <a:r>
                        <a:rPr sz="1000"/>
                        <a:t>Alle sektormyndigheter som fylkesmann, NVE, fiskeridirektorat, mattilsyn og komune må ha samme krav om behandlingstid. I dag har NVE spesiellt og fylkesmannen i enkelte saker ikke krav til behandlingstid. Dette gjør planlegging avframtidige utviding og endring i driftsformer uforutsigbar.</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44. Hva er din konkrete ønskeliste til myndighetene? Ta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730240"/>
        </p:xfrm>
        <a:graphic>
          <a:graphicData uri="http://schemas.openxmlformats.org/drawingml/2006/table">
            <a:tbl>
              <a:tblPr>
                <a:tableStyleId>{5C22544A-7EE6-4342-B048-85BDC9FD1C3A}</a:tableStyleId>
              </a:tblPr>
              <a:tblGrid>
                <a:gridCol w="8207375"/>
              </a:tblGrid>
              <a:tr h="0">
                <a:tc>
                  <a:txBody>
                    <a:bodyPr/>
                    <a:lstStyle/>
                    <a:p>
                      <a:pPr>
                        <a:defRPr sz="1000"/>
                      </a:pPr>
                      <a:r>
                        <a:rPr sz="1000"/>
                        <a:t>Fjern formueskatten, senk bedriftskatten, vri offentlig kontroll over på bedrifter som driver med ulovlig/svart omsettning, utvis/gi karantene på livstid til aktører som driver ulovlig/sosial dumping </a:t>
                      </a:r>
                    </a:p>
                    <a:p>
                      <a:r>
                        <a:rPr sz="1000"/>
                        <a:t>Øk lærlingetilskuddet, spesiellt til mindre berdifter som satser på lærlinger disse må taes vare på,</a:t>
                      </a:r>
                    </a:p>
                    <a:p>
                      <a:r>
                        <a:rPr sz="1000"/>
                        <a:t>reduser skjemaveldet, skjerm næringslivet fra dyre bomsatser og andre særskatter beregnet på endret forbrukeratferd</a:t>
                      </a:r>
                    </a:p>
                  </a:txBody>
                  <a:tcPr>
                    <a:lnL w="0"/>
                    <a:lnR w="0"/>
                    <a:solidFill>
                      <a:prstClr val="black">
                        <a:lumOff val="100000"/>
                        <a:lumOff val="100000"/>
                      </a:prstClr>
                    </a:solidFill>
                  </a:tcPr>
                </a:tc>
              </a:tr>
              <a:tr h="0">
                <a:tc>
                  <a:txBody>
                    <a:bodyPr/>
                    <a:lstStyle/>
                    <a:p>
                      <a:pPr>
                        <a:defRPr sz="1000"/>
                      </a:pPr>
                      <a:r>
                        <a:rPr sz="1000"/>
                        <a:t>1. Sette i gang de infrastrukturtiltak som er mulig for å bremse opp nedgangen på Vestlandet.</a:t>
                      </a:r>
                    </a:p>
                    <a:p>
                      <a:r>
                        <a:rPr sz="1000"/>
                        <a:t>2. Så langt det er mulig må kontraktene gå til norske bedrifter.</a:t>
                      </a:r>
                    </a:p>
                    <a:p>
                      <a:r>
                        <a:rPr sz="1000"/>
                        <a:t>3. Få røkla ut av arbeidslivet. Knallharde tiltak for å forhindre arbeidskriminalitet. Dette vil igjen føre til økte oppdrag for de lovlige bedriftene.</a:t>
                      </a:r>
                    </a:p>
                  </a:txBody>
                  <a:tcPr>
                    <a:lnL w="0"/>
                    <a:lnR w="0"/>
                    <a:solidFill>
                      <a:prstClr val="black">
                        <a:lumOff val="100000"/>
                        <a:lumOff val="100000"/>
                      </a:prstClr>
                    </a:solidFill>
                  </a:tcPr>
                </a:tc>
              </a:tr>
              <a:tr h="0">
                <a:tc>
                  <a:txBody>
                    <a:bodyPr/>
                    <a:lstStyle/>
                    <a:p>
                      <a:pPr>
                        <a:defRPr sz="1000"/>
                      </a:pPr>
                      <a:r>
                        <a:rPr sz="1000"/>
                        <a:t>Ta et standpunkt i søndagsåpent -saken, slik det er nå er det "cowboy"tilstander der hver enkelt tolker loven på sin måte.............. Dette er ingen tjent med i lengden.</a:t>
                      </a:r>
                    </a:p>
                    <a:p>
                      <a:endParaRPr sz="1000"/>
                    </a:p>
                    <a:p>
                      <a:r>
                        <a:rPr sz="1000"/>
                        <a:t>Minstepriser bør kanskje etableres som et krav fra myndighetene ettersom vi har fått oligopolliknende tilstander innen dagligvaresektoren, f.eks. ikke lov å prissette under produksjonskostnad for å få samfunnsmessig rett gevinst og utvikling.</a:t>
                      </a:r>
                    </a:p>
                  </a:txBody>
                  <a:tcPr>
                    <a:lnL w="0"/>
                    <a:lnR w="0"/>
                    <a:solidFill>
                      <a:prstClr val="black">
                        <a:lumOff val="100000"/>
                        <a:lumOff val="100000"/>
                      </a:prstClr>
                    </a:solidFill>
                  </a:tcPr>
                </a:tc>
              </a:tr>
              <a:tr h="0">
                <a:tc>
                  <a:txBody>
                    <a:bodyPr/>
                    <a:lstStyle/>
                    <a:p>
                      <a:pPr>
                        <a:defRPr sz="1000"/>
                      </a:pPr>
                      <a:r>
                        <a:rPr sz="1000"/>
                        <a:t>Ingen spesielle</a:t>
                      </a:r>
                    </a:p>
                  </a:txBody>
                  <a:tcPr>
                    <a:lnL w="0"/>
                    <a:lnR w="0"/>
                    <a:solidFill>
                      <a:prstClr val="black">
                        <a:lumOff val="100000"/>
                        <a:lumOff val="100000"/>
                      </a:prstClr>
                    </a:solidFill>
                  </a:tcPr>
                </a:tc>
              </a:tr>
              <a:tr h="0">
                <a:tc>
                  <a:txBody>
                    <a:bodyPr/>
                    <a:lstStyle/>
                    <a:p>
                      <a:pPr>
                        <a:defRPr sz="1000"/>
                      </a:pPr>
                      <a:r>
                        <a:rPr sz="1000"/>
                        <a:t>Økonomisk støtte til omstilling og kompetanseheving internt.</a:t>
                      </a:r>
                    </a:p>
                    <a:p>
                      <a:r>
                        <a:rPr sz="1000"/>
                        <a:t>Øknomisk støtte til kommunene og fylket for å iverksette nybygg og renoveringsprosjektet i offentlig sektor.</a:t>
                      </a:r>
                    </a:p>
                    <a:p>
                      <a:r>
                        <a:rPr sz="1000"/>
                        <a:t>Lavere skatter og avgifter.</a:t>
                      </a:r>
                    </a:p>
                  </a:txBody>
                  <a:tcPr>
                    <a:lnL w="0"/>
                    <a:lnR w="0"/>
                    <a:solidFill>
                      <a:prstClr val="black">
                        <a:lumOff val="100000"/>
                        <a:lumOff val="100000"/>
                      </a:prstClr>
                    </a:solidFill>
                  </a:tcPr>
                </a:tc>
              </a:tr>
              <a:tr h="0">
                <a:tc>
                  <a:txBody>
                    <a:bodyPr/>
                    <a:lstStyle/>
                    <a:p>
                      <a:pPr>
                        <a:defRPr sz="1000"/>
                      </a:pPr>
                      <a:r>
                        <a:rPr sz="1000"/>
                        <a:t>Tiltakspakker for Vestlandet</a:t>
                      </a:r>
                    </a:p>
                    <a:p>
                      <a:r>
                        <a:rPr sz="1000"/>
                        <a:t>Igangsetting av motkonjukturtiltak, offentlige byggeprosjekter</a:t>
                      </a:r>
                    </a:p>
                  </a:txBody>
                  <a:tcPr>
                    <a:lnL w="0"/>
                    <a:lnR w="0"/>
                    <a:solidFill>
                      <a:prstClr val="black">
                        <a:lumOff val="100000"/>
                        <a:lumOff val="100000"/>
                      </a:prstClr>
                    </a:solidFill>
                  </a:tcPr>
                </a:tc>
              </a:tr>
              <a:tr h="0">
                <a:tc>
                  <a:txBody>
                    <a:bodyPr/>
                    <a:lstStyle/>
                    <a:p>
                      <a:pPr>
                        <a:defRPr sz="1000"/>
                      </a:pPr>
                      <a:r>
                        <a:rPr sz="1000"/>
                        <a:t>Vurder grundig arbeidsforhold til Indiske leverandører</a:t>
                      </a:r>
                    </a:p>
                    <a:p>
                      <a:r>
                        <a:rPr sz="1000"/>
                        <a:t>Vurder lovligheten med å flytte data fra norsk jord</a:t>
                      </a:r>
                    </a:p>
                    <a:p>
                      <a:r>
                        <a:rPr sz="1000"/>
                        <a:t>Prioriter digitalisering av kommune Norge og velferdsteknologi</a:t>
                      </a:r>
                    </a:p>
                  </a:txBody>
                  <a:tcPr>
                    <a:lnL w="0"/>
                    <a:lnR w="0"/>
                    <a:solidFill>
                      <a:prstClr val="black">
                        <a:lumOff val="100000"/>
                        <a:lumOff val="100000"/>
                      </a:prstClr>
                    </a:solidFill>
                  </a:tcPr>
                </a:tc>
              </a:tr>
              <a:tr h="0">
                <a:tc>
                  <a:txBody>
                    <a:bodyPr/>
                    <a:lstStyle/>
                    <a:p>
                      <a:pPr>
                        <a:defRPr sz="1000"/>
                      </a:pPr>
                      <a:r>
                        <a:rPr sz="1000"/>
                        <a:t>Aktiv forvaltning av utbyggingslisenser, dvs pålegge utbygging eller miste lisenser</a:t>
                      </a:r>
                    </a:p>
                    <a:p>
                      <a:r>
                        <a:rPr sz="1000"/>
                        <a:t>Aktiv styring av Statoil til å bygge ut mer og raskere på norsk kontinentalsokkel ut fra eierandel</a:t>
                      </a:r>
                    </a:p>
                  </a:txBody>
                  <a:tcPr>
                    <a:lnL w="0"/>
                    <a:lnR w="0"/>
                    <a:solidFill>
                      <a:prstClr val="black">
                        <a:lumOff val="100000"/>
                        <a:lumOff val="100000"/>
                      </a:prstClr>
                    </a:solidFill>
                  </a:tcPr>
                </a:tc>
              </a:tr>
              <a:tr h="0">
                <a:tc>
                  <a:txBody>
                    <a:bodyPr/>
                    <a:lstStyle/>
                    <a:p>
                      <a:pPr>
                        <a:defRPr sz="1000"/>
                      </a:pPr>
                      <a:r>
                        <a:rPr sz="1000"/>
                        <a:t>Få fortgang på prosjekter som er samfunnsnyttige, dette demper noe.</a:t>
                      </a:r>
                    </a:p>
                  </a:txBody>
                  <a:tcPr>
                    <a:lnL w="0"/>
                    <a:lnR w="0"/>
                    <a:solidFill>
                      <a:prstClr val="black">
                        <a:lumOff val="100000"/>
                        <a:lumOff val="100000"/>
                      </a:prstClr>
                    </a:solidFill>
                  </a:tcPr>
                </a:tc>
              </a:tr>
              <a:tr h="0">
                <a:tc>
                  <a:txBody>
                    <a:bodyPr/>
                    <a:lstStyle/>
                    <a:p>
                      <a:pPr>
                        <a:defRPr sz="1000"/>
                      </a:pPr>
                      <a:r>
                        <a:rPr sz="1000"/>
                        <a:t>Gode kommunikasjoner. (E39)</a:t>
                      </a:r>
                    </a:p>
                    <a:p>
                      <a:r>
                        <a:rPr sz="1000"/>
                        <a:t>Høy aktivitet i offentlig byggevirksomhet.</a:t>
                      </a:r>
                    </a:p>
                    <a:p>
                      <a:r>
                        <a:rPr sz="1000"/>
                        <a:t>Høyere/strenger energikrav i ny TEK.</a:t>
                      </a:r>
                    </a:p>
                    <a:p>
                      <a:r>
                        <a:rPr sz="1000"/>
                        <a:t>Større og sterkere kommuner. (Kommunesammenslåing)</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44. Hva er din konkrete ønskeliste til myndighetene? Ta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08320"/>
        </p:xfrm>
        <a:graphic>
          <a:graphicData uri="http://schemas.openxmlformats.org/drawingml/2006/table">
            <a:tbl>
              <a:tblPr>
                <a:tableStyleId>{5C22544A-7EE6-4342-B048-85BDC9FD1C3A}</a:tableStyleId>
              </a:tblPr>
              <a:tblGrid>
                <a:gridCol w="8207375"/>
              </a:tblGrid>
              <a:tr h="0">
                <a:tc>
                  <a:txBody>
                    <a:bodyPr/>
                    <a:lstStyle/>
                    <a:p>
                      <a:pPr>
                        <a:defRPr sz="1000"/>
                      </a:pPr>
                      <a:r>
                        <a:rPr sz="1000"/>
                        <a:t>Vi er en logistikk-bedrift og ser med stor bekymring på innføring av rush-tidsavgift i bompengesammenheng. Det kan bli meget kostbart for oss. Antatt + 1 mill! ekstra kostnad.</a:t>
                      </a:r>
                    </a:p>
                    <a:p>
                      <a:r>
                        <a:rPr sz="1000"/>
                        <a:t>Vi er også betenkt over utvidet innføring av eiendomsskatt. Skatter bør som hovedregel være resultatavhengig.</a:t>
                      </a:r>
                    </a:p>
                  </a:txBody>
                  <a:tcPr>
                    <a:lnL w="0"/>
                    <a:lnR w="0"/>
                    <a:solidFill>
                      <a:prstClr val="black">
                        <a:lumOff val="100000"/>
                        <a:lumOff val="100000"/>
                      </a:prstClr>
                    </a:solidFill>
                  </a:tcPr>
                </a:tc>
              </a:tr>
              <a:tr h="0">
                <a:tc>
                  <a:txBody>
                    <a:bodyPr/>
                    <a:lstStyle/>
                    <a:p>
                      <a:pPr>
                        <a:defRPr sz="1000"/>
                      </a:pPr>
                      <a:r>
                        <a:rPr sz="1000"/>
                        <a:t>Sette krav til egne ansatte ved offentlige anbud</a:t>
                      </a:r>
                    </a:p>
                    <a:p>
                      <a:r>
                        <a:rPr sz="1000"/>
                        <a:t>Sette krav til faglært arbeidskraft ved offentlige anbud</a:t>
                      </a:r>
                    </a:p>
                    <a:p>
                      <a:r>
                        <a:rPr sz="1000"/>
                        <a:t>Sette krav til norsk lærlingeordning ved offentlige anbud</a:t>
                      </a:r>
                    </a:p>
                    <a:p>
                      <a:r>
                        <a:rPr sz="1000"/>
                        <a:t>Innskjerpe regelverket rundt "frivillig pendling" slik at det blr like konkurransevilkår</a:t>
                      </a:r>
                    </a:p>
                  </a:txBody>
                  <a:tcPr>
                    <a:lnL w="0"/>
                    <a:lnR w="0"/>
                    <a:solidFill>
                      <a:prstClr val="black">
                        <a:lumOff val="100000"/>
                        <a:lumOff val="100000"/>
                      </a:prstClr>
                    </a:solidFill>
                  </a:tcPr>
                </a:tc>
              </a:tr>
              <a:tr h="0">
                <a:tc>
                  <a:txBody>
                    <a:bodyPr/>
                    <a:lstStyle/>
                    <a:p>
                      <a:pPr>
                        <a:defRPr sz="1000"/>
                      </a:pPr>
                      <a:r>
                        <a:rPr sz="1000"/>
                        <a:t>Legge rammene til kontraktene, og ikke minst følge dette opp. Det viser seg at at myndighetene ikke klarer å følge opp dette.</a:t>
                      </a:r>
                    </a:p>
                  </a:txBody>
                  <a:tcPr>
                    <a:lnL w="0"/>
                    <a:lnR w="0"/>
                    <a:solidFill>
                      <a:prstClr val="black">
                        <a:lumOff val="100000"/>
                        <a:lumOff val="100000"/>
                      </a:prstClr>
                    </a:solidFill>
                  </a:tcPr>
                </a:tc>
              </a:tr>
              <a:tr h="0">
                <a:tc>
                  <a:txBody>
                    <a:bodyPr/>
                    <a:lstStyle/>
                    <a:p>
                      <a:pPr>
                        <a:defRPr sz="1000"/>
                      </a:pPr>
                      <a:r>
                        <a:rPr sz="1000"/>
                        <a:t>Forutsigbarhet.</a:t>
                      </a:r>
                    </a:p>
                  </a:txBody>
                  <a:tcPr>
                    <a:lnL w="0"/>
                    <a:lnR w="0"/>
                    <a:solidFill>
                      <a:prstClr val="black">
                        <a:lumOff val="100000"/>
                        <a:lumOff val="100000"/>
                      </a:prstClr>
                    </a:solidFill>
                  </a:tcPr>
                </a:tc>
              </a:tr>
              <a:tr h="0">
                <a:tc>
                  <a:txBody>
                    <a:bodyPr/>
                    <a:lstStyle/>
                    <a:p>
                      <a:pPr>
                        <a:defRPr sz="1000"/>
                      </a:pPr>
                      <a:r>
                        <a:rPr sz="1000"/>
                        <a:t>Ingen arbeidsgiveravgift på lærlinger nyansatte og eldre. Samt generelt lavere arbeidsgiveravgift.</a:t>
                      </a:r>
                    </a:p>
                    <a:p>
                      <a:r>
                        <a:rPr sz="1000"/>
                        <a:t>Karensdag på sykefravær.</a:t>
                      </a:r>
                    </a:p>
                  </a:txBody>
                  <a:tcPr>
                    <a:lnL w="0"/>
                    <a:lnR w="0"/>
                    <a:solidFill>
                      <a:prstClr val="black">
                        <a:lumOff val="100000"/>
                        <a:lumOff val="100000"/>
                      </a:prstClr>
                    </a:solidFill>
                  </a:tcPr>
                </a:tc>
              </a:tr>
              <a:tr h="0">
                <a:tc>
                  <a:txBody>
                    <a:bodyPr/>
                    <a:lstStyle/>
                    <a:p>
                      <a:pPr>
                        <a:defRPr sz="1000"/>
                      </a:pPr>
                      <a:r>
                        <a:rPr sz="1000"/>
                        <a:t>Storkommune på Nord-Jæren</a:t>
                      </a:r>
                    </a:p>
                  </a:txBody>
                  <a:tcPr>
                    <a:lnL w="0"/>
                    <a:lnR w="0"/>
                    <a:solidFill>
                      <a:prstClr val="black">
                        <a:lumOff val="100000"/>
                        <a:lumOff val="100000"/>
                      </a:prstClr>
                    </a:solidFill>
                  </a:tcPr>
                </a:tc>
              </a:tr>
              <a:tr h="0">
                <a:tc>
                  <a:txBody>
                    <a:bodyPr/>
                    <a:lstStyle/>
                    <a:p>
                      <a:pPr>
                        <a:defRPr sz="1000"/>
                      </a:pPr>
                      <a:r>
                        <a:rPr sz="1000"/>
                        <a:t>Stimulere til høyere aktivitet innenfor bygg/anlegg.</a:t>
                      </a:r>
                    </a:p>
                  </a:txBody>
                  <a:tcPr>
                    <a:lnL w="0"/>
                    <a:lnR w="0"/>
                    <a:solidFill>
                      <a:prstClr val="black">
                        <a:lumOff val="100000"/>
                        <a:lumOff val="100000"/>
                      </a:prstClr>
                    </a:solidFill>
                  </a:tcPr>
                </a:tc>
              </a:tr>
              <a:tr h="0">
                <a:tc>
                  <a:txBody>
                    <a:bodyPr/>
                    <a:lstStyle/>
                    <a:p>
                      <a:pPr>
                        <a:defRPr sz="1000"/>
                      </a:pPr>
                      <a:r>
                        <a:rPr sz="1000"/>
                        <a:t>Kutt formueskatten og eiendomsskatten.</a:t>
                      </a:r>
                    </a:p>
                  </a:txBody>
                  <a:tcPr>
                    <a:lnL w="0"/>
                    <a:lnR w="0"/>
                    <a:solidFill>
                      <a:prstClr val="black">
                        <a:lumOff val="100000"/>
                        <a:lumOff val="100000"/>
                      </a:prstClr>
                    </a:solidFill>
                  </a:tcPr>
                </a:tc>
              </a:tr>
              <a:tr h="0">
                <a:tc>
                  <a:txBody>
                    <a:bodyPr/>
                    <a:lstStyle/>
                    <a:p>
                      <a:pPr>
                        <a:defRPr sz="1000"/>
                      </a:pPr>
                      <a:r>
                        <a:rPr sz="1000"/>
                        <a:t>Reelle forenklinger i lovverket.</a:t>
                      </a:r>
                    </a:p>
                  </a:txBody>
                  <a:tcPr>
                    <a:lnL w="0"/>
                    <a:lnR w="0"/>
                    <a:solidFill>
                      <a:prstClr val="black">
                        <a:lumOff val="100000"/>
                        <a:lumOff val="100000"/>
                      </a:prstClr>
                    </a:solidFill>
                  </a:tcPr>
                </a:tc>
              </a:tr>
              <a:tr h="0">
                <a:tc>
                  <a:txBody>
                    <a:bodyPr/>
                    <a:lstStyle/>
                    <a:p>
                      <a:pPr>
                        <a:defRPr sz="1000"/>
                      </a:pPr>
                      <a:r>
                        <a:rPr sz="1000"/>
                        <a:t>Tiltak som kan stimulere til kjøp av bolig slik at det markedet fungerer.</a:t>
                      </a:r>
                    </a:p>
                    <a:p>
                      <a:r>
                        <a:rPr sz="1000"/>
                        <a:t>Tiltakspakke på utbygging av veier, vedlikehold av offentlige bygninger etc.</a:t>
                      </a:r>
                    </a:p>
                    <a:p>
                      <a:r>
                        <a:rPr sz="1000"/>
                        <a:t>Utbygging av offentlige prosjekter.</a:t>
                      </a:r>
                    </a:p>
                  </a:txBody>
                  <a:tcPr>
                    <a:lnL w="0"/>
                    <a:lnR w="0"/>
                    <a:solidFill>
                      <a:prstClr val="black">
                        <a:lumOff val="100000"/>
                        <a:lumOff val="100000"/>
                      </a:prstClr>
                    </a:solidFill>
                  </a:tcPr>
                </a:tc>
              </a:tr>
              <a:tr h="0">
                <a:tc>
                  <a:txBody>
                    <a:bodyPr/>
                    <a:lstStyle/>
                    <a:p>
                      <a:pPr>
                        <a:defRPr sz="1000"/>
                      </a:pPr>
                      <a:r>
                        <a:rPr sz="1000"/>
                        <a:t>Tiltak for å styrke den norske kronen</a:t>
                      </a:r>
                    </a:p>
                  </a:txBody>
                  <a:tcPr>
                    <a:lnL w="0"/>
                    <a:lnR w="0"/>
                    <a:solidFill>
                      <a:prstClr val="black">
                        <a:lumOff val="100000"/>
                        <a:lumOff val="100000"/>
                      </a:prstClr>
                    </a:solidFill>
                  </a:tcPr>
                </a:tc>
              </a:tr>
              <a:tr h="0">
                <a:tc>
                  <a:txBody>
                    <a:bodyPr/>
                    <a:lstStyle/>
                    <a:p>
                      <a:pPr>
                        <a:defRPr sz="1000"/>
                      </a:pPr>
                      <a:r>
                        <a:rPr sz="1000"/>
                        <a:t>Konkrete prosjekter som stimulerer næringslivet. </a:t>
                      </a:r>
                    </a:p>
                    <a:p>
                      <a:r>
                        <a:rPr sz="1000"/>
                        <a:t>Lette i skatte og avgiftsnivået.</a:t>
                      </a:r>
                    </a:p>
                    <a:p>
                      <a:r>
                        <a:rPr sz="1000"/>
                        <a:t>Egne skatteordninger for smb segment og nyoppstartede firmaer.</a:t>
                      </a:r>
                    </a:p>
                    <a:p>
                      <a:r>
                        <a:rPr sz="1000"/>
                        <a:t>Kutt i arbeidsgiveravgift. Å skatte bedrifter for å beholde folk i arbeid føles meningsløst. Spesielt for bedrifter som min med 82% personalkost vil dette kunne bety være eller ikke være for noen av de ansatte.</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44. Hva er din konkrete ønskeliste til myndighetene? Ta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16880"/>
        </p:xfrm>
        <a:graphic>
          <a:graphicData uri="http://schemas.openxmlformats.org/drawingml/2006/table">
            <a:tbl>
              <a:tblPr>
                <a:tableStyleId>{5C22544A-7EE6-4342-B048-85BDC9FD1C3A}</a:tableStyleId>
              </a:tblPr>
              <a:tblGrid>
                <a:gridCol w="8207375"/>
              </a:tblGrid>
              <a:tr h="0">
                <a:tc>
                  <a:txBody>
                    <a:bodyPr/>
                    <a:lstStyle/>
                    <a:p>
                      <a:pPr>
                        <a:defRPr sz="1000"/>
                      </a:pPr>
                      <a:r>
                        <a:rPr sz="1000"/>
                        <a:t>Bistand til effektiviseringsprosjekter. Vi kommer til å miste kompetanse i tiden fremover, og hvordan skal vi unngå lønnsgallopp når det er mangel på folk igjen?</a:t>
                      </a:r>
                    </a:p>
                    <a:p>
                      <a:endParaRPr sz="1000"/>
                    </a:p>
                    <a:p>
                      <a:r>
                        <a:rPr sz="1000"/>
                        <a:t>Flytte enkelte offentlige prosjekter til vestlandsregionen for å dempe presset i Oslo (gjøre prosjektene rimeligere) og dermed utjevne fallet i resterende næring.</a:t>
                      </a:r>
                    </a:p>
                  </a:txBody>
                  <a:tcPr>
                    <a:lnL w="0"/>
                    <a:lnR w="0"/>
                    <a:solidFill>
                      <a:prstClr val="black">
                        <a:lumOff val="100000"/>
                        <a:lumOff val="100000"/>
                      </a:prstClr>
                    </a:solidFill>
                  </a:tcPr>
                </a:tc>
              </a:tr>
              <a:tr h="0">
                <a:tc>
                  <a:txBody>
                    <a:bodyPr/>
                    <a:lstStyle/>
                    <a:p>
                      <a:pPr>
                        <a:defRPr sz="1000"/>
                      </a:pPr>
                      <a:r>
                        <a:rPr sz="1000"/>
                        <a:t>Ferjefri 4 felt vei fra Stavanger til Bergen. </a:t>
                      </a:r>
                    </a:p>
                    <a:p>
                      <a:r>
                        <a:rPr sz="1000"/>
                        <a:t>Betraktelig lavere skatt og hindringer for verdiskapning. </a:t>
                      </a:r>
                    </a:p>
                    <a:p>
                      <a:r>
                        <a:rPr sz="1000"/>
                        <a:t>Det må bli mer lønnsomt å skape verdier og mindre lønnsomt å forbruke andres verdier.</a:t>
                      </a:r>
                    </a:p>
                  </a:txBody>
                  <a:tcPr>
                    <a:lnL w="0"/>
                    <a:lnR w="0"/>
                    <a:solidFill>
                      <a:prstClr val="black">
                        <a:lumOff val="100000"/>
                        <a:lumOff val="100000"/>
                      </a:prstClr>
                    </a:solidFill>
                  </a:tcPr>
                </a:tc>
              </a:tr>
              <a:tr h="0">
                <a:tc>
                  <a:txBody>
                    <a:bodyPr/>
                    <a:lstStyle/>
                    <a:p>
                      <a:pPr>
                        <a:defRPr sz="1000"/>
                      </a:pPr>
                      <a:r>
                        <a:rPr sz="1000"/>
                        <a:t>At kommunene tilbyr bedriftene i SIN kommune jobber. For vår del gjelder det bygg, rehabililtering etc.</a:t>
                      </a:r>
                    </a:p>
                  </a:txBody>
                  <a:tcPr>
                    <a:lnL w="0"/>
                    <a:lnR w="0"/>
                    <a:solidFill>
                      <a:prstClr val="black">
                        <a:lumOff val="100000"/>
                        <a:lumOff val="100000"/>
                      </a:prstClr>
                    </a:solidFill>
                  </a:tcPr>
                </a:tc>
              </a:tr>
              <a:tr h="0">
                <a:tc>
                  <a:txBody>
                    <a:bodyPr/>
                    <a:lstStyle/>
                    <a:p>
                      <a:pPr>
                        <a:defRPr sz="1000"/>
                      </a:pPr>
                      <a:r>
                        <a:rPr sz="1000"/>
                        <a:t>Forbedrede permitteringsregler (lavere kost for bedriftene, bedre fleksibilitet).</a:t>
                      </a:r>
                    </a:p>
                  </a:txBody>
                  <a:tcPr>
                    <a:lnL w="0"/>
                    <a:lnR w="0"/>
                    <a:solidFill>
                      <a:prstClr val="black">
                        <a:lumOff val="100000"/>
                        <a:lumOff val="100000"/>
                      </a:prstClr>
                    </a:solidFill>
                  </a:tcPr>
                </a:tc>
              </a:tr>
              <a:tr h="0">
                <a:tc>
                  <a:txBody>
                    <a:bodyPr/>
                    <a:lstStyle/>
                    <a:p>
                      <a:pPr>
                        <a:defRPr sz="1000"/>
                      </a:pPr>
                      <a:r>
                        <a:rPr sz="1000"/>
                        <a:t>Miljøpolitikken har satt norge mange år tilbake i tid fordi den er tatt helt ut av sammenheng og den representerer ikke sannheten</a:t>
                      </a:r>
                    </a:p>
                  </a:txBody>
                  <a:tcPr>
                    <a:lnL w="0"/>
                    <a:lnR w="0"/>
                    <a:solidFill>
                      <a:prstClr val="black">
                        <a:lumOff val="100000"/>
                        <a:lumOff val="100000"/>
                      </a:prstClr>
                    </a:solidFill>
                  </a:tcPr>
                </a:tc>
              </a:tr>
              <a:tr h="0">
                <a:tc>
                  <a:txBody>
                    <a:bodyPr/>
                    <a:lstStyle/>
                    <a:p>
                      <a:pPr>
                        <a:defRPr sz="1000"/>
                      </a:pPr>
                      <a:r>
                        <a:rPr sz="1000"/>
                        <a:t>Etablere og støtte nye bedrifter</a:t>
                      </a:r>
                    </a:p>
                  </a:txBody>
                  <a:tcPr>
                    <a:lnL w="0"/>
                    <a:lnR w="0"/>
                    <a:solidFill>
                      <a:prstClr val="black">
                        <a:lumOff val="100000"/>
                        <a:lumOff val="100000"/>
                      </a:prstClr>
                    </a:solidFill>
                  </a:tcPr>
                </a:tc>
              </a:tr>
              <a:tr h="0">
                <a:tc>
                  <a:txBody>
                    <a:bodyPr/>
                    <a:lstStyle/>
                    <a:p>
                      <a:pPr>
                        <a:defRPr sz="1000"/>
                      </a:pPr>
                      <a:r>
                        <a:rPr sz="1000"/>
                        <a:t>endring i permitterings regler for å kunne beholde kompetansen.</a:t>
                      </a:r>
                    </a:p>
                  </a:txBody>
                  <a:tcPr>
                    <a:lnL w="0"/>
                    <a:lnR w="0"/>
                    <a:solidFill>
                      <a:prstClr val="black">
                        <a:lumOff val="100000"/>
                        <a:lumOff val="100000"/>
                      </a:prstClr>
                    </a:solidFill>
                  </a:tcPr>
                </a:tc>
              </a:tr>
              <a:tr h="0">
                <a:tc>
                  <a:txBody>
                    <a:bodyPr/>
                    <a:lstStyle/>
                    <a:p>
                      <a:pPr>
                        <a:defRPr sz="1000"/>
                      </a:pPr>
                      <a:r>
                        <a:rPr sz="1000"/>
                        <a:t>Sterk forkus på sikekkerheten i nordsjøen for å opprettholde fornuftig vedlikehold </a:t>
                      </a:r>
                    </a:p>
                    <a:p>
                      <a:r>
                        <a:rPr sz="1000"/>
                        <a:t>Utvide mulig permitteringperiode til minst 1 år.</a:t>
                      </a:r>
                    </a:p>
                    <a:p>
                      <a:endParaRPr sz="1000"/>
                    </a:p>
                    <a:p>
                      <a:r>
                        <a:rPr sz="1000"/>
                        <a:t>Og for de som må gå...:</a:t>
                      </a:r>
                    </a:p>
                    <a:p>
                      <a:r>
                        <a:rPr sz="1000"/>
                        <a:t>Mulighet til å studere uten å miste støtte fra NAV</a:t>
                      </a:r>
                    </a:p>
                  </a:txBody>
                  <a:tcPr>
                    <a:lnL w="0"/>
                    <a:lnR w="0"/>
                    <a:solidFill>
                      <a:prstClr val="black">
                        <a:lumOff val="100000"/>
                        <a:lumOff val="100000"/>
                      </a:prstClr>
                    </a:solidFill>
                  </a:tcPr>
                </a:tc>
              </a:tr>
              <a:tr h="0">
                <a:tc>
                  <a:txBody>
                    <a:bodyPr/>
                    <a:lstStyle/>
                    <a:p>
                      <a:pPr>
                        <a:defRPr sz="1000"/>
                      </a:pPr>
                      <a:r>
                        <a:rPr sz="1000"/>
                        <a:t>Eiendoms-skatt på bare produksjon i vår kommune. Det er snart det leddet som tjener aller minst i ledddene.</a:t>
                      </a:r>
                    </a:p>
                    <a:p>
                      <a:endParaRPr sz="1000"/>
                    </a:p>
                    <a:p>
                      <a:r>
                        <a:rPr sz="1000"/>
                        <a:t>Skatt på arbeidende kapital er ødeleggende.</a:t>
                      </a:r>
                    </a:p>
                    <a:p>
                      <a:endParaRPr sz="1000"/>
                    </a:p>
                    <a:p>
                      <a:r>
                        <a:rPr sz="1000"/>
                        <a:t>Stimulering til å ta inn nye ansatte</a:t>
                      </a:r>
                    </a:p>
                  </a:txBody>
                  <a:tcPr>
                    <a:lnL w="0"/>
                    <a:lnR w="0"/>
                    <a:solidFill>
                      <a:prstClr val="black">
                        <a:lumOff val="100000"/>
                        <a:lumOff val="100000"/>
                      </a:prstClr>
                    </a:solidFill>
                  </a:tcPr>
                </a:tc>
              </a:tr>
              <a:tr h="0">
                <a:tc>
                  <a:txBody>
                    <a:bodyPr/>
                    <a:lstStyle/>
                    <a:p>
                      <a:pPr>
                        <a:defRPr sz="1000"/>
                      </a:pPr>
                      <a:r>
                        <a:rPr sz="1000"/>
                        <a:t>Søk å opprette tiltak som gir insentiver til at privat kapital finner veien inn i gode selskaper og prosjekter i Norge.</a:t>
                      </a:r>
                    </a:p>
                  </a:txBody>
                  <a:tcPr>
                    <a:lnL w="0"/>
                    <a:lnR w="0"/>
                    <a:solidFill>
                      <a:prstClr val="black">
                        <a:lumOff val="100000"/>
                        <a:lumOff val="100000"/>
                      </a:prstClr>
                    </a:solidFill>
                  </a:tcPr>
                </a:tc>
              </a:tr>
              <a:tr h="0">
                <a:tc>
                  <a:txBody>
                    <a:bodyPr/>
                    <a:lstStyle/>
                    <a:p>
                      <a:pPr>
                        <a:defRPr sz="1000"/>
                      </a:pPr>
                      <a:r>
                        <a:rPr sz="1000"/>
                        <a:t>Da må vi se på utgiftssiden for bedriften.  Her er det skatter og avgifter som peker seg ut.  Utvide permisjonsperioden utover 30 uker kan hjelpe oss, men er noe usikker på om det er litt kortsiktig tenkt. </a:t>
                      </a:r>
                    </a:p>
                    <a:p>
                      <a:r>
                        <a:rPr sz="1000"/>
                        <a:t>Siden vi er et selskap som er eid av ansatte, så er formueskatten et problem. Utbytte vil bli holdt igjen pga nedgangen og sikkring av bedriften. Dette fører til at enkelte må finne en finansiering til skatten (lån, salg av aksjer eller egenkapital).</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44. Hva er din konkrete ønskeliste til myndighetene? Ta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47360"/>
        </p:xfrm>
        <a:graphic>
          <a:graphicData uri="http://schemas.openxmlformats.org/drawingml/2006/table">
            <a:tbl>
              <a:tblPr>
                <a:tableStyleId>{5C22544A-7EE6-4342-B048-85BDC9FD1C3A}</a:tableStyleId>
              </a:tblPr>
              <a:tblGrid>
                <a:gridCol w="8207375"/>
              </a:tblGrid>
              <a:tr h="0">
                <a:tc>
                  <a:txBody>
                    <a:bodyPr/>
                    <a:lstStyle/>
                    <a:p>
                      <a:pPr>
                        <a:defRPr sz="1000"/>
                      </a:pPr>
                      <a:r>
                        <a:rPr sz="1000"/>
                        <a:t>Stimuler til offshore-aktivitet. Fjern/reduser formueskatten.</a:t>
                      </a:r>
                    </a:p>
                  </a:txBody>
                  <a:tcPr>
                    <a:lnL w="0"/>
                    <a:lnR w="0"/>
                    <a:solidFill>
                      <a:prstClr val="black">
                        <a:lumOff val="100000"/>
                        <a:lumOff val="100000"/>
                      </a:prstClr>
                    </a:solidFill>
                  </a:tcPr>
                </a:tc>
              </a:tr>
              <a:tr h="0">
                <a:tc>
                  <a:txBody>
                    <a:bodyPr/>
                    <a:lstStyle/>
                    <a:p>
                      <a:pPr>
                        <a:defRPr sz="1000"/>
                      </a:pPr>
                      <a:r>
                        <a:rPr sz="1000"/>
                        <a:t>myndighetene må sette igang strakstiltak som utbygging for eldre, bygging av veier og infrastruktur</a:t>
                      </a:r>
                    </a:p>
                  </a:txBody>
                  <a:tcPr>
                    <a:lnL w="0"/>
                    <a:lnR w="0"/>
                    <a:solidFill>
                      <a:prstClr val="black">
                        <a:lumOff val="100000"/>
                        <a:lumOff val="100000"/>
                      </a:prstClr>
                    </a:solidFill>
                  </a:tcPr>
                </a:tc>
              </a:tr>
              <a:tr h="0">
                <a:tc>
                  <a:txBody>
                    <a:bodyPr/>
                    <a:lstStyle/>
                    <a:p>
                      <a:pPr>
                        <a:defRPr sz="1000"/>
                      </a:pPr>
                      <a:r>
                        <a:rPr sz="1000"/>
                        <a:t>Sette i gang flere vei og infrastruktur prosjekter NÅ!</a:t>
                      </a:r>
                    </a:p>
                  </a:txBody>
                  <a:tcPr>
                    <a:lnL w="0"/>
                    <a:lnR w="0"/>
                    <a:solidFill>
                      <a:prstClr val="black">
                        <a:lumOff val="100000"/>
                        <a:lumOff val="100000"/>
                      </a:prstClr>
                    </a:solidFill>
                  </a:tcPr>
                </a:tc>
              </a:tr>
              <a:tr h="0">
                <a:tc>
                  <a:txBody>
                    <a:bodyPr/>
                    <a:lstStyle/>
                    <a:p>
                      <a:pPr>
                        <a:defRPr sz="1000"/>
                      </a:pPr>
                      <a:r>
                        <a:rPr sz="1000"/>
                        <a:t>få opp kronekursen</a:t>
                      </a:r>
                    </a:p>
                    <a:p>
                      <a:r>
                        <a:rPr sz="1000"/>
                        <a:t>få slått sammen kommuner</a:t>
                      </a:r>
                    </a:p>
                  </a:txBody>
                  <a:tcPr>
                    <a:lnL w="0"/>
                    <a:lnR w="0"/>
                    <a:solidFill>
                      <a:prstClr val="black">
                        <a:lumOff val="100000"/>
                        <a:lumOff val="100000"/>
                      </a:prstClr>
                    </a:solidFill>
                  </a:tcPr>
                </a:tc>
              </a:tr>
              <a:tr h="0">
                <a:tc>
                  <a:txBody>
                    <a:bodyPr/>
                    <a:lstStyle/>
                    <a:p>
                      <a:pPr>
                        <a:defRPr sz="1000"/>
                      </a:pPr>
                      <a:r>
                        <a:rPr sz="1000"/>
                        <a:t>Stimulere til utvikling av ny kompetanse i regionen, gjerne i form av støtteordninger.</a:t>
                      </a:r>
                    </a:p>
                  </a:txBody>
                  <a:tcPr>
                    <a:lnL w="0"/>
                    <a:lnR w="0"/>
                    <a:solidFill>
                      <a:prstClr val="black">
                        <a:lumOff val="100000"/>
                        <a:lumOff val="100000"/>
                      </a:prstClr>
                    </a:solidFill>
                  </a:tcPr>
                </a:tc>
              </a:tr>
              <a:tr h="0">
                <a:tc>
                  <a:txBody>
                    <a:bodyPr/>
                    <a:lstStyle/>
                    <a:p>
                      <a:pPr>
                        <a:defRPr sz="1000"/>
                      </a:pPr>
                      <a:r>
                        <a:rPr sz="1000"/>
                        <a:t>Fjern formueskatten</a:t>
                      </a:r>
                    </a:p>
                  </a:txBody>
                  <a:tcPr>
                    <a:lnL w="0"/>
                    <a:lnR w="0"/>
                    <a:solidFill>
                      <a:prstClr val="black">
                        <a:lumOff val="100000"/>
                        <a:lumOff val="100000"/>
                      </a:prstClr>
                    </a:solidFill>
                  </a:tcPr>
                </a:tc>
              </a:tr>
              <a:tr h="0">
                <a:tc>
                  <a:txBody>
                    <a:bodyPr/>
                    <a:lstStyle/>
                    <a:p>
                      <a:pPr>
                        <a:defRPr sz="1000"/>
                      </a:pPr>
                      <a:r>
                        <a:rPr sz="1000"/>
                        <a:t>Tilrettelegging for mindre byråkrati ved oppstart av nye prosjekt/planlegging innen bygg og anlegg</a:t>
                      </a:r>
                    </a:p>
                  </a:txBody>
                  <a:tcPr>
                    <a:lnL w="0"/>
                    <a:lnR w="0"/>
                    <a:solidFill>
                      <a:prstClr val="black">
                        <a:lumOff val="100000"/>
                        <a:lumOff val="100000"/>
                      </a:prstClr>
                    </a:solidFill>
                  </a:tcPr>
                </a:tc>
              </a:tr>
              <a:tr h="0">
                <a:tc>
                  <a:txBody>
                    <a:bodyPr/>
                    <a:lstStyle/>
                    <a:p>
                      <a:pPr>
                        <a:defRPr sz="1000"/>
                      </a:pPr>
                      <a:r>
                        <a:rPr sz="1000"/>
                        <a:t>Tiltakspakke til etablerte bedrifter. Tiltak også for oljenæringen,  særlig for effektiviserings- og innovasjonstiltak. Det nytter ikke å tro at alle arbeidsledige skal bli gründere, det tar år lykkes, og mange får det ikke til. Det er også vanskeligere å være nystartet når ingen har penger å bruke p tjenestene eller varene. </a:t>
                      </a:r>
                    </a:p>
                    <a:p>
                      <a:endParaRPr sz="1000"/>
                    </a:p>
                    <a:p>
                      <a:r>
                        <a:rPr sz="1000"/>
                        <a:t>Redusert arbeidsgiveravgift for utvalgte grupper, feks nyetablerte eller grønn næring.</a:t>
                      </a:r>
                    </a:p>
                  </a:txBody>
                  <a:tcPr>
                    <a:lnL w="0"/>
                    <a:lnR w="0"/>
                    <a:solidFill>
                      <a:prstClr val="black">
                        <a:lumOff val="100000"/>
                        <a:lumOff val="100000"/>
                      </a:prstClr>
                    </a:solidFill>
                  </a:tcPr>
                </a:tc>
              </a:tr>
              <a:tr h="0">
                <a:tc>
                  <a:txBody>
                    <a:bodyPr/>
                    <a:lstStyle/>
                    <a:p>
                      <a:pPr>
                        <a:defRPr sz="1000"/>
                      </a:pPr>
                      <a:r>
                        <a:rPr sz="1000"/>
                        <a:t>Mer styring av prosjekter til Norge, inkl vindenergi.</a:t>
                      </a:r>
                    </a:p>
                  </a:txBody>
                  <a:tcPr>
                    <a:lnL w="0"/>
                    <a:lnR w="0"/>
                    <a:solidFill>
                      <a:prstClr val="black">
                        <a:lumOff val="100000"/>
                        <a:lumOff val="100000"/>
                      </a:prstClr>
                    </a:solidFill>
                  </a:tcPr>
                </a:tc>
              </a:tr>
              <a:tr h="0">
                <a:tc>
                  <a:txBody>
                    <a:bodyPr/>
                    <a:lstStyle/>
                    <a:p>
                      <a:pPr>
                        <a:defRPr sz="1000"/>
                      </a:pPr>
                      <a:r>
                        <a:rPr sz="1000"/>
                        <a:t>Sett igang med rehab kommunale bygg, fylkesbygg og statlige bygg i regionen.</a:t>
                      </a:r>
                    </a:p>
                    <a:p>
                      <a:r>
                        <a:rPr sz="1000"/>
                        <a:t>Det er nå det er billig å investere og dobbelt lønnsomt å holde folk unna ledighetskøene.</a:t>
                      </a:r>
                    </a:p>
                  </a:txBody>
                  <a:tcPr>
                    <a:lnL w="0"/>
                    <a:lnR w="0"/>
                    <a:solidFill>
                      <a:prstClr val="black">
                        <a:lumOff val="100000"/>
                        <a:lumOff val="100000"/>
                      </a:prstClr>
                    </a:solidFill>
                  </a:tcPr>
                </a:tc>
              </a:tr>
              <a:tr h="0">
                <a:tc>
                  <a:txBody>
                    <a:bodyPr/>
                    <a:lstStyle/>
                    <a:p>
                      <a:pPr>
                        <a:defRPr sz="1000"/>
                      </a:pPr>
                      <a:r>
                        <a:rPr sz="1000"/>
                        <a:t>Forenkle offentlig anskaffelse. Rammeavtaler og tilbud til kunder i stat og kommune tar uforholdsmessig mye tid og krever mye arbeid.</a:t>
                      </a:r>
                    </a:p>
                  </a:txBody>
                  <a:tcPr>
                    <a:lnL w="0"/>
                    <a:lnR w="0"/>
                    <a:solidFill>
                      <a:prstClr val="black">
                        <a:lumOff val="100000"/>
                        <a:lumOff val="100000"/>
                      </a:prstClr>
                    </a:solidFill>
                  </a:tcPr>
                </a:tc>
              </a:tr>
              <a:tr h="0">
                <a:tc>
                  <a:txBody>
                    <a:bodyPr/>
                    <a:lstStyle/>
                    <a:p>
                      <a:pPr>
                        <a:defRPr sz="1000"/>
                      </a:pPr>
                      <a:r>
                        <a:rPr sz="1000"/>
                        <a:t>Få gang på investeringer offshore - gjøre det attraktivt å sette i gang prosjekter inne olje &amp; gass.</a:t>
                      </a:r>
                    </a:p>
                  </a:txBody>
                  <a:tcPr>
                    <a:lnL w="0"/>
                    <a:lnR w="0"/>
                    <a:solidFill>
                      <a:prstClr val="black">
                        <a:lumOff val="100000"/>
                        <a:lumOff val="100000"/>
                      </a:prstClr>
                    </a:solidFill>
                  </a:tcPr>
                </a:tc>
              </a:tr>
              <a:tr h="0">
                <a:tc>
                  <a:txBody>
                    <a:bodyPr/>
                    <a:lstStyle/>
                    <a:p>
                      <a:pPr>
                        <a:defRPr sz="1000"/>
                      </a:pPr>
                      <a:r>
                        <a:rPr sz="1000"/>
                        <a:t>Fjerne/ sette ned arbeidsgiveravgiften slik at det åpner opp for å øke arbeidskraften! Det er ikke en fornuftig avgift å anvende for bedrifter i 2016.</a:t>
                      </a:r>
                    </a:p>
                  </a:txBody>
                  <a:tcPr>
                    <a:lnL w="0"/>
                    <a:lnR w="0"/>
                    <a:solidFill>
                      <a:prstClr val="black">
                        <a:lumOff val="100000"/>
                        <a:lumOff val="100000"/>
                      </a:prstClr>
                    </a:solidFill>
                  </a:tcPr>
                </a:tc>
              </a:tr>
              <a:tr h="0">
                <a:tc>
                  <a:txBody>
                    <a:bodyPr/>
                    <a:lstStyle/>
                    <a:p>
                      <a:pPr>
                        <a:defRPr sz="1000"/>
                      </a:pPr>
                      <a:r>
                        <a:rPr sz="1000"/>
                        <a:t>Starte noen større offentlige prosjekter i Rogaland for å øke det generelle aktivitetsnivået og dermed optimismen.</a:t>
                      </a:r>
                    </a:p>
                  </a:txBody>
                  <a:tcPr>
                    <a:lnL w="0"/>
                    <a:lnR w="0"/>
                    <a:solidFill>
                      <a:prstClr val="black">
                        <a:lumOff val="100000"/>
                        <a:lumOff val="100000"/>
                      </a:prstClr>
                    </a:solidFill>
                  </a:tcPr>
                </a:tc>
              </a:tr>
              <a:tr h="0">
                <a:tc>
                  <a:txBody>
                    <a:bodyPr/>
                    <a:lstStyle/>
                    <a:p>
                      <a:pPr>
                        <a:defRPr sz="1000"/>
                      </a:pPr>
                      <a:r>
                        <a:rPr sz="1000"/>
                        <a:t>Tvinge Statoil til å oppføre seg på en skikkelig måte. Beholde norske arbeidsplasser og gi kontrakter til norske verft og leveandører.</a:t>
                      </a:r>
                    </a:p>
                  </a:txBody>
                  <a:tcPr>
                    <a:lnL w="0"/>
                    <a:lnR w="0"/>
                    <a:solidFill>
                      <a:prstClr val="black">
                        <a:lumOff val="100000"/>
                        <a:lumOff val="100000"/>
                      </a:prstClr>
                    </a:solidFill>
                  </a:tcPr>
                </a:tc>
              </a:tr>
              <a:tr h="0">
                <a:tc>
                  <a:txBody>
                    <a:bodyPr/>
                    <a:lstStyle/>
                    <a:p>
                      <a:pPr>
                        <a:defRPr sz="1000"/>
                      </a:pPr>
                      <a:r>
                        <a:rPr sz="1000"/>
                        <a:t>Satsing på mineralindustrien. Utvikle nasjonen til å bli stor eksportør av mineraler.</a:t>
                      </a:r>
                    </a:p>
                  </a:txBody>
                  <a:tcPr>
                    <a:lnL w="0"/>
                    <a:lnR w="0"/>
                    <a:solidFill>
                      <a:prstClr val="black">
                        <a:lumOff val="100000"/>
                        <a:lumOff val="100000"/>
                      </a:prstClr>
                    </a:solidFill>
                  </a:tcPr>
                </a:tc>
              </a:tr>
              <a:tr h="0">
                <a:tc>
                  <a:txBody>
                    <a:bodyPr/>
                    <a:lstStyle/>
                    <a:p>
                      <a:pPr>
                        <a:defRPr sz="1000"/>
                      </a:pPr>
                      <a:r>
                        <a:rPr sz="1000"/>
                        <a:t>Bedre infrastruktur og ikkje minst vedlikehald av eksisterande veger. Asfaltering etc...</a:t>
                      </a:r>
                    </a:p>
                  </a:txBody>
                  <a:tcPr>
                    <a:lnL w="0"/>
                    <a:lnR w="0"/>
                    <a:solidFill>
                      <a:prstClr val="black">
                        <a:lumOff val="100000"/>
                        <a:lumOff val="100000"/>
                      </a:prstClr>
                    </a:solidFill>
                  </a:tcPr>
                </a:tc>
              </a:tr>
              <a:tr h="0">
                <a:tc>
                  <a:txBody>
                    <a:bodyPr/>
                    <a:lstStyle/>
                    <a:p>
                      <a:pPr>
                        <a:defRPr sz="1000"/>
                      </a:pPr>
                      <a:r>
                        <a:rPr sz="1000"/>
                        <a:t>Støtte til miljøtiltak for å bygge nye, miljøvennlige bøyelastere.</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44. Hva er din konkrete ønskeliste til myndighetene? Ta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16880"/>
        </p:xfrm>
        <a:graphic>
          <a:graphicData uri="http://schemas.openxmlformats.org/drawingml/2006/table">
            <a:tbl>
              <a:tblPr>
                <a:tableStyleId>{5C22544A-7EE6-4342-B048-85BDC9FD1C3A}</a:tableStyleId>
              </a:tblPr>
              <a:tblGrid>
                <a:gridCol w="8207375"/>
              </a:tblGrid>
              <a:tr h="0">
                <a:tc>
                  <a:txBody>
                    <a:bodyPr/>
                    <a:lstStyle/>
                    <a:p>
                      <a:pPr>
                        <a:defRPr sz="1000"/>
                      </a:pPr>
                      <a:r>
                        <a:rPr sz="1000"/>
                        <a:t>Redusere arbeidsgiveravgift.</a:t>
                      </a:r>
                    </a:p>
                  </a:txBody>
                  <a:tcPr>
                    <a:lnL w="0"/>
                    <a:lnR w="0"/>
                    <a:solidFill>
                      <a:prstClr val="black">
                        <a:lumOff val="100000"/>
                        <a:lumOff val="100000"/>
                      </a:prstClr>
                    </a:solidFill>
                  </a:tcPr>
                </a:tc>
              </a:tr>
              <a:tr h="0">
                <a:tc>
                  <a:txBody>
                    <a:bodyPr/>
                    <a:lstStyle/>
                    <a:p>
                      <a:pPr>
                        <a:defRPr sz="1000"/>
                      </a:pPr>
                      <a:r>
                        <a:rPr sz="1000"/>
                        <a:t>Bistå partene i arbeidslivet til å forstå at Norge har utspilt sin rolle ved å bli et så kostbart land. Absolutt alt er så mye mer dyrt i Norge enn andre land i verden - selv sammenlignet med andre nordiske land - at vi har mistet vår konkurranseevne. Vi må forstå at kostnadene må ned. Dette gjelder også skatter og avgifter. Dessuten må regjeringen stoppe å lage mer byråkrati som er veldig kostbart for bedriftene: for eksempel den nye regelen som kom 1/1-16 om oppdeling av kilometergodtgjørelse i en skattbar en skattefri del - ikke bra!!! :-( masse dill for bedriftene og de ansatte.</a:t>
                      </a:r>
                    </a:p>
                  </a:txBody>
                  <a:tcPr>
                    <a:lnL w="0"/>
                    <a:lnR w="0"/>
                    <a:solidFill>
                      <a:prstClr val="black">
                        <a:lumOff val="100000"/>
                        <a:lumOff val="100000"/>
                      </a:prstClr>
                    </a:solidFill>
                  </a:tcPr>
                </a:tc>
              </a:tr>
              <a:tr h="0">
                <a:tc>
                  <a:txBody>
                    <a:bodyPr/>
                    <a:lstStyle/>
                    <a:p>
                      <a:pPr>
                        <a:defRPr sz="1000"/>
                      </a:pPr>
                      <a:r>
                        <a:rPr sz="1000"/>
                        <a:t>Stimuli til å øke prosjektaktiviteten i oljeselskapene.</a:t>
                      </a:r>
                    </a:p>
                  </a:txBody>
                  <a:tcPr>
                    <a:lnL w="0"/>
                    <a:lnR w="0"/>
                    <a:solidFill>
                      <a:prstClr val="black">
                        <a:lumOff val="100000"/>
                        <a:lumOff val="100000"/>
                      </a:prstClr>
                    </a:solidFill>
                  </a:tcPr>
                </a:tc>
              </a:tr>
              <a:tr h="0">
                <a:tc>
                  <a:txBody>
                    <a:bodyPr/>
                    <a:lstStyle/>
                    <a:p>
                      <a:pPr>
                        <a:defRPr sz="1000"/>
                      </a:pPr>
                      <a:r>
                        <a:rPr sz="1000"/>
                        <a:t>Bankenes utlånskapasitet og kjøreregler</a:t>
                      </a:r>
                    </a:p>
                  </a:txBody>
                  <a:tcPr>
                    <a:lnL w="0"/>
                    <a:lnR w="0"/>
                    <a:solidFill>
                      <a:prstClr val="black">
                        <a:lumOff val="100000"/>
                        <a:lumOff val="100000"/>
                      </a:prstClr>
                    </a:solidFill>
                  </a:tcPr>
                </a:tc>
              </a:tr>
              <a:tr h="0">
                <a:tc>
                  <a:txBody>
                    <a:bodyPr/>
                    <a:lstStyle/>
                    <a:p>
                      <a:pPr>
                        <a:defRPr sz="1000"/>
                      </a:pPr>
                      <a:r>
                        <a:rPr sz="1000"/>
                        <a:t>Ta beslutningen</a:t>
                      </a:r>
                    </a:p>
                  </a:txBody>
                  <a:tcPr>
                    <a:lnL w="0"/>
                    <a:lnR w="0"/>
                    <a:solidFill>
                      <a:prstClr val="black">
                        <a:lumOff val="100000"/>
                        <a:lumOff val="100000"/>
                      </a:prstClr>
                    </a:solidFill>
                  </a:tcPr>
                </a:tc>
              </a:tr>
              <a:tr h="0">
                <a:tc>
                  <a:txBody>
                    <a:bodyPr/>
                    <a:lstStyle/>
                    <a:p>
                      <a:pPr>
                        <a:defRPr sz="1000"/>
                      </a:pPr>
                      <a:r>
                        <a:rPr sz="1000"/>
                        <a:t>Økte overføringer til kommunene til å iverksette næringspolitiske tiltak</a:t>
                      </a:r>
                    </a:p>
                  </a:txBody>
                  <a:tcPr>
                    <a:lnL w="0"/>
                    <a:lnR w="0"/>
                    <a:solidFill>
                      <a:prstClr val="black">
                        <a:lumOff val="100000"/>
                        <a:lumOff val="100000"/>
                      </a:prstClr>
                    </a:solidFill>
                  </a:tcPr>
                </a:tc>
              </a:tr>
              <a:tr h="0">
                <a:tc>
                  <a:txBody>
                    <a:bodyPr/>
                    <a:lstStyle/>
                    <a:p>
                      <a:pPr>
                        <a:defRPr sz="1000"/>
                      </a:pPr>
                      <a:r>
                        <a:rPr sz="1000"/>
                        <a:t>tiltaks pakker</a:t>
                      </a:r>
                    </a:p>
                  </a:txBody>
                  <a:tcPr>
                    <a:lnL w="0"/>
                    <a:lnR w="0"/>
                    <a:solidFill>
                      <a:prstClr val="black">
                        <a:lumOff val="100000"/>
                        <a:lumOff val="100000"/>
                      </a:prstClr>
                    </a:solidFill>
                  </a:tcPr>
                </a:tc>
              </a:tr>
              <a:tr h="0">
                <a:tc>
                  <a:txBody>
                    <a:bodyPr/>
                    <a:lstStyle/>
                    <a:p>
                      <a:pPr>
                        <a:defRPr sz="1000"/>
                      </a:pPr>
                      <a:r>
                        <a:rPr sz="1000"/>
                        <a:t>Stimulere til mer aktivitet innen leting og boring, bruke de ledige ressursene som er tilgjengelig nå. Stimulere til mer pluggeaktivtet på sokkelen.</a:t>
                      </a:r>
                    </a:p>
                  </a:txBody>
                  <a:tcPr>
                    <a:lnL w="0"/>
                    <a:lnR w="0"/>
                    <a:solidFill>
                      <a:prstClr val="black">
                        <a:lumOff val="100000"/>
                        <a:lumOff val="100000"/>
                      </a:prstClr>
                    </a:solidFill>
                  </a:tcPr>
                </a:tc>
              </a:tr>
              <a:tr h="0">
                <a:tc>
                  <a:txBody>
                    <a:bodyPr/>
                    <a:lstStyle/>
                    <a:p>
                      <a:pPr>
                        <a:defRPr sz="1000"/>
                      </a:pPr>
                      <a:r>
                        <a:rPr sz="1000"/>
                        <a:t>Redusere selskapsskatt og formueskatt. Sørge for en politikk som holder kronekursen på omtrent dagens nivå</a:t>
                      </a:r>
                    </a:p>
                  </a:txBody>
                  <a:tcPr>
                    <a:lnL w="0"/>
                    <a:lnR w="0"/>
                    <a:solidFill>
                      <a:prstClr val="black">
                        <a:lumOff val="100000"/>
                        <a:lumOff val="100000"/>
                      </a:prstClr>
                    </a:solidFill>
                  </a:tcPr>
                </a:tc>
              </a:tr>
              <a:tr h="0">
                <a:tc>
                  <a:txBody>
                    <a:bodyPr/>
                    <a:lstStyle/>
                    <a:p>
                      <a:pPr>
                        <a:defRPr sz="1000"/>
                      </a:pPr>
                      <a:r>
                        <a:rPr sz="1000"/>
                        <a:t>Rasjonell byggesaksbehandling</a:t>
                      </a:r>
                    </a:p>
                  </a:txBody>
                  <a:tcPr>
                    <a:lnL w="0"/>
                    <a:lnR w="0"/>
                    <a:solidFill>
                      <a:prstClr val="black">
                        <a:lumOff val="100000"/>
                        <a:lumOff val="100000"/>
                      </a:prstClr>
                    </a:solidFill>
                  </a:tcPr>
                </a:tc>
              </a:tr>
              <a:tr h="0">
                <a:tc>
                  <a:txBody>
                    <a:bodyPr/>
                    <a:lstStyle/>
                    <a:p>
                      <a:pPr>
                        <a:defRPr sz="1000"/>
                      </a:pPr>
                      <a:r>
                        <a:rPr sz="1000"/>
                        <a:t>utvidet permisjonsregel</a:t>
                      </a:r>
                    </a:p>
                  </a:txBody>
                  <a:tcPr>
                    <a:lnL w="0"/>
                    <a:lnR w="0"/>
                    <a:solidFill>
                      <a:prstClr val="black">
                        <a:lumOff val="100000"/>
                        <a:lumOff val="100000"/>
                      </a:prstClr>
                    </a:solidFill>
                  </a:tcPr>
                </a:tc>
              </a:tr>
              <a:tr h="0">
                <a:tc>
                  <a:txBody>
                    <a:bodyPr/>
                    <a:lstStyle/>
                    <a:p>
                      <a:pPr>
                        <a:defRPr sz="1000"/>
                      </a:pPr>
                      <a:r>
                        <a:rPr sz="1000"/>
                        <a:t>Forutsigbarhet. Store utfordringen vil være evt fagforeninger som ikke tar endring innover seg</a:t>
                      </a:r>
                    </a:p>
                  </a:txBody>
                  <a:tcPr>
                    <a:lnL w="0"/>
                    <a:lnR w="0"/>
                    <a:solidFill>
                      <a:prstClr val="black">
                        <a:lumOff val="100000"/>
                        <a:lumOff val="100000"/>
                      </a:prstClr>
                    </a:solidFill>
                  </a:tcPr>
                </a:tc>
              </a:tr>
              <a:tr h="0">
                <a:tc>
                  <a:txBody>
                    <a:bodyPr/>
                    <a:lstStyle/>
                    <a:p>
                      <a:pPr>
                        <a:defRPr sz="1000"/>
                      </a:pPr>
                      <a:r>
                        <a:rPr sz="1000"/>
                        <a:t>Stimuleringspakker for Vestlandet. Satsing på nyskapning. Ikke innføre avgifter som vrir konkurranse eks flyseteavgift</a:t>
                      </a:r>
                    </a:p>
                  </a:txBody>
                  <a:tcPr>
                    <a:lnL w="0"/>
                    <a:lnR w="0"/>
                    <a:solidFill>
                      <a:prstClr val="black">
                        <a:lumOff val="100000"/>
                        <a:lumOff val="100000"/>
                      </a:prstClr>
                    </a:solidFill>
                  </a:tcPr>
                </a:tc>
              </a:tr>
              <a:tr h="0">
                <a:tc>
                  <a:txBody>
                    <a:bodyPr/>
                    <a:lstStyle/>
                    <a:p>
                      <a:pPr>
                        <a:defRPr sz="1000"/>
                      </a:pPr>
                      <a:r>
                        <a:rPr sz="1000"/>
                        <a:t>Investeringer i kompetanseutvikling i lavkonjunkturperioden vi er inne i.</a:t>
                      </a:r>
                    </a:p>
                  </a:txBody>
                  <a:tcPr>
                    <a:lnL w="0"/>
                    <a:lnR w="0"/>
                    <a:solidFill>
                      <a:prstClr val="black">
                        <a:lumOff val="100000"/>
                        <a:lumOff val="100000"/>
                      </a:prstClr>
                    </a:solidFill>
                  </a:tcPr>
                </a:tc>
              </a:tr>
              <a:tr h="0">
                <a:tc>
                  <a:txBody>
                    <a:bodyPr/>
                    <a:lstStyle/>
                    <a:p>
                      <a:pPr>
                        <a:defRPr sz="1000"/>
                      </a:pPr>
                      <a:r>
                        <a:rPr sz="1000"/>
                        <a:t>Vår bedrift påvirkes av resten av næringslivet på Vestlandet, så tiltak for å sikre kompetanseklyngene og nok tid til omstilling er viktige. Man bør også benytte anledningen til å få fortgang i infrastruktur-tiltak på Vestlandet. Samtidig er kapitaltilgang en utfordring med dagens uro i markedene. Da bør myndighetene samtidig legge til rette for lik konkurranse og at banker og andre finansieringsinstitusjoner kan gi kreditt til gode prosjekter.</a:t>
                      </a:r>
                    </a:p>
                  </a:txBody>
                  <a:tcPr>
                    <a:lnL w="0"/>
                    <a:lnR w="0"/>
                    <a:solidFill>
                      <a:prstClr val="black">
                        <a:lumOff val="100000"/>
                        <a:lumOff val="100000"/>
                      </a:prstClr>
                    </a:solidFill>
                  </a:tcPr>
                </a:tc>
              </a:tr>
              <a:tr h="0">
                <a:tc>
                  <a:txBody>
                    <a:bodyPr/>
                    <a:lstStyle/>
                    <a:p>
                      <a:pPr>
                        <a:defRPr sz="1000"/>
                      </a:pPr>
                      <a:r>
                        <a:rPr sz="1000"/>
                        <a:t>Nasjonal konkurransekraft. </a:t>
                      </a:r>
                    </a:p>
                    <a:p>
                      <a:r>
                        <a:rPr sz="1000"/>
                        <a:t>Forutsigbare konkurransevilkår. </a:t>
                      </a:r>
                    </a:p>
                    <a:p>
                      <a:r>
                        <a:rPr sz="1000"/>
                        <a:t>Lettelser i regelverk og "ting" som gjøre det vanskelige å drive butikk i Norge.</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44. Hva er din konkrete ønskeliste til myndighetene? Ta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3352800"/>
        </p:xfrm>
        <a:graphic>
          <a:graphicData uri="http://schemas.openxmlformats.org/drawingml/2006/table">
            <a:tbl>
              <a:tblPr>
                <a:tableStyleId>{5C22544A-7EE6-4342-B048-85BDC9FD1C3A}</a:tableStyleId>
              </a:tblPr>
              <a:tblGrid>
                <a:gridCol w="8207375"/>
              </a:tblGrid>
              <a:tr h="0">
                <a:tc>
                  <a:txBody>
                    <a:bodyPr/>
                    <a:lstStyle/>
                    <a:p>
                      <a:pPr>
                        <a:defRPr sz="1000"/>
                      </a:pPr>
                      <a:r>
                        <a:rPr sz="1000"/>
                        <a:t>Legg til rette for at at de "seriøse" aktørene får mulighet til å konkurrere på like vilkår.  Sørg for å være gode rollemodeller og gå foran som gode eksempler. Sørg for at kontrakter som blir utarbeidet følger bransjestandard og ikke legg opp til ubalanserte og avvikene spesielle kontraktsforpliktelser slik at vi får et lavere konfliktnivå og bedre samhandling mellom kontraktspartnere.</a:t>
                      </a:r>
                    </a:p>
                  </a:txBody>
                  <a:tcPr>
                    <a:lnL w="0"/>
                    <a:lnR w="0"/>
                    <a:solidFill>
                      <a:prstClr val="black">
                        <a:lumOff val="100000"/>
                        <a:lumOff val="100000"/>
                      </a:prstClr>
                    </a:solidFill>
                  </a:tcPr>
                </a:tc>
              </a:tr>
              <a:tr h="0">
                <a:tc>
                  <a:txBody>
                    <a:bodyPr/>
                    <a:lstStyle/>
                    <a:p>
                      <a:pPr>
                        <a:defRPr sz="1000"/>
                      </a:pPr>
                      <a:r>
                        <a:rPr sz="1000"/>
                        <a:t>Effektivisere byråkratiske prosesser på en slik måte at svar om en får eller ikke får skjer så raskt som mulig. Mulighetene for innsigelser må begrenses om de ikke er av vesentlig betydning for storsamfunnet.</a:t>
                      </a:r>
                    </a:p>
                  </a:txBody>
                  <a:tcPr>
                    <a:lnL w="0"/>
                    <a:lnR w="0"/>
                    <a:solidFill>
                      <a:prstClr val="black">
                        <a:lumOff val="100000"/>
                        <a:lumOff val="100000"/>
                      </a:prstClr>
                    </a:solidFill>
                  </a:tcPr>
                </a:tc>
              </a:tr>
              <a:tr h="0">
                <a:tc>
                  <a:txBody>
                    <a:bodyPr/>
                    <a:lstStyle/>
                    <a:p>
                      <a:pPr>
                        <a:defRPr sz="1000"/>
                      </a:pPr>
                      <a:r>
                        <a:rPr sz="1000"/>
                        <a:t>Øke bruk av av offentlige midler til å framskynde bygging av offentlige bygg (skoler, sykehjem etc)</a:t>
                      </a:r>
                    </a:p>
                  </a:txBody>
                  <a:tcPr>
                    <a:lnL w="0"/>
                    <a:lnR w="0"/>
                    <a:solidFill>
                      <a:prstClr val="black">
                        <a:lumOff val="100000"/>
                        <a:lumOff val="100000"/>
                      </a:prstClr>
                    </a:solidFill>
                  </a:tcPr>
                </a:tc>
              </a:tr>
              <a:tr h="0">
                <a:tc>
                  <a:txBody>
                    <a:bodyPr/>
                    <a:lstStyle/>
                    <a:p>
                      <a:pPr>
                        <a:defRPr sz="1000"/>
                      </a:pPr>
                      <a:r>
                        <a:rPr sz="1000"/>
                        <a:t>Ta f.eks. byggenæringen på alvor.</a:t>
                      </a:r>
                    </a:p>
                  </a:txBody>
                  <a:tcPr>
                    <a:lnL w="0"/>
                    <a:lnR w="0"/>
                    <a:solidFill>
                      <a:prstClr val="black">
                        <a:lumOff val="100000"/>
                        <a:lumOff val="100000"/>
                      </a:prstClr>
                    </a:solidFill>
                  </a:tcPr>
                </a:tc>
              </a:tr>
              <a:tr h="0">
                <a:tc>
                  <a:txBody>
                    <a:bodyPr/>
                    <a:lstStyle/>
                    <a:p>
                      <a:pPr>
                        <a:defRPr sz="1000"/>
                      </a:pPr>
                      <a:r>
                        <a:rPr sz="1000"/>
                        <a:t>Stimulere til aktivitet spesielt de neste 2 årene slik at kompetanse/kapabilitet sikres</a:t>
                      </a:r>
                    </a:p>
                  </a:txBody>
                  <a:tcPr>
                    <a:lnL w="0"/>
                    <a:lnR w="0"/>
                    <a:solidFill>
                      <a:prstClr val="black">
                        <a:lumOff val="100000"/>
                        <a:lumOff val="100000"/>
                      </a:prstClr>
                    </a:solidFill>
                  </a:tcPr>
                </a:tc>
              </a:tr>
              <a:tr h="0">
                <a:tc>
                  <a:txBody>
                    <a:bodyPr/>
                    <a:lstStyle/>
                    <a:p>
                      <a:pPr>
                        <a:defRPr sz="1000"/>
                      </a:pPr>
                      <a:r>
                        <a:rPr sz="1000"/>
                        <a:t>Tiltakspakker som er øremerket for oppussing vedlikehold av bygg/eiendommer.</a:t>
                      </a:r>
                    </a:p>
                  </a:txBody>
                  <a:tcPr>
                    <a:lnL w="0"/>
                    <a:lnR w="0"/>
                    <a:solidFill>
                      <a:prstClr val="black">
                        <a:lumOff val="100000"/>
                        <a:lumOff val="100000"/>
                      </a:prstClr>
                    </a:solidFill>
                  </a:tcPr>
                </a:tc>
              </a:tr>
              <a:tr h="0">
                <a:tc>
                  <a:txBody>
                    <a:bodyPr/>
                    <a:lstStyle/>
                    <a:p>
                      <a:pPr>
                        <a:defRPr sz="1000"/>
                      </a:pPr>
                      <a:r>
                        <a:rPr sz="1000"/>
                        <a:t>fortgang på offentlige rehabiliteringsoppgaver og nybygg</a:t>
                      </a:r>
                    </a:p>
                  </a:txBody>
                  <a:tcPr>
                    <a:lnL w="0"/>
                    <a:lnR w="0"/>
                    <a:solidFill>
                      <a:prstClr val="black">
                        <a:lumOff val="100000"/>
                        <a:lumOff val="100000"/>
                      </a:prstClr>
                    </a:solidFill>
                  </a:tcPr>
                </a:tc>
              </a:tr>
              <a:tr h="0">
                <a:tc>
                  <a:txBody>
                    <a:bodyPr/>
                    <a:lstStyle/>
                    <a:p>
                      <a:pPr>
                        <a:defRPr sz="1000"/>
                      </a:pPr>
                      <a:r>
                        <a:rPr sz="1000"/>
                        <a:t>Offentlige anbud  - Det er sørgelig at ikke lokal/regional beliggenhet har noe å si i forhold til offentlige anbudsregler. De burde vært noen fordeler (økt poenggivning) dersom f.eks et norsk selskap konkurrerte med et utenlandsk selskap (ref beskatning) Dette ville vært vinn/vinn for alle parter. Trygge arbeidsplasser i regionen - øke skatteinntekter til kommunen osv</a:t>
                      </a:r>
                    </a:p>
                  </a:txBody>
                  <a:tcPr>
                    <a:lnL w="0"/>
                    <a:lnR w="0"/>
                    <a:solidFill>
                      <a:prstClr val="black">
                        <a:lumOff val="100000"/>
                        <a:lumOff val="100000"/>
                      </a:prstClr>
                    </a:solidFill>
                  </a:tcPr>
                </a:tc>
              </a:tr>
              <a:tr h="0">
                <a:tc>
                  <a:txBody>
                    <a:bodyPr/>
                    <a:lstStyle/>
                    <a:p>
                      <a:pPr>
                        <a:defRPr sz="1000"/>
                      </a:pPr>
                      <a:r>
                        <a:rPr sz="1000"/>
                        <a:t>Fast forutsigbart tilskudd til drift av min bedrift.</a:t>
                      </a:r>
                    </a:p>
                  </a:txBody>
                  <a:tcPr>
                    <a:lnL w="0"/>
                    <a:lnR w="0"/>
                    <a:solidFill>
                      <a:prstClr val="black">
                        <a:lumOff val="100000"/>
                        <a:lumOff val="100000"/>
                      </a:prstClr>
                    </a:solidFill>
                  </a:tcPr>
                </a:tc>
              </a:tr>
              <a:tr h="0">
                <a:tc>
                  <a:txBody>
                    <a:bodyPr/>
                    <a:lstStyle/>
                    <a:p>
                      <a:pPr>
                        <a:defRPr sz="1000"/>
                      </a:pPr>
                      <a:r>
                        <a:rPr sz="1000"/>
                        <a:t>Forenkling og mindre offentlig synsing i plan- og byggesaker.</a:t>
                      </a:r>
                    </a:p>
                    <a:p>
                      <a:r>
                        <a:rPr sz="1000"/>
                        <a:t>At "Bergens Tidende" blir mer opptatt av å fremme næringslivet.</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45. Hvilke(n) næringsforening er du medlem av? </a:t>
            </a:r>
          </a:p>
        </p:txBody>
      </p:sp>
      <p:sp>
        <p:nvSpPr>
          <p:cNvPr id="4" name="Pre"/>
          <p:cNvSpPr>
            <a:spLocks noGrp="1"/>
          </p:cNvSpPr>
          <p:nvPr>
            <p:ph sz="quarter" idx="14"/>
          </p:nvPr>
        </p:nvSpPr>
        <p:spPr/>
        <p:txBody>
          <a:bodyPr/>
          <a:lstStyle/>
          <a:p>
            <a:r>
              <a:rPr lang="en-US"/>
              <a:t>Hvis du er medlem i flere næringsforeninger krysser du av for alle.</a:t>
            </a:r>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ChartObject"/>
          <p:cNvGraphicFramePr>
            <a:graphicFrameLocks noGrp="1"/>
          </p:cNvGraphicFramePr>
          <p:nvPr>
            <p:ph sz="quarter" idx="15"/>
          </p:nvPr>
        </p:nvGraphicFramePr>
        <p:xfrm>
          <a:off x="467544" y="1556792"/>
          <a:ext cx="8207375" cy="482453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45. Hvilke(n) næringsforening er du medlem av? </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2225040"/>
        </p:xfrm>
        <a:graphic>
          <a:graphicData uri="http://schemas.openxmlformats.org/drawingml/2006/table">
            <a:tbl>
              <a:tblPr bandRow="1">
                <a:tableStyleId>{5C22544A-7EE6-4342-B048-85BDC9FD1C3A}</a:tableStyleId>
              </a:tblPr>
              <a:tblGrid>
                <a:gridCol w="1367896"/>
                <a:gridCol w="1367896"/>
                <a:gridCol w="1367896"/>
                <a:gridCol w="1367896"/>
                <a:gridCol w="1367896"/>
                <a:gridCol w="1367896"/>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Næringsforeningen i Stavangerregionen</a:t>
                      </a:r>
                    </a:p>
                  </a:txBody>
                  <a:tcPr>
                    <a:lnL w="0"/>
                    <a:lnR w="0"/>
                    <a:lnT w="0"/>
                    <a:lnB w="12700">
                      <a:solidFill>
                        <a:srgbClr val="B4B4B4"/>
                      </a:solidFill>
                    </a:lnB>
                    <a:solidFill>
                      <a:prstClr val="black">
                        <a:lumOff val="100000"/>
                        <a:lumOff val="100000"/>
                      </a:prstClr>
                    </a:solidFill>
                  </a:tcPr>
                </a:tc>
                <a:tc>
                  <a:txBody>
                    <a:bodyPr/>
                    <a:lstStyle/>
                    <a:p>
                      <a:pPr>
                        <a:defRPr sz="1000"/>
                      </a:pPr>
                      <a:r>
                        <a:rPr b="1"/>
                        <a:t>Haugesundregionens Næringsforening </a:t>
                      </a:r>
                    </a:p>
                  </a:txBody>
                  <a:tcPr>
                    <a:lnL w="0"/>
                    <a:lnR w="0"/>
                    <a:lnT w="0"/>
                    <a:lnB w="12700">
                      <a:solidFill>
                        <a:srgbClr val="B4B4B4"/>
                      </a:solidFill>
                    </a:lnB>
                    <a:solidFill>
                      <a:prstClr val="black">
                        <a:lumOff val="100000"/>
                        <a:lumOff val="100000"/>
                      </a:prstClr>
                    </a:solidFill>
                  </a:tcPr>
                </a:tc>
                <a:tc>
                  <a:txBody>
                    <a:bodyPr/>
                    <a:lstStyle/>
                    <a:p>
                      <a:pPr>
                        <a:defRPr sz="1000"/>
                      </a:pPr>
                      <a:r>
                        <a:rPr b="1"/>
                        <a:t>Bergen Næringsråd</a:t>
                      </a:r>
                    </a:p>
                  </a:txBody>
                  <a:tcPr>
                    <a:lnL w="0"/>
                    <a:lnR w="0"/>
                    <a:lnT w="0"/>
                    <a:lnB w="12700">
                      <a:solidFill>
                        <a:srgbClr val="B4B4B4"/>
                      </a:solidFill>
                    </a:lnB>
                    <a:solidFill>
                      <a:prstClr val="black">
                        <a:lumOff val="100000"/>
                        <a:lumOff val="100000"/>
                      </a:prstClr>
                    </a:solidFill>
                  </a:tcPr>
                </a:tc>
                <a:tc>
                  <a:txBody>
                    <a:bodyPr/>
                    <a:lstStyle/>
                    <a:p>
                      <a:pPr>
                        <a:defRPr sz="1000"/>
                      </a:pPr>
                      <a:r>
                        <a:rPr b="1"/>
                        <a:t>Stord Næringsråd</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Hvilke(n) næringsforening er du medlem av? </a:t>
                      </a:r>
                    </a:p>
                  </a:txBody>
                  <a:tcPr>
                    <a:lnL w="0"/>
                    <a:lnR w="0"/>
                    <a:lnT w="12700">
                      <a:solidFill>
                        <a:srgbClr val="B4B4B4"/>
                      </a:solidFill>
                    </a:lnT>
                    <a:lnB w="0"/>
                  </a:tcPr>
                </a:tc>
                <a:tc>
                  <a:txBody>
                    <a:bodyPr/>
                    <a:lstStyle/>
                    <a:p>
                      <a:pPr>
                        <a:defRPr sz="1000"/>
                      </a:pPr>
                      <a:r>
                        <a:rPr/>
                        <a:t>58,4%</a:t>
                      </a:r>
                    </a:p>
                  </a:txBody>
                  <a:tcPr>
                    <a:lnL w="0"/>
                    <a:lnR w="0"/>
                    <a:lnT w="12700">
                      <a:solidFill>
                        <a:srgbClr val="B4B4B4"/>
                      </a:solidFill>
                    </a:lnT>
                    <a:lnB w="0"/>
                  </a:tcPr>
                </a:tc>
                <a:tc>
                  <a:txBody>
                    <a:bodyPr/>
                    <a:lstStyle/>
                    <a:p>
                      <a:pPr>
                        <a:defRPr sz="1000"/>
                      </a:pPr>
                      <a:r>
                        <a:rPr/>
                        <a:t>11,9%</a:t>
                      </a:r>
                    </a:p>
                  </a:txBody>
                  <a:tcPr>
                    <a:lnL w="0"/>
                    <a:lnR w="0"/>
                    <a:lnT w="12700">
                      <a:solidFill>
                        <a:srgbClr val="B4B4B4"/>
                      </a:solidFill>
                    </a:lnT>
                    <a:lnB w="0"/>
                  </a:tcPr>
                </a:tc>
                <a:tc>
                  <a:txBody>
                    <a:bodyPr/>
                    <a:lstStyle/>
                    <a:p>
                      <a:pPr>
                        <a:defRPr sz="1000"/>
                      </a:pPr>
                      <a:r>
                        <a:rPr/>
                        <a:t>33,0%</a:t>
                      </a:r>
                    </a:p>
                  </a:txBody>
                  <a:tcPr>
                    <a:lnL w="0"/>
                    <a:lnR w="0"/>
                    <a:lnT w="12700">
                      <a:solidFill>
                        <a:srgbClr val="B4B4B4"/>
                      </a:solidFill>
                    </a:lnT>
                    <a:lnB w="0"/>
                  </a:tcPr>
                </a:tc>
                <a:tc>
                  <a:txBody>
                    <a:bodyPr/>
                    <a:lstStyle/>
                    <a:p>
                      <a:pPr>
                        <a:defRPr sz="1000"/>
                      </a:pPr>
                      <a:r>
                        <a:rPr/>
                        <a:t>3,2%</a:t>
                      </a:r>
                    </a:p>
                  </a:txBody>
                  <a:tcPr>
                    <a:lnL w="0"/>
                    <a:lnR w="0"/>
                    <a:lnT w="12700">
                      <a:solidFill>
                        <a:srgbClr val="B4B4B4"/>
                      </a:solidFill>
                    </a:lnT>
                    <a:lnB w="0"/>
                  </a:tcPr>
                </a:tc>
                <a:tc>
                  <a:txBody>
                    <a:bodyPr/>
                    <a:lstStyle/>
                    <a:p>
                      <a:pPr>
                        <a:defRPr sz="1000"/>
                      </a:pPr>
                      <a:r>
                        <a:rPr/>
                        <a:t>931</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22,5%</a:t>
                      </a:r>
                    </a:p>
                  </a:txBody>
                  <a:tcPr>
                    <a:lnL w="0"/>
                    <a:lnR w="0"/>
                    <a:lnT w="0"/>
                    <a:lnB w="0"/>
                  </a:tcPr>
                </a:tc>
                <a:tc>
                  <a:txBody>
                    <a:bodyPr/>
                    <a:lstStyle/>
                    <a:p>
                      <a:pPr>
                        <a:defRPr sz="1000"/>
                      </a:pPr>
                      <a:r>
                        <a:rPr/>
                        <a:t>100,0%</a:t>
                      </a:r>
                    </a:p>
                  </a:txBody>
                  <a:tcPr>
                    <a:lnL w="0"/>
                    <a:lnR w="0"/>
                    <a:lnT w="0"/>
                    <a:lnB w="0"/>
                  </a:tcPr>
                </a:tc>
                <a:tc>
                  <a:txBody>
                    <a:bodyPr/>
                    <a:lstStyle/>
                    <a:p>
                      <a:pPr>
                        <a:defRPr sz="1000"/>
                      </a:pPr>
                      <a:r>
                        <a:rPr/>
                        <a:t>9,9%</a:t>
                      </a:r>
                    </a:p>
                  </a:txBody>
                  <a:tcPr>
                    <a:lnL w="0"/>
                    <a:lnR w="0"/>
                    <a:lnT w="0"/>
                    <a:lnB w="0"/>
                  </a:tcPr>
                </a:tc>
                <a:tc>
                  <a:txBody>
                    <a:bodyPr/>
                    <a:lstStyle/>
                    <a:p>
                      <a:pPr>
                        <a:defRPr sz="1000"/>
                      </a:pPr>
                      <a:r>
                        <a:rPr/>
                        <a:t>3,6%</a:t>
                      </a:r>
                    </a:p>
                  </a:txBody>
                  <a:tcPr>
                    <a:lnL w="0"/>
                    <a:lnR w="0"/>
                    <a:lnT w="0"/>
                    <a:lnB w="0"/>
                  </a:tcPr>
                </a:tc>
                <a:tc>
                  <a:txBody>
                    <a:bodyPr/>
                    <a:lstStyle/>
                    <a:p>
                      <a:pPr>
                        <a:defRPr sz="1000"/>
                      </a:pPr>
                      <a:r>
                        <a:rPr/>
                        <a:t>111</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8,5%</a:t>
                      </a:r>
                    </a:p>
                  </a:txBody>
                  <a:tcPr>
                    <a:lnL w="0"/>
                    <a:lnR w="0"/>
                    <a:lnT w="0"/>
                    <a:lnB w="0"/>
                  </a:tcPr>
                </a:tc>
                <a:tc>
                  <a:txBody>
                    <a:bodyPr/>
                    <a:lstStyle/>
                    <a:p>
                      <a:pPr>
                        <a:defRPr sz="1000"/>
                      </a:pPr>
                      <a:r>
                        <a:rPr/>
                        <a:t>3,6%</a:t>
                      </a:r>
                    </a:p>
                  </a:txBody>
                  <a:tcPr>
                    <a:lnL w="0"/>
                    <a:lnR w="0"/>
                    <a:lnT w="0"/>
                    <a:lnB w="0"/>
                  </a:tcPr>
                </a:tc>
                <a:tc>
                  <a:txBody>
                    <a:bodyPr/>
                    <a:lstStyle/>
                    <a:p>
                      <a:pPr>
                        <a:defRPr sz="1000"/>
                      </a:pPr>
                      <a:r>
                        <a:rPr/>
                        <a:t>100,0%</a:t>
                      </a:r>
                    </a:p>
                  </a:txBody>
                  <a:tcPr>
                    <a:lnL w="0"/>
                    <a:lnR w="0"/>
                    <a:lnT w="0"/>
                    <a:lnB w="0"/>
                  </a:tcPr>
                </a:tc>
                <a:tc>
                  <a:txBody>
                    <a:bodyPr/>
                    <a:lstStyle/>
                    <a:p>
                      <a:pPr>
                        <a:defRPr sz="1000"/>
                      </a:pPr>
                      <a:r>
                        <a:rPr/>
                        <a:t>1,6%</a:t>
                      </a:r>
                    </a:p>
                  </a:txBody>
                  <a:tcPr>
                    <a:lnL w="0"/>
                    <a:lnR w="0"/>
                    <a:lnT w="0"/>
                    <a:lnB w="0"/>
                  </a:tcPr>
                </a:tc>
                <a:tc>
                  <a:txBody>
                    <a:bodyPr/>
                    <a:lstStyle/>
                    <a:p>
                      <a:pPr>
                        <a:defRPr sz="1000"/>
                      </a:pPr>
                      <a:r>
                        <a:rPr/>
                        <a:t>307</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100,0%</a:t>
                      </a:r>
                    </a:p>
                  </a:txBody>
                  <a:tcPr>
                    <a:lnL w="0"/>
                    <a:lnR w="0"/>
                    <a:lnT w="0"/>
                    <a:lnB w="0"/>
                  </a:tcPr>
                </a:tc>
                <a:tc>
                  <a:txBody>
                    <a:bodyPr/>
                    <a:lstStyle/>
                    <a:p>
                      <a:pPr>
                        <a:defRPr sz="1000"/>
                      </a:pPr>
                      <a:r>
                        <a:rPr/>
                        <a:t>4,6%</a:t>
                      </a:r>
                    </a:p>
                  </a:txBody>
                  <a:tcPr>
                    <a:lnL w="0"/>
                    <a:lnR w="0"/>
                    <a:lnT w="0"/>
                    <a:lnB w="0"/>
                  </a:tcPr>
                </a:tc>
                <a:tc>
                  <a:txBody>
                    <a:bodyPr/>
                    <a:lstStyle/>
                    <a:p>
                      <a:pPr>
                        <a:defRPr sz="1000"/>
                      </a:pPr>
                      <a:r>
                        <a:rPr/>
                        <a:t>4,8%</a:t>
                      </a:r>
                    </a:p>
                  </a:txBody>
                  <a:tcPr>
                    <a:lnL w="0"/>
                    <a:lnR w="0"/>
                    <a:lnT w="0"/>
                    <a:lnB w="0"/>
                  </a:tcPr>
                </a:tc>
                <a:tc>
                  <a:txBody>
                    <a:bodyPr/>
                    <a:lstStyle/>
                    <a:p>
                      <a:pPr>
                        <a:defRPr sz="1000"/>
                      </a:pPr>
                      <a:r>
                        <a:rPr/>
                        <a:t>0,4%</a:t>
                      </a:r>
                    </a:p>
                  </a:txBody>
                  <a:tcPr>
                    <a:lnL w="0"/>
                    <a:lnR w="0"/>
                    <a:lnT w="0"/>
                    <a:lnB w="0"/>
                  </a:tcPr>
                </a:tc>
                <a:tc>
                  <a:txBody>
                    <a:bodyPr/>
                    <a:lstStyle/>
                    <a:p>
                      <a:pPr>
                        <a:defRPr sz="1000"/>
                      </a:pPr>
                      <a:r>
                        <a:rPr/>
                        <a:t>544</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6,7%</a:t>
                      </a:r>
                    </a:p>
                  </a:txBody>
                  <a:tcPr>
                    <a:lnL w="0"/>
                    <a:lnR w="0"/>
                    <a:lnT w="0"/>
                    <a:lnB w="0"/>
                  </a:tcPr>
                </a:tc>
                <a:tc>
                  <a:txBody>
                    <a:bodyPr/>
                    <a:lstStyle/>
                    <a:p>
                      <a:pPr>
                        <a:defRPr sz="1000"/>
                      </a:pPr>
                      <a:r>
                        <a:rPr/>
                        <a:t>13,3%</a:t>
                      </a:r>
                    </a:p>
                  </a:txBody>
                  <a:tcPr>
                    <a:lnL w="0"/>
                    <a:lnR w="0"/>
                    <a:lnT w="0"/>
                    <a:lnB w="0"/>
                  </a:tcPr>
                </a:tc>
                <a:tc>
                  <a:txBody>
                    <a:bodyPr/>
                    <a:lstStyle/>
                    <a:p>
                      <a:pPr>
                        <a:defRPr sz="1000"/>
                      </a:pPr>
                      <a:r>
                        <a:rPr/>
                        <a:t>16,7%</a:t>
                      </a:r>
                    </a:p>
                  </a:txBody>
                  <a:tcPr>
                    <a:lnL w="0"/>
                    <a:lnR w="0"/>
                    <a:lnT w="0"/>
                    <a:lnB w="0"/>
                  </a:tcPr>
                </a:tc>
                <a:tc>
                  <a:txBody>
                    <a:bodyPr/>
                    <a:lstStyle/>
                    <a:p>
                      <a:pPr>
                        <a:defRPr sz="1000"/>
                      </a:pPr>
                      <a:r>
                        <a:rPr/>
                        <a:t>100,0%</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46. Hvor mange ansatte har din bedrift?</a:t>
            </a:r>
          </a:p>
        </p:txBody>
      </p:sp>
      <p:sp>
        <p:nvSpPr>
          <p:cNvPr id="4" name="Pre"/>
          <p:cNvSpPr>
            <a:spLocks noGrp="1"/>
          </p:cNvSpPr>
          <p:nvPr>
            <p:ph sz="quarter" idx="14"/>
          </p:nvPr>
        </p:nvSpPr>
        <p:spPr/>
        <p:txBody>
          <a:bodyPr/>
          <a:lstStyle/>
          <a:p>
            <a:r>
              <a:rPr lang="en-US"/>
              <a:t>Bedriftsinformasjon</a:t>
            </a:r>
          </a:p>
        </p:txBody>
      </p:sp>
      <p:sp>
        <p:nvSpPr>
          <p:cNvPr id="6" name="RepTitle"/>
          <p:cNvSpPr>
            <a:spLocks noGrp="1"/>
          </p:cNvSpPr>
          <p:nvPr>
            <p:ph sz="quarter" idx="16" hasCustomPrompt="1"/>
          </p:nvPr>
        </p:nvSpPr>
        <p:spPr/>
        <p:txBody>
          <a:bodyPr/>
          <a:lstStyle/>
          <a:p>
            <a:r>
              <a:rPr lang="en-US"/>
              <a:t>Næringspol. undersøkelse 2016 - Sammenligning av næringsforeninger</a:t>
            </a:r>
          </a:p>
        </p:txBody>
      </p:sp>
      <p:sp>
        <p:nvSpPr>
          <p:cNvPr id="7" name="MetaFoot"/>
          <p:cNvSpPr>
            <a:spLocks noGrp="1"/>
          </p:cNvSpPr>
          <p:nvPr>
            <p:ph sz="quarter" idx="17"/>
          </p:nvPr>
        </p:nvSpPr>
        <p:spPr/>
        <p:txBody>
          <a:bodyPr/>
          <a:lstStyle/>
          <a:p>
            <a:endParaRPr lang="en-US"/>
          </a:p>
        </p:txBody>
      </p:sp>
      <p:graphicFrame>
        <p:nvGraphicFramePr>
          <p:cNvPr id="8" name="ChartObject"/>
          <p:cNvGraphicFramePr>
            <a:graphicFrameLocks noGrp="1"/>
          </p:cNvGraphicFramePr>
          <p:nvPr>
            <p:ph sz="quarter" idx="15"/>
          </p:nvPr>
        </p:nvGraphicFramePr>
        <p:xfrm>
          <a:off x="467544" y="1556792"/>
          <a:ext cx="8207375" cy="482453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46. Hvor mange ansatte har din bedrift?</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31394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0-1 ansatte</a:t>
                      </a:r>
                    </a:p>
                  </a:txBody>
                  <a:tcPr>
                    <a:lnL w="0"/>
                    <a:lnR w="0"/>
                    <a:lnT w="0"/>
                    <a:lnB w="12700">
                      <a:solidFill>
                        <a:srgbClr val="B4B4B4"/>
                      </a:solidFill>
                    </a:lnB>
                    <a:solidFill>
                      <a:prstClr val="black">
                        <a:lumOff val="100000"/>
                        <a:lumOff val="100000"/>
                      </a:prstClr>
                    </a:solidFill>
                  </a:tcPr>
                </a:tc>
                <a:tc>
                  <a:txBody>
                    <a:bodyPr/>
                    <a:lstStyle/>
                    <a:p>
                      <a:pPr>
                        <a:defRPr sz="1000"/>
                      </a:pPr>
                      <a:r>
                        <a:rPr b="1"/>
                        <a:t>2-9 ansatte</a:t>
                      </a:r>
                    </a:p>
                  </a:txBody>
                  <a:tcPr>
                    <a:lnL w="0"/>
                    <a:lnR w="0"/>
                    <a:lnT w="0"/>
                    <a:lnB w="12700">
                      <a:solidFill>
                        <a:srgbClr val="B4B4B4"/>
                      </a:solidFill>
                    </a:lnB>
                    <a:solidFill>
                      <a:prstClr val="black">
                        <a:lumOff val="100000"/>
                        <a:lumOff val="100000"/>
                      </a:prstClr>
                    </a:solidFill>
                  </a:tcPr>
                </a:tc>
                <a:tc>
                  <a:txBody>
                    <a:bodyPr/>
                    <a:lstStyle/>
                    <a:p>
                      <a:pPr>
                        <a:defRPr sz="1000"/>
                      </a:pPr>
                      <a:r>
                        <a:rPr b="1"/>
                        <a:t>10-49 ansatte</a:t>
                      </a:r>
                    </a:p>
                  </a:txBody>
                  <a:tcPr>
                    <a:lnL w="0"/>
                    <a:lnR w="0"/>
                    <a:lnT w="0"/>
                    <a:lnB w="12700">
                      <a:solidFill>
                        <a:srgbClr val="B4B4B4"/>
                      </a:solidFill>
                    </a:lnB>
                    <a:solidFill>
                      <a:prstClr val="black">
                        <a:lumOff val="100000"/>
                        <a:lumOff val="100000"/>
                      </a:prstClr>
                    </a:solidFill>
                  </a:tcPr>
                </a:tc>
                <a:tc>
                  <a:txBody>
                    <a:bodyPr/>
                    <a:lstStyle/>
                    <a:p>
                      <a:pPr>
                        <a:defRPr sz="1000"/>
                      </a:pPr>
                      <a:r>
                        <a:rPr b="1"/>
                        <a:t>50-99 ansatte</a:t>
                      </a:r>
                    </a:p>
                  </a:txBody>
                  <a:tcPr>
                    <a:lnL w="0"/>
                    <a:lnR w="0"/>
                    <a:lnT w="0"/>
                    <a:lnB w="12700">
                      <a:solidFill>
                        <a:srgbClr val="B4B4B4"/>
                      </a:solidFill>
                    </a:lnB>
                    <a:solidFill>
                      <a:prstClr val="black">
                        <a:lumOff val="100000"/>
                        <a:lumOff val="100000"/>
                      </a:prstClr>
                    </a:solidFill>
                  </a:tcPr>
                </a:tc>
                <a:tc>
                  <a:txBody>
                    <a:bodyPr/>
                    <a:lstStyle/>
                    <a:p>
                      <a:pPr>
                        <a:defRPr sz="1000"/>
                      </a:pPr>
                      <a:r>
                        <a:rPr b="1"/>
                        <a:t>100-199 ansatte</a:t>
                      </a:r>
                    </a:p>
                  </a:txBody>
                  <a:tcPr>
                    <a:lnL w="0"/>
                    <a:lnR w="0"/>
                    <a:lnT w="0"/>
                    <a:lnB w="12700">
                      <a:solidFill>
                        <a:srgbClr val="B4B4B4"/>
                      </a:solidFill>
                    </a:lnB>
                    <a:solidFill>
                      <a:prstClr val="black">
                        <a:lumOff val="100000"/>
                        <a:lumOff val="100000"/>
                      </a:prstClr>
                    </a:solidFill>
                  </a:tcPr>
                </a:tc>
                <a:tc>
                  <a:txBody>
                    <a:bodyPr/>
                    <a:lstStyle/>
                    <a:p>
                      <a:pPr>
                        <a:defRPr sz="1000"/>
                      </a:pPr>
                      <a:r>
                        <a:rPr b="1"/>
                        <a:t>200 eller flere ansatte</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Hvor mange ansatte har din bedrift?</a:t>
                      </a:r>
                    </a:p>
                  </a:txBody>
                  <a:tcPr>
                    <a:lnL w="0"/>
                    <a:lnR w="0"/>
                    <a:lnT w="12700">
                      <a:solidFill>
                        <a:srgbClr val="B4B4B4"/>
                      </a:solidFill>
                    </a:lnT>
                    <a:lnB w="0"/>
                  </a:tcPr>
                </a:tc>
                <a:tc>
                  <a:txBody>
                    <a:bodyPr/>
                    <a:lstStyle/>
                    <a:p>
                      <a:pPr>
                        <a:defRPr sz="1000"/>
                      </a:pPr>
                      <a:r>
                        <a:rPr/>
                        <a:t>3,9%</a:t>
                      </a:r>
                    </a:p>
                  </a:txBody>
                  <a:tcPr>
                    <a:lnL w="0"/>
                    <a:lnR w="0"/>
                    <a:lnT w="12700">
                      <a:solidFill>
                        <a:srgbClr val="B4B4B4"/>
                      </a:solidFill>
                    </a:lnT>
                    <a:lnB w="0"/>
                  </a:tcPr>
                </a:tc>
                <a:tc>
                  <a:txBody>
                    <a:bodyPr/>
                    <a:lstStyle/>
                    <a:p>
                      <a:pPr>
                        <a:defRPr sz="1000"/>
                      </a:pPr>
                      <a:r>
                        <a:rPr/>
                        <a:t>20,1%</a:t>
                      </a:r>
                    </a:p>
                  </a:txBody>
                  <a:tcPr>
                    <a:lnL w="0"/>
                    <a:lnR w="0"/>
                    <a:lnT w="12700">
                      <a:solidFill>
                        <a:srgbClr val="B4B4B4"/>
                      </a:solidFill>
                    </a:lnT>
                    <a:lnB w="0"/>
                  </a:tcPr>
                </a:tc>
                <a:tc>
                  <a:txBody>
                    <a:bodyPr/>
                    <a:lstStyle/>
                    <a:p>
                      <a:pPr>
                        <a:defRPr sz="1000"/>
                      </a:pPr>
                      <a:r>
                        <a:rPr/>
                        <a:t>34,5%</a:t>
                      </a:r>
                    </a:p>
                  </a:txBody>
                  <a:tcPr>
                    <a:lnL w="0"/>
                    <a:lnR w="0"/>
                    <a:lnT w="12700">
                      <a:solidFill>
                        <a:srgbClr val="B4B4B4"/>
                      </a:solidFill>
                    </a:lnT>
                    <a:lnB w="0"/>
                  </a:tcPr>
                </a:tc>
                <a:tc>
                  <a:txBody>
                    <a:bodyPr/>
                    <a:lstStyle/>
                    <a:p>
                      <a:pPr>
                        <a:defRPr sz="1000"/>
                      </a:pPr>
                      <a:r>
                        <a:rPr/>
                        <a:t>11,2%</a:t>
                      </a:r>
                    </a:p>
                  </a:txBody>
                  <a:tcPr>
                    <a:lnL w="0"/>
                    <a:lnR w="0"/>
                    <a:lnT w="12700">
                      <a:solidFill>
                        <a:srgbClr val="B4B4B4"/>
                      </a:solidFill>
                    </a:lnT>
                    <a:lnB w="0"/>
                  </a:tcPr>
                </a:tc>
                <a:tc>
                  <a:txBody>
                    <a:bodyPr/>
                    <a:lstStyle/>
                    <a:p>
                      <a:pPr>
                        <a:defRPr sz="1000"/>
                      </a:pPr>
                      <a:r>
                        <a:rPr/>
                        <a:t>9,9%</a:t>
                      </a:r>
                    </a:p>
                  </a:txBody>
                  <a:tcPr>
                    <a:lnL w="0"/>
                    <a:lnR w="0"/>
                    <a:lnT w="12700">
                      <a:solidFill>
                        <a:srgbClr val="B4B4B4"/>
                      </a:solidFill>
                    </a:lnT>
                    <a:lnB w="0"/>
                  </a:tcPr>
                </a:tc>
                <a:tc>
                  <a:txBody>
                    <a:bodyPr/>
                    <a:lstStyle/>
                    <a:p>
                      <a:pPr>
                        <a:defRPr sz="1000"/>
                      </a:pPr>
                      <a:r>
                        <a:rPr/>
                        <a:t>20,4%</a:t>
                      </a:r>
                    </a:p>
                  </a:txBody>
                  <a:tcPr>
                    <a:lnL w="0"/>
                    <a:lnR w="0"/>
                    <a:lnT w="12700">
                      <a:solidFill>
                        <a:srgbClr val="B4B4B4"/>
                      </a:solidFill>
                    </a:lnT>
                    <a:lnB w="0"/>
                  </a:tcPr>
                </a:tc>
                <a:tc>
                  <a:txBody>
                    <a:bodyPr/>
                    <a:lstStyle/>
                    <a:p>
                      <a:pPr>
                        <a:defRPr sz="1000"/>
                      </a:pPr>
                      <a:r>
                        <a:rPr/>
                        <a:t>950</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3,6%</a:t>
                      </a:r>
                    </a:p>
                  </a:txBody>
                  <a:tcPr>
                    <a:lnL w="0"/>
                    <a:lnR w="0"/>
                    <a:lnT w="0"/>
                    <a:lnB w="0"/>
                  </a:tcPr>
                </a:tc>
                <a:tc>
                  <a:txBody>
                    <a:bodyPr/>
                    <a:lstStyle/>
                    <a:p>
                      <a:pPr>
                        <a:defRPr sz="1000"/>
                      </a:pPr>
                      <a:r>
                        <a:rPr/>
                        <a:t>23,4%</a:t>
                      </a:r>
                    </a:p>
                  </a:txBody>
                  <a:tcPr>
                    <a:lnL w="0"/>
                    <a:lnR w="0"/>
                    <a:lnT w="0"/>
                    <a:lnB w="0"/>
                  </a:tcPr>
                </a:tc>
                <a:tc>
                  <a:txBody>
                    <a:bodyPr/>
                    <a:lstStyle/>
                    <a:p>
                      <a:pPr>
                        <a:defRPr sz="1000"/>
                      </a:pPr>
                      <a:r>
                        <a:rPr/>
                        <a:t>32,4%</a:t>
                      </a:r>
                    </a:p>
                  </a:txBody>
                  <a:tcPr>
                    <a:lnL w="0"/>
                    <a:lnR w="0"/>
                    <a:lnT w="0"/>
                    <a:lnB w="0"/>
                  </a:tcPr>
                </a:tc>
                <a:tc>
                  <a:txBody>
                    <a:bodyPr/>
                    <a:lstStyle/>
                    <a:p>
                      <a:pPr>
                        <a:defRPr sz="1000"/>
                      </a:pPr>
                      <a:r>
                        <a:rPr/>
                        <a:t>9,9%</a:t>
                      </a:r>
                    </a:p>
                  </a:txBody>
                  <a:tcPr>
                    <a:lnL w="0"/>
                    <a:lnR w="0"/>
                    <a:lnT w="0"/>
                    <a:lnB w="0"/>
                  </a:tcPr>
                </a:tc>
                <a:tc>
                  <a:txBody>
                    <a:bodyPr/>
                    <a:lstStyle/>
                    <a:p>
                      <a:pPr>
                        <a:defRPr sz="1000"/>
                      </a:pPr>
                      <a:r>
                        <a:rPr/>
                        <a:t>8,1%</a:t>
                      </a:r>
                    </a:p>
                  </a:txBody>
                  <a:tcPr>
                    <a:lnL w="0"/>
                    <a:lnR w="0"/>
                    <a:lnT w="0"/>
                    <a:lnB w="0"/>
                  </a:tcPr>
                </a:tc>
                <a:tc>
                  <a:txBody>
                    <a:bodyPr/>
                    <a:lstStyle/>
                    <a:p>
                      <a:pPr>
                        <a:defRPr sz="1000"/>
                      </a:pPr>
                      <a:r>
                        <a:rPr/>
                        <a:t>22,5%</a:t>
                      </a:r>
                    </a:p>
                  </a:txBody>
                  <a:tcPr>
                    <a:lnL w="0"/>
                    <a:lnR w="0"/>
                    <a:lnT w="0"/>
                    <a:lnB w="0"/>
                  </a:tcPr>
                </a:tc>
                <a:tc>
                  <a:txBody>
                    <a:bodyPr/>
                    <a:lstStyle/>
                    <a:p>
                      <a:pPr>
                        <a:defRPr sz="1000"/>
                      </a:pPr>
                      <a:r>
                        <a:rPr/>
                        <a:t>111</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2,9%</a:t>
                      </a:r>
                    </a:p>
                  </a:txBody>
                  <a:tcPr>
                    <a:lnL w="0"/>
                    <a:lnR w="0"/>
                    <a:lnT w="0"/>
                    <a:lnB w="0"/>
                  </a:tcPr>
                </a:tc>
                <a:tc>
                  <a:txBody>
                    <a:bodyPr/>
                    <a:lstStyle/>
                    <a:p>
                      <a:pPr>
                        <a:defRPr sz="1000"/>
                      </a:pPr>
                      <a:r>
                        <a:rPr/>
                        <a:t>19,5%</a:t>
                      </a:r>
                    </a:p>
                  </a:txBody>
                  <a:tcPr>
                    <a:lnL w="0"/>
                    <a:lnR w="0"/>
                    <a:lnT w="0"/>
                    <a:lnB w="0"/>
                  </a:tcPr>
                </a:tc>
                <a:tc>
                  <a:txBody>
                    <a:bodyPr/>
                    <a:lstStyle/>
                    <a:p>
                      <a:pPr>
                        <a:defRPr sz="1000"/>
                      </a:pPr>
                      <a:r>
                        <a:rPr/>
                        <a:t>30,3%</a:t>
                      </a:r>
                    </a:p>
                  </a:txBody>
                  <a:tcPr>
                    <a:lnL w="0"/>
                    <a:lnR w="0"/>
                    <a:lnT w="0"/>
                    <a:lnB w="0"/>
                  </a:tcPr>
                </a:tc>
                <a:tc>
                  <a:txBody>
                    <a:bodyPr/>
                    <a:lstStyle/>
                    <a:p>
                      <a:pPr>
                        <a:defRPr sz="1000"/>
                      </a:pPr>
                      <a:r>
                        <a:rPr/>
                        <a:t>10,1%</a:t>
                      </a:r>
                    </a:p>
                  </a:txBody>
                  <a:tcPr>
                    <a:lnL w="0"/>
                    <a:lnR w="0"/>
                    <a:lnT w="0"/>
                    <a:lnB w="0"/>
                  </a:tcPr>
                </a:tc>
                <a:tc>
                  <a:txBody>
                    <a:bodyPr/>
                    <a:lstStyle/>
                    <a:p>
                      <a:pPr>
                        <a:defRPr sz="1000"/>
                      </a:pPr>
                      <a:r>
                        <a:rPr/>
                        <a:t>11,4%</a:t>
                      </a:r>
                    </a:p>
                  </a:txBody>
                  <a:tcPr>
                    <a:lnL w="0"/>
                    <a:lnR w="0"/>
                    <a:lnT w="0"/>
                    <a:lnB w="0"/>
                  </a:tcPr>
                </a:tc>
                <a:tc>
                  <a:txBody>
                    <a:bodyPr/>
                    <a:lstStyle/>
                    <a:p>
                      <a:pPr>
                        <a:defRPr sz="1000"/>
                      </a:pPr>
                      <a:r>
                        <a:rPr/>
                        <a:t>25,7%</a:t>
                      </a:r>
                    </a:p>
                  </a:txBody>
                  <a:tcPr>
                    <a:lnL w="0"/>
                    <a:lnR w="0"/>
                    <a:lnT w="0"/>
                    <a:lnB w="0"/>
                  </a:tcPr>
                </a:tc>
                <a:tc>
                  <a:txBody>
                    <a:bodyPr/>
                    <a:lstStyle/>
                    <a:p>
                      <a:pPr>
                        <a:defRPr sz="1000"/>
                      </a:pPr>
                      <a:r>
                        <a:rPr/>
                        <a:t>307</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4,4%</a:t>
                      </a:r>
                    </a:p>
                  </a:txBody>
                  <a:tcPr>
                    <a:lnL w="0"/>
                    <a:lnR w="0"/>
                    <a:lnT w="0"/>
                    <a:lnB w="0"/>
                  </a:tcPr>
                </a:tc>
                <a:tc>
                  <a:txBody>
                    <a:bodyPr/>
                    <a:lstStyle/>
                    <a:p>
                      <a:pPr>
                        <a:defRPr sz="1000"/>
                      </a:pPr>
                      <a:r>
                        <a:rPr/>
                        <a:t>18,6%</a:t>
                      </a:r>
                    </a:p>
                  </a:txBody>
                  <a:tcPr>
                    <a:lnL w="0"/>
                    <a:lnR w="0"/>
                    <a:lnT w="0"/>
                    <a:lnB w="0"/>
                  </a:tcPr>
                </a:tc>
                <a:tc>
                  <a:txBody>
                    <a:bodyPr/>
                    <a:lstStyle/>
                    <a:p>
                      <a:pPr>
                        <a:defRPr sz="1000"/>
                      </a:pPr>
                      <a:r>
                        <a:rPr/>
                        <a:t>35,1%</a:t>
                      </a:r>
                    </a:p>
                  </a:txBody>
                  <a:tcPr>
                    <a:lnL w="0"/>
                    <a:lnR w="0"/>
                    <a:lnT w="0"/>
                    <a:lnB w="0"/>
                  </a:tcPr>
                </a:tc>
                <a:tc>
                  <a:txBody>
                    <a:bodyPr/>
                    <a:lstStyle/>
                    <a:p>
                      <a:pPr>
                        <a:defRPr sz="1000"/>
                      </a:pPr>
                      <a:r>
                        <a:rPr/>
                        <a:t>11,8%</a:t>
                      </a:r>
                    </a:p>
                  </a:txBody>
                  <a:tcPr>
                    <a:lnL w="0"/>
                    <a:lnR w="0"/>
                    <a:lnT w="0"/>
                    <a:lnB w="0"/>
                  </a:tcPr>
                </a:tc>
                <a:tc>
                  <a:txBody>
                    <a:bodyPr/>
                    <a:lstStyle/>
                    <a:p>
                      <a:pPr>
                        <a:defRPr sz="1000"/>
                      </a:pPr>
                      <a:r>
                        <a:rPr/>
                        <a:t>9,6%</a:t>
                      </a:r>
                    </a:p>
                  </a:txBody>
                  <a:tcPr>
                    <a:lnL w="0"/>
                    <a:lnR w="0"/>
                    <a:lnT w="0"/>
                    <a:lnB w="0"/>
                  </a:tcPr>
                </a:tc>
                <a:tc>
                  <a:txBody>
                    <a:bodyPr/>
                    <a:lstStyle/>
                    <a:p>
                      <a:pPr>
                        <a:defRPr sz="1000"/>
                      </a:pPr>
                      <a:r>
                        <a:rPr/>
                        <a:t>20,5%</a:t>
                      </a:r>
                    </a:p>
                  </a:txBody>
                  <a:tcPr>
                    <a:lnL w="0"/>
                    <a:lnR w="0"/>
                    <a:lnT w="0"/>
                    <a:lnB w="0"/>
                  </a:tcPr>
                </a:tc>
                <a:tc>
                  <a:txBody>
                    <a:bodyPr/>
                    <a:lstStyle/>
                    <a:p>
                      <a:pPr>
                        <a:defRPr sz="1000"/>
                      </a:pPr>
                      <a:r>
                        <a:rPr/>
                        <a:t>542</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3,3%</a:t>
                      </a:r>
                    </a:p>
                  </a:txBody>
                  <a:tcPr>
                    <a:lnL w="0"/>
                    <a:lnR w="0"/>
                    <a:lnT w="0"/>
                    <a:lnB w="0"/>
                  </a:tcPr>
                </a:tc>
                <a:tc>
                  <a:txBody>
                    <a:bodyPr/>
                    <a:lstStyle/>
                    <a:p>
                      <a:pPr>
                        <a:defRPr sz="1000"/>
                      </a:pPr>
                      <a:r>
                        <a:rPr/>
                        <a:t>23,3%</a:t>
                      </a:r>
                    </a:p>
                  </a:txBody>
                  <a:tcPr>
                    <a:lnL w="0"/>
                    <a:lnR w="0"/>
                    <a:lnT w="0"/>
                    <a:lnB w="0"/>
                  </a:tcPr>
                </a:tc>
                <a:tc>
                  <a:txBody>
                    <a:bodyPr/>
                    <a:lstStyle/>
                    <a:p>
                      <a:pPr>
                        <a:defRPr sz="1000"/>
                      </a:pPr>
                      <a:r>
                        <a:rPr/>
                        <a:t>36,7%</a:t>
                      </a:r>
                    </a:p>
                  </a:txBody>
                  <a:tcPr>
                    <a:lnL w="0"/>
                    <a:lnR w="0"/>
                    <a:lnT w="0"/>
                    <a:lnB w="0"/>
                  </a:tcPr>
                </a:tc>
                <a:tc>
                  <a:txBody>
                    <a:bodyPr/>
                    <a:lstStyle/>
                    <a:p>
                      <a:pPr>
                        <a:defRPr sz="1000"/>
                      </a:pPr>
                      <a:r>
                        <a:rPr/>
                        <a:t>10,0%</a:t>
                      </a:r>
                    </a:p>
                  </a:txBody>
                  <a:tcPr>
                    <a:lnL w="0"/>
                    <a:lnR w="0"/>
                    <a:lnT w="0"/>
                    <a:lnB w="0"/>
                  </a:tcPr>
                </a:tc>
                <a:tc>
                  <a:txBody>
                    <a:bodyPr/>
                    <a:lstStyle/>
                    <a:p>
                      <a:pPr>
                        <a:defRPr sz="1000"/>
                      </a:pPr>
                      <a:r>
                        <a:rPr/>
                        <a:t>10,0%</a:t>
                      </a:r>
                    </a:p>
                  </a:txBody>
                  <a:tcPr>
                    <a:lnL w="0"/>
                    <a:lnR w="0"/>
                    <a:lnT w="0"/>
                    <a:lnB w="0"/>
                  </a:tcPr>
                </a:tc>
                <a:tc>
                  <a:txBody>
                    <a:bodyPr/>
                    <a:lstStyle/>
                    <a:p>
                      <a:pPr>
                        <a:defRPr sz="1000"/>
                      </a:pPr>
                      <a:r>
                        <a:rPr/>
                        <a:t>16,7%</a:t>
                      </a:r>
                    </a:p>
                  </a:txBody>
                  <a:tcPr>
                    <a:lnL w="0"/>
                    <a:lnR w="0"/>
                    <a:lnT w="0"/>
                    <a:lnB w="0"/>
                  </a:tcPr>
                </a:tc>
                <a:tc>
                  <a:txBody>
                    <a:bodyPr/>
                    <a:lstStyle/>
                    <a:p>
                      <a:pPr>
                        <a:defRPr sz="1000"/>
                      </a:pPr>
                      <a:r>
                        <a:rPr/>
                        <a:t>30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47. Hvilken hovedbransje tilhører din bedrift?</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47. Hvilken hovedbransje tilhører din bedrift?</a:t>
            </a:r>
          </a:p>
        </p:txBody>
      </p:sp>
      <p:sp>
        <p:nvSpPr>
          <p:cNvPr id="5" name="RepTitle"/>
          <p:cNvSpPr>
            <a:spLocks noGrp="1"/>
          </p:cNvSpPr>
          <p:nvPr>
            <p:ph sz="quarter" idx="14" hasCustomPrompt="1"/>
          </p:nvPr>
        </p:nvSpPr>
        <p:spPr/>
        <p:txBody>
          <a:bodyPr/>
          <a:lstStyle/>
          <a:p>
            <a:r>
              <a:rPr lang="en-US"/>
              <a:t>Næringspol. undersøkelse 2016 - Sammenligning av næringsforeninger</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80" cy="9692640"/>
        </p:xfrm>
        <a:graphic>
          <a:graphicData uri="http://schemas.openxmlformats.org/drawingml/2006/table">
            <a:tbl>
              <a:tblPr bandRow="1">
                <a:tableStyleId>{5C22544A-7EE6-4342-B048-85BDC9FD1C3A}</a:tableStyleId>
              </a:tblPr>
              <a:tblGrid>
                <a:gridCol w="410369"/>
                <a:gridCol w="410369"/>
                <a:gridCol w="410369"/>
                <a:gridCol w="410369"/>
                <a:gridCol w="410369"/>
                <a:gridCol w="410369"/>
                <a:gridCol w="410369"/>
                <a:gridCol w="410369"/>
                <a:gridCol w="410369"/>
                <a:gridCol w="410369"/>
                <a:gridCol w="410369"/>
                <a:gridCol w="410369"/>
                <a:gridCol w="410369"/>
                <a:gridCol w="410369"/>
                <a:gridCol w="410369"/>
                <a:gridCol w="410369"/>
                <a:gridCol w="410369"/>
                <a:gridCol w="410369"/>
                <a:gridCol w="410369"/>
                <a:gridCol w="410369"/>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Bank/finans/forsikring/revisjon </a:t>
                      </a:r>
                    </a:p>
                  </a:txBody>
                  <a:tcPr>
                    <a:lnL w="0"/>
                    <a:lnR w="0"/>
                    <a:lnT w="0"/>
                    <a:lnB w="12700">
                      <a:solidFill>
                        <a:srgbClr val="B4B4B4"/>
                      </a:solidFill>
                    </a:lnB>
                    <a:solidFill>
                      <a:prstClr val="black">
                        <a:lumOff val="100000"/>
                        <a:lumOff val="100000"/>
                      </a:prstClr>
                    </a:solidFill>
                  </a:tcPr>
                </a:tc>
                <a:tc>
                  <a:txBody>
                    <a:bodyPr/>
                    <a:lstStyle/>
                    <a:p>
                      <a:pPr>
                        <a:defRPr sz="1000"/>
                      </a:pPr>
                      <a:r>
                        <a:rPr b="1"/>
                        <a:t>Bygg- og anleggsvirksomhet </a:t>
                      </a:r>
                    </a:p>
                  </a:txBody>
                  <a:tcPr>
                    <a:lnL w="0"/>
                    <a:lnR w="0"/>
                    <a:lnT w="0"/>
                    <a:lnB w="12700">
                      <a:solidFill>
                        <a:srgbClr val="B4B4B4"/>
                      </a:solidFill>
                    </a:lnB>
                    <a:solidFill>
                      <a:prstClr val="black">
                        <a:lumOff val="100000"/>
                        <a:lumOff val="100000"/>
                      </a:prstClr>
                    </a:solidFill>
                  </a:tcPr>
                </a:tc>
                <a:tc>
                  <a:txBody>
                    <a:bodyPr/>
                    <a:lstStyle/>
                    <a:p>
                      <a:pPr>
                        <a:defRPr sz="1000"/>
                      </a:pPr>
                      <a:r>
                        <a:rPr b="1"/>
                        <a:t>Eiendom/teknisk og annen forretningsmessig tjenesteyting </a:t>
                      </a:r>
                    </a:p>
                  </a:txBody>
                  <a:tcPr>
                    <a:lnL w="0"/>
                    <a:lnR w="0"/>
                    <a:lnT w="0"/>
                    <a:lnB w="12700">
                      <a:solidFill>
                        <a:srgbClr val="B4B4B4"/>
                      </a:solidFill>
                    </a:lnB>
                    <a:solidFill>
                      <a:prstClr val="black">
                        <a:lumOff val="100000"/>
                        <a:lumOff val="100000"/>
                      </a:prstClr>
                    </a:solidFill>
                  </a:tcPr>
                </a:tc>
                <a:tc>
                  <a:txBody>
                    <a:bodyPr/>
                    <a:lstStyle/>
                    <a:p>
                      <a:pPr>
                        <a:defRPr sz="1000"/>
                      </a:pPr>
                      <a:r>
                        <a:rPr b="1"/>
                        <a:t>Energi, utenom olje og gass </a:t>
                      </a:r>
                    </a:p>
                  </a:txBody>
                  <a:tcPr>
                    <a:lnL w="0"/>
                    <a:lnR w="0"/>
                    <a:lnT w="0"/>
                    <a:lnB w="12700">
                      <a:solidFill>
                        <a:srgbClr val="B4B4B4"/>
                      </a:solidFill>
                    </a:lnB>
                    <a:solidFill>
                      <a:prstClr val="black">
                        <a:lumOff val="100000"/>
                        <a:lumOff val="100000"/>
                      </a:prstClr>
                    </a:solidFill>
                  </a:tcPr>
                </a:tc>
                <a:tc>
                  <a:txBody>
                    <a:bodyPr/>
                    <a:lstStyle/>
                    <a:p>
                      <a:pPr>
                        <a:defRPr sz="1000"/>
                      </a:pPr>
                      <a:r>
                        <a:rPr b="1"/>
                        <a:t>Helse/life science </a:t>
                      </a:r>
                    </a:p>
                  </a:txBody>
                  <a:tcPr>
                    <a:lnL w="0"/>
                    <a:lnR w="0"/>
                    <a:lnT w="0"/>
                    <a:lnB w="12700">
                      <a:solidFill>
                        <a:srgbClr val="B4B4B4"/>
                      </a:solidFill>
                    </a:lnB>
                    <a:solidFill>
                      <a:prstClr val="black">
                        <a:lumOff val="100000"/>
                        <a:lumOff val="100000"/>
                      </a:prstClr>
                    </a:solidFill>
                  </a:tcPr>
                </a:tc>
                <a:tc>
                  <a:txBody>
                    <a:bodyPr/>
                    <a:lstStyle/>
                    <a:p>
                      <a:pPr>
                        <a:defRPr sz="1000"/>
                      </a:pPr>
                      <a:r>
                        <a:rPr b="1"/>
                        <a:t>Høgskole/universitet/forskning </a:t>
                      </a:r>
                    </a:p>
                  </a:txBody>
                  <a:tcPr>
                    <a:lnL w="0"/>
                    <a:lnR w="0"/>
                    <a:lnT w="0"/>
                    <a:lnB w="12700">
                      <a:solidFill>
                        <a:srgbClr val="B4B4B4"/>
                      </a:solidFill>
                    </a:lnB>
                    <a:solidFill>
                      <a:prstClr val="black">
                        <a:lumOff val="100000"/>
                        <a:lumOff val="100000"/>
                      </a:prstClr>
                    </a:solidFill>
                  </a:tcPr>
                </a:tc>
                <a:tc>
                  <a:txBody>
                    <a:bodyPr/>
                    <a:lstStyle/>
                    <a:p>
                      <a:pPr>
                        <a:defRPr sz="1000"/>
                      </a:pPr>
                      <a:r>
                        <a:rPr b="1"/>
                        <a:t>IT/media/kommunikasjon/tele </a:t>
                      </a:r>
                    </a:p>
                  </a:txBody>
                  <a:tcPr>
                    <a:lnL w="0"/>
                    <a:lnR w="0"/>
                    <a:lnT w="0"/>
                    <a:lnB w="12700">
                      <a:solidFill>
                        <a:srgbClr val="B4B4B4"/>
                      </a:solidFill>
                    </a:lnB>
                    <a:solidFill>
                      <a:prstClr val="black">
                        <a:lumOff val="100000"/>
                        <a:lumOff val="100000"/>
                      </a:prstClr>
                    </a:solidFill>
                  </a:tcPr>
                </a:tc>
                <a:tc>
                  <a:txBody>
                    <a:bodyPr/>
                    <a:lstStyle/>
                    <a:p>
                      <a:pPr>
                        <a:defRPr sz="1000"/>
                      </a:pPr>
                      <a:r>
                        <a:rPr b="1"/>
                        <a:t>Konsulentvirksomhet </a:t>
                      </a:r>
                    </a:p>
                  </a:txBody>
                  <a:tcPr>
                    <a:lnL w="0"/>
                    <a:lnR w="0"/>
                    <a:lnT w="0"/>
                    <a:lnB w="12700">
                      <a:solidFill>
                        <a:srgbClr val="B4B4B4"/>
                      </a:solidFill>
                    </a:lnB>
                    <a:solidFill>
                      <a:prstClr val="black">
                        <a:lumOff val="100000"/>
                        <a:lumOff val="100000"/>
                      </a:prstClr>
                    </a:solidFill>
                  </a:tcPr>
                </a:tc>
                <a:tc>
                  <a:txBody>
                    <a:bodyPr/>
                    <a:lstStyle/>
                    <a:p>
                      <a:pPr>
                        <a:defRPr sz="1000"/>
                      </a:pPr>
                      <a:r>
                        <a:rPr b="1"/>
                        <a:t>Kultur </a:t>
                      </a:r>
                    </a:p>
                  </a:txBody>
                  <a:tcPr>
                    <a:lnL w="0"/>
                    <a:lnR w="0"/>
                    <a:lnT w="0"/>
                    <a:lnB w="12700">
                      <a:solidFill>
                        <a:srgbClr val="B4B4B4"/>
                      </a:solidFill>
                    </a:lnB>
                    <a:solidFill>
                      <a:prstClr val="black">
                        <a:lumOff val="100000"/>
                        <a:lumOff val="100000"/>
                      </a:prstClr>
                    </a:solidFill>
                  </a:tcPr>
                </a:tc>
                <a:tc>
                  <a:txBody>
                    <a:bodyPr/>
                    <a:lstStyle/>
                    <a:p>
                      <a:pPr>
                        <a:defRPr sz="1000"/>
                      </a:pPr>
                      <a:r>
                        <a:rPr b="1"/>
                        <a:t> Marin </a:t>
                      </a:r>
                    </a:p>
                  </a:txBody>
                  <a:tcPr>
                    <a:lnL w="0"/>
                    <a:lnR w="0"/>
                    <a:lnT w="0"/>
                    <a:lnB w="12700">
                      <a:solidFill>
                        <a:srgbClr val="B4B4B4"/>
                      </a:solidFill>
                    </a:lnB>
                    <a:solidFill>
                      <a:prstClr val="black">
                        <a:lumOff val="100000"/>
                        <a:lumOff val="100000"/>
                      </a:prstClr>
                    </a:solidFill>
                  </a:tcPr>
                </a:tc>
                <a:tc>
                  <a:txBody>
                    <a:bodyPr/>
                    <a:lstStyle/>
                    <a:p>
                      <a:pPr>
                        <a:defRPr sz="1000"/>
                      </a:pPr>
                      <a:r>
                        <a:rPr b="1"/>
                        <a:t>Maritim </a:t>
                      </a:r>
                    </a:p>
                  </a:txBody>
                  <a:tcPr>
                    <a:lnL w="0"/>
                    <a:lnR w="0"/>
                    <a:lnT w="0"/>
                    <a:lnB w="12700">
                      <a:solidFill>
                        <a:srgbClr val="B4B4B4"/>
                      </a:solidFill>
                    </a:lnB>
                    <a:solidFill>
                      <a:prstClr val="black">
                        <a:lumOff val="100000"/>
                        <a:lumOff val="100000"/>
                      </a:prstClr>
                    </a:solidFill>
                  </a:tcPr>
                </a:tc>
                <a:tc>
                  <a:txBody>
                    <a:bodyPr/>
                    <a:lstStyle/>
                    <a:p>
                      <a:pPr>
                        <a:defRPr sz="1000"/>
                      </a:pPr>
                      <a:r>
                        <a:rPr b="1"/>
                        <a:t>Olje og gass </a:t>
                      </a:r>
                    </a:p>
                  </a:txBody>
                  <a:tcPr>
                    <a:lnL w="0"/>
                    <a:lnR w="0"/>
                    <a:lnT w="0"/>
                    <a:lnB w="12700">
                      <a:solidFill>
                        <a:srgbClr val="B4B4B4"/>
                      </a:solidFill>
                    </a:lnB>
                    <a:solidFill>
                      <a:prstClr val="black">
                        <a:lumOff val="100000"/>
                        <a:lumOff val="100000"/>
                      </a:prstClr>
                    </a:solidFill>
                  </a:tcPr>
                </a:tc>
                <a:tc>
                  <a:txBody>
                    <a:bodyPr/>
                    <a:lstStyle/>
                    <a:p>
                      <a:pPr>
                        <a:defRPr sz="1000"/>
                      </a:pPr>
                      <a:r>
                        <a:rPr b="1"/>
                        <a:t>Reiseliv, hotell, restaurant </a:t>
                      </a:r>
                    </a:p>
                  </a:txBody>
                  <a:tcPr>
                    <a:lnL w="0"/>
                    <a:lnR w="0"/>
                    <a:lnT w="0"/>
                    <a:lnB w="12700">
                      <a:solidFill>
                        <a:srgbClr val="B4B4B4"/>
                      </a:solidFill>
                    </a:lnB>
                    <a:solidFill>
                      <a:prstClr val="black">
                        <a:lumOff val="100000"/>
                        <a:lumOff val="100000"/>
                      </a:prstClr>
                    </a:solidFill>
                  </a:tcPr>
                </a:tc>
                <a:tc>
                  <a:txBody>
                    <a:bodyPr/>
                    <a:lstStyle/>
                    <a:p>
                      <a:pPr>
                        <a:defRPr sz="1000"/>
                      </a:pPr>
                      <a:r>
                        <a:rPr b="1"/>
                        <a:t>Transport/logistikk </a:t>
                      </a:r>
                    </a:p>
                  </a:txBody>
                  <a:tcPr>
                    <a:lnL w="0"/>
                    <a:lnR w="0"/>
                    <a:lnT w="0"/>
                    <a:lnB w="12700">
                      <a:solidFill>
                        <a:srgbClr val="B4B4B4"/>
                      </a:solidFill>
                    </a:lnB>
                    <a:solidFill>
                      <a:prstClr val="black">
                        <a:lumOff val="100000"/>
                        <a:lumOff val="100000"/>
                      </a:prstClr>
                    </a:solidFill>
                  </a:tcPr>
                </a:tc>
                <a:tc>
                  <a:txBody>
                    <a:bodyPr/>
                    <a:lstStyle/>
                    <a:p>
                      <a:pPr>
                        <a:defRPr sz="1000"/>
                      </a:pPr>
                      <a:r>
                        <a:rPr b="1"/>
                        <a:t>Varehandel, detalj/engros </a:t>
                      </a:r>
                    </a:p>
                  </a:txBody>
                  <a:tcPr>
                    <a:lnL w="0"/>
                    <a:lnR w="0"/>
                    <a:lnT w="0"/>
                    <a:lnB w="12700">
                      <a:solidFill>
                        <a:srgbClr val="B4B4B4"/>
                      </a:solidFill>
                    </a:lnB>
                    <a:solidFill>
                      <a:prstClr val="black">
                        <a:lumOff val="100000"/>
                        <a:lumOff val="100000"/>
                      </a:prstClr>
                    </a:solidFill>
                  </a:tcPr>
                </a:tc>
                <a:tc>
                  <a:txBody>
                    <a:bodyPr/>
                    <a:lstStyle/>
                    <a:p>
                      <a:pPr>
                        <a:defRPr sz="1000"/>
                      </a:pPr>
                      <a:r>
                        <a:rPr b="1"/>
                        <a:t>Øvrig industri</a:t>
                      </a:r>
                    </a:p>
                  </a:txBody>
                  <a:tcPr>
                    <a:lnL w="0"/>
                    <a:lnR w="0"/>
                    <a:lnT w="0"/>
                    <a:lnB w="12700">
                      <a:solidFill>
                        <a:srgbClr val="B4B4B4"/>
                      </a:solidFill>
                    </a:lnB>
                    <a:solidFill>
                      <a:prstClr val="black">
                        <a:lumOff val="100000"/>
                        <a:lumOff val="100000"/>
                      </a:prstClr>
                    </a:solidFill>
                  </a:tcPr>
                </a:tc>
                <a:tc>
                  <a:txBody>
                    <a:bodyPr/>
                    <a:lstStyle/>
                    <a:p>
                      <a:pPr>
                        <a:defRPr sz="1000"/>
                      </a:pPr>
                      <a:r>
                        <a:rPr b="1"/>
                        <a:t>Offentlig sektor</a:t>
                      </a:r>
                    </a:p>
                  </a:txBody>
                  <a:tcPr>
                    <a:lnL w="0"/>
                    <a:lnR w="0"/>
                    <a:lnT w="0"/>
                    <a:lnB w="12700">
                      <a:solidFill>
                        <a:srgbClr val="B4B4B4"/>
                      </a:solidFill>
                    </a:lnB>
                    <a:solidFill>
                      <a:prstClr val="black">
                        <a:lumOff val="100000"/>
                        <a:lumOff val="100000"/>
                      </a:prstClr>
                    </a:solidFill>
                  </a:tcPr>
                </a:tc>
                <a:tc>
                  <a:txBody>
                    <a:bodyPr/>
                    <a:lstStyle/>
                    <a:p>
                      <a:pPr>
                        <a:defRPr sz="1000"/>
                      </a:pPr>
                      <a:r>
                        <a:rPr b="1"/>
                        <a:t>Annet, spesifiser her</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Hvilken hovedbransje tilhører din bedrift?</a:t>
                      </a:r>
                    </a:p>
                  </a:txBody>
                  <a:tcPr>
                    <a:lnL w="0"/>
                    <a:lnR w="0"/>
                    <a:lnT w="12700">
                      <a:solidFill>
                        <a:srgbClr val="B4B4B4"/>
                      </a:solidFill>
                    </a:lnT>
                    <a:lnB w="0"/>
                  </a:tcPr>
                </a:tc>
                <a:tc>
                  <a:txBody>
                    <a:bodyPr/>
                    <a:lstStyle/>
                    <a:p>
                      <a:pPr>
                        <a:defRPr sz="1000"/>
                      </a:pPr>
                      <a:r>
                        <a:rPr/>
                        <a:t>9,6%</a:t>
                      </a:r>
                    </a:p>
                  </a:txBody>
                  <a:tcPr>
                    <a:lnL w="0"/>
                    <a:lnR w="0"/>
                    <a:lnT w="12700">
                      <a:solidFill>
                        <a:srgbClr val="B4B4B4"/>
                      </a:solidFill>
                    </a:lnT>
                    <a:lnB w="0"/>
                  </a:tcPr>
                </a:tc>
                <a:tc>
                  <a:txBody>
                    <a:bodyPr/>
                    <a:lstStyle/>
                    <a:p>
                      <a:pPr>
                        <a:defRPr sz="1000"/>
                      </a:pPr>
                      <a:r>
                        <a:rPr/>
                        <a:t>15,0%</a:t>
                      </a:r>
                    </a:p>
                  </a:txBody>
                  <a:tcPr>
                    <a:lnL w="0"/>
                    <a:lnR w="0"/>
                    <a:lnT w="12700">
                      <a:solidFill>
                        <a:srgbClr val="B4B4B4"/>
                      </a:solidFill>
                    </a:lnT>
                    <a:lnB w="0"/>
                  </a:tcPr>
                </a:tc>
                <a:tc>
                  <a:txBody>
                    <a:bodyPr/>
                    <a:lstStyle/>
                    <a:p>
                      <a:pPr>
                        <a:defRPr sz="1000"/>
                      </a:pPr>
                      <a:r>
                        <a:rPr/>
                        <a:t>6,4%</a:t>
                      </a:r>
                    </a:p>
                  </a:txBody>
                  <a:tcPr>
                    <a:lnL w="0"/>
                    <a:lnR w="0"/>
                    <a:lnT w="12700">
                      <a:solidFill>
                        <a:srgbClr val="B4B4B4"/>
                      </a:solidFill>
                    </a:lnT>
                    <a:lnB w="0"/>
                  </a:tcPr>
                </a:tc>
                <a:tc>
                  <a:txBody>
                    <a:bodyPr/>
                    <a:lstStyle/>
                    <a:p>
                      <a:pPr>
                        <a:defRPr sz="1000"/>
                      </a:pPr>
                      <a:r>
                        <a:rPr/>
                        <a:t>1,0%</a:t>
                      </a:r>
                    </a:p>
                  </a:txBody>
                  <a:tcPr>
                    <a:lnL w="0"/>
                    <a:lnR w="0"/>
                    <a:lnT w="12700">
                      <a:solidFill>
                        <a:srgbClr val="B4B4B4"/>
                      </a:solidFill>
                    </a:lnT>
                    <a:lnB w="0"/>
                  </a:tcPr>
                </a:tc>
                <a:tc>
                  <a:txBody>
                    <a:bodyPr/>
                    <a:lstStyle/>
                    <a:p>
                      <a:pPr>
                        <a:defRPr sz="1000"/>
                      </a:pPr>
                      <a:r>
                        <a:rPr/>
                        <a:t>1,0%</a:t>
                      </a:r>
                    </a:p>
                  </a:txBody>
                  <a:tcPr>
                    <a:lnL w="0"/>
                    <a:lnR w="0"/>
                    <a:lnT w="12700">
                      <a:solidFill>
                        <a:srgbClr val="B4B4B4"/>
                      </a:solidFill>
                    </a:lnT>
                    <a:lnB w="0"/>
                  </a:tcPr>
                </a:tc>
                <a:tc>
                  <a:txBody>
                    <a:bodyPr/>
                    <a:lstStyle/>
                    <a:p>
                      <a:pPr>
                        <a:defRPr sz="1000"/>
                      </a:pPr>
                      <a:r>
                        <a:rPr/>
                        <a:t>1,1%</a:t>
                      </a:r>
                    </a:p>
                  </a:txBody>
                  <a:tcPr>
                    <a:lnL w="0"/>
                    <a:lnR w="0"/>
                    <a:lnT w="12700">
                      <a:solidFill>
                        <a:srgbClr val="B4B4B4"/>
                      </a:solidFill>
                    </a:lnT>
                    <a:lnB w="0"/>
                  </a:tcPr>
                </a:tc>
                <a:tc>
                  <a:txBody>
                    <a:bodyPr/>
                    <a:lstStyle/>
                    <a:p>
                      <a:pPr>
                        <a:defRPr sz="1000"/>
                      </a:pPr>
                      <a:r>
                        <a:rPr/>
                        <a:t>6,8%</a:t>
                      </a:r>
                    </a:p>
                  </a:txBody>
                  <a:tcPr>
                    <a:lnL w="0"/>
                    <a:lnR w="0"/>
                    <a:lnT w="12700">
                      <a:solidFill>
                        <a:srgbClr val="B4B4B4"/>
                      </a:solidFill>
                    </a:lnT>
                    <a:lnB w="0"/>
                  </a:tcPr>
                </a:tc>
                <a:tc>
                  <a:txBody>
                    <a:bodyPr/>
                    <a:lstStyle/>
                    <a:p>
                      <a:pPr>
                        <a:defRPr sz="1000"/>
                      </a:pPr>
                      <a:r>
                        <a:rPr/>
                        <a:t>11,9%</a:t>
                      </a:r>
                    </a:p>
                  </a:txBody>
                  <a:tcPr>
                    <a:lnL w="0"/>
                    <a:lnR w="0"/>
                    <a:lnT w="12700">
                      <a:solidFill>
                        <a:srgbClr val="B4B4B4"/>
                      </a:solidFill>
                    </a:lnT>
                    <a:lnB w="0"/>
                  </a:tcPr>
                </a:tc>
                <a:tc>
                  <a:txBody>
                    <a:bodyPr/>
                    <a:lstStyle/>
                    <a:p>
                      <a:pPr>
                        <a:defRPr sz="1000"/>
                      </a:pPr>
                      <a:r>
                        <a:rPr/>
                        <a:t>1,9%</a:t>
                      </a:r>
                    </a:p>
                  </a:txBody>
                  <a:tcPr>
                    <a:lnL w="0"/>
                    <a:lnR w="0"/>
                    <a:lnT w="12700">
                      <a:solidFill>
                        <a:srgbClr val="B4B4B4"/>
                      </a:solidFill>
                    </a:lnT>
                    <a:lnB w="0"/>
                  </a:tcPr>
                </a:tc>
                <a:tc>
                  <a:txBody>
                    <a:bodyPr/>
                    <a:lstStyle/>
                    <a:p>
                      <a:pPr>
                        <a:defRPr sz="1000"/>
                      </a:pPr>
                      <a:r>
                        <a:rPr/>
                        <a:t>1,2%</a:t>
                      </a:r>
                    </a:p>
                  </a:txBody>
                  <a:tcPr>
                    <a:lnL w="0"/>
                    <a:lnR w="0"/>
                    <a:lnT w="12700">
                      <a:solidFill>
                        <a:srgbClr val="B4B4B4"/>
                      </a:solidFill>
                    </a:lnT>
                    <a:lnB w="0"/>
                  </a:tcPr>
                </a:tc>
                <a:tc>
                  <a:txBody>
                    <a:bodyPr/>
                    <a:lstStyle/>
                    <a:p>
                      <a:pPr>
                        <a:defRPr sz="1000"/>
                      </a:pPr>
                      <a:r>
                        <a:rPr/>
                        <a:t>2,2%</a:t>
                      </a:r>
                    </a:p>
                  </a:txBody>
                  <a:tcPr>
                    <a:lnL w="0"/>
                    <a:lnR w="0"/>
                    <a:lnT w="12700">
                      <a:solidFill>
                        <a:srgbClr val="B4B4B4"/>
                      </a:solidFill>
                    </a:lnT>
                    <a:lnB w="0"/>
                  </a:tcPr>
                </a:tc>
                <a:tc>
                  <a:txBody>
                    <a:bodyPr/>
                    <a:lstStyle/>
                    <a:p>
                      <a:pPr>
                        <a:defRPr sz="1000"/>
                      </a:pPr>
                      <a:r>
                        <a:rPr/>
                        <a:t>14,6%</a:t>
                      </a:r>
                    </a:p>
                  </a:txBody>
                  <a:tcPr>
                    <a:lnL w="0"/>
                    <a:lnR w="0"/>
                    <a:lnT w="12700">
                      <a:solidFill>
                        <a:srgbClr val="B4B4B4"/>
                      </a:solidFill>
                    </a:lnT>
                    <a:lnB w="0"/>
                  </a:tcPr>
                </a:tc>
                <a:tc>
                  <a:txBody>
                    <a:bodyPr/>
                    <a:lstStyle/>
                    <a:p>
                      <a:pPr>
                        <a:defRPr sz="1000"/>
                      </a:pPr>
                      <a:r>
                        <a:rPr/>
                        <a:t>3,1%</a:t>
                      </a:r>
                    </a:p>
                  </a:txBody>
                  <a:tcPr>
                    <a:lnL w="0"/>
                    <a:lnR w="0"/>
                    <a:lnT w="12700">
                      <a:solidFill>
                        <a:srgbClr val="B4B4B4"/>
                      </a:solidFill>
                    </a:lnT>
                    <a:lnB w="0"/>
                  </a:tcPr>
                </a:tc>
                <a:tc>
                  <a:txBody>
                    <a:bodyPr/>
                    <a:lstStyle/>
                    <a:p>
                      <a:pPr>
                        <a:defRPr sz="1000"/>
                      </a:pPr>
                      <a:r>
                        <a:rPr/>
                        <a:t>4,8%</a:t>
                      </a:r>
                    </a:p>
                  </a:txBody>
                  <a:tcPr>
                    <a:lnL w="0"/>
                    <a:lnR w="0"/>
                    <a:lnT w="12700">
                      <a:solidFill>
                        <a:srgbClr val="B4B4B4"/>
                      </a:solidFill>
                    </a:lnT>
                    <a:lnB w="0"/>
                  </a:tcPr>
                </a:tc>
                <a:tc>
                  <a:txBody>
                    <a:bodyPr/>
                    <a:lstStyle/>
                    <a:p>
                      <a:pPr>
                        <a:defRPr sz="1000"/>
                      </a:pPr>
                      <a:r>
                        <a:rPr/>
                        <a:t>5,5%</a:t>
                      </a:r>
                    </a:p>
                  </a:txBody>
                  <a:tcPr>
                    <a:lnL w="0"/>
                    <a:lnR w="0"/>
                    <a:lnT w="12700">
                      <a:solidFill>
                        <a:srgbClr val="B4B4B4"/>
                      </a:solidFill>
                    </a:lnT>
                    <a:lnB w="0"/>
                  </a:tcPr>
                </a:tc>
                <a:tc>
                  <a:txBody>
                    <a:bodyPr/>
                    <a:lstStyle/>
                    <a:p>
                      <a:pPr>
                        <a:defRPr sz="1000"/>
                      </a:pPr>
                      <a:r>
                        <a:rPr/>
                        <a:t>3,4%</a:t>
                      </a:r>
                    </a:p>
                  </a:txBody>
                  <a:tcPr>
                    <a:lnL w="0"/>
                    <a:lnR w="0"/>
                    <a:lnT w="12700">
                      <a:solidFill>
                        <a:srgbClr val="B4B4B4"/>
                      </a:solidFill>
                    </a:lnT>
                    <a:lnB w="0"/>
                  </a:tcPr>
                </a:tc>
                <a:tc>
                  <a:txBody>
                    <a:bodyPr/>
                    <a:lstStyle/>
                    <a:p>
                      <a:pPr>
                        <a:defRPr sz="1000"/>
                      </a:pPr>
                      <a:r>
                        <a:rPr/>
                        <a:t>1,8%</a:t>
                      </a:r>
                    </a:p>
                  </a:txBody>
                  <a:tcPr>
                    <a:lnL w="0"/>
                    <a:lnR w="0"/>
                    <a:lnT w="12700">
                      <a:solidFill>
                        <a:srgbClr val="B4B4B4"/>
                      </a:solidFill>
                    </a:lnT>
                    <a:lnB w="0"/>
                  </a:tcPr>
                </a:tc>
                <a:tc>
                  <a:txBody>
                    <a:bodyPr/>
                    <a:lstStyle/>
                    <a:p>
                      <a:pPr>
                        <a:defRPr sz="1000"/>
                      </a:pPr>
                      <a:r>
                        <a:rPr/>
                        <a:t>8,6%</a:t>
                      </a:r>
                    </a:p>
                  </a:txBody>
                  <a:tcPr>
                    <a:lnL w="0"/>
                    <a:lnR w="0"/>
                    <a:lnT w="12700">
                      <a:solidFill>
                        <a:srgbClr val="B4B4B4"/>
                      </a:solidFill>
                    </a:lnT>
                    <a:lnB w="0"/>
                  </a:tcPr>
                </a:tc>
                <a:tc>
                  <a:txBody>
                    <a:bodyPr/>
                    <a:lstStyle/>
                    <a:p>
                      <a:pPr>
                        <a:defRPr sz="1000"/>
                      </a:pPr>
                      <a:r>
                        <a:rPr/>
                        <a:t>893</a:t>
                      </a:r>
                    </a:p>
                  </a:txBody>
                  <a:tcPr>
                    <a:lnL w="0"/>
                    <a:lnR w="0"/>
                    <a:lnT w="12700">
                      <a:solidFill>
                        <a:srgbClr val="B4B4B4"/>
                      </a:solidFill>
                    </a:lnT>
                    <a:lnB w="0"/>
                  </a:tcPr>
                </a:tc>
              </a:tr>
              <a:tr h="0">
                <a:tc>
                  <a:txBody>
                    <a:bodyPr/>
                    <a:lstStyle/>
                    <a:p>
                      <a:pPr>
                        <a:defRPr sz="1000"/>
                      </a:pPr>
                      <a:r>
                        <a:rPr b="1"/>
                        <a:t>Haugesundregionens Næringsforening </a:t>
                      </a:r>
                    </a:p>
                  </a:txBody>
                  <a:tcPr>
                    <a:lnL w="0"/>
                    <a:lnR w="0"/>
                    <a:lnT w="0"/>
                    <a:lnB w="0"/>
                  </a:tcPr>
                </a:tc>
                <a:tc>
                  <a:txBody>
                    <a:bodyPr/>
                    <a:lstStyle/>
                    <a:p>
                      <a:pPr>
                        <a:defRPr sz="1000"/>
                      </a:pPr>
                      <a:r>
                        <a:rPr/>
                        <a:t>5,6%</a:t>
                      </a:r>
                    </a:p>
                  </a:txBody>
                  <a:tcPr>
                    <a:lnL w="0"/>
                    <a:lnR w="0"/>
                    <a:lnT w="0"/>
                    <a:lnB w="0"/>
                  </a:tcPr>
                </a:tc>
                <a:tc>
                  <a:txBody>
                    <a:bodyPr/>
                    <a:lstStyle/>
                    <a:p>
                      <a:pPr>
                        <a:defRPr sz="1000"/>
                      </a:pPr>
                      <a:r>
                        <a:rPr/>
                        <a:t>15,7%</a:t>
                      </a:r>
                    </a:p>
                  </a:txBody>
                  <a:tcPr>
                    <a:lnL w="0"/>
                    <a:lnR w="0"/>
                    <a:lnT w="0"/>
                    <a:lnB w="0"/>
                  </a:tcPr>
                </a:tc>
                <a:tc>
                  <a:txBody>
                    <a:bodyPr/>
                    <a:lstStyle/>
                    <a:p>
                      <a:pPr>
                        <a:defRPr sz="1000"/>
                      </a:pPr>
                      <a:r>
                        <a:rPr/>
                        <a:t>5,6%</a:t>
                      </a:r>
                    </a:p>
                  </a:txBody>
                  <a:tcPr>
                    <a:lnL w="0"/>
                    <a:lnR w="0"/>
                    <a:lnT w="0"/>
                    <a:lnB w="0"/>
                  </a:tcPr>
                </a:tc>
                <a:tc>
                  <a:txBody>
                    <a:bodyPr/>
                    <a:lstStyle/>
                    <a:p>
                      <a:pPr>
                        <a:defRPr sz="1000"/>
                      </a:pPr>
                      <a:r>
                        <a:rPr/>
                        <a:t>0,9%</a:t>
                      </a:r>
                    </a:p>
                  </a:txBody>
                  <a:tcPr>
                    <a:lnL w="0"/>
                    <a:lnR w="0"/>
                    <a:lnT w="0"/>
                    <a:lnB w="0"/>
                  </a:tcPr>
                </a:tc>
                <a:tc>
                  <a:txBody>
                    <a:bodyPr/>
                    <a:lstStyle/>
                    <a:p>
                      <a:pPr>
                        <a:defRPr sz="1000"/>
                      </a:pPr>
                      <a:r>
                        <a:rPr/>
                        <a:t>1,9%</a:t>
                      </a:r>
                    </a:p>
                  </a:txBody>
                  <a:tcPr>
                    <a:lnL w="0"/>
                    <a:lnR w="0"/>
                    <a:lnT w="0"/>
                    <a:lnB w="0"/>
                  </a:tcPr>
                </a:tc>
                <a:tc>
                  <a:txBody>
                    <a:bodyPr/>
                    <a:lstStyle/>
                    <a:p>
                      <a:pPr>
                        <a:defRPr sz="1000"/>
                      </a:pPr>
                      <a:r>
                        <a:rPr/>
                        <a:t>0,0%</a:t>
                      </a:r>
                    </a:p>
                  </a:txBody>
                  <a:tcPr>
                    <a:lnL w="0"/>
                    <a:lnR w="0"/>
                    <a:lnT w="0"/>
                    <a:lnB w="0"/>
                  </a:tcPr>
                </a:tc>
                <a:tc>
                  <a:txBody>
                    <a:bodyPr/>
                    <a:lstStyle/>
                    <a:p>
                      <a:pPr>
                        <a:defRPr sz="1000"/>
                      </a:pPr>
                      <a:r>
                        <a:rPr/>
                        <a:t>6,5%</a:t>
                      </a:r>
                    </a:p>
                  </a:txBody>
                  <a:tcPr>
                    <a:lnL w="0"/>
                    <a:lnR w="0"/>
                    <a:lnT w="0"/>
                    <a:lnB w="0"/>
                  </a:tcPr>
                </a:tc>
                <a:tc>
                  <a:txBody>
                    <a:bodyPr/>
                    <a:lstStyle/>
                    <a:p>
                      <a:pPr>
                        <a:defRPr sz="1000"/>
                      </a:pPr>
                      <a:r>
                        <a:rPr/>
                        <a:t>9,3%</a:t>
                      </a:r>
                    </a:p>
                  </a:txBody>
                  <a:tcPr>
                    <a:lnL w="0"/>
                    <a:lnR w="0"/>
                    <a:lnT w="0"/>
                    <a:lnB w="0"/>
                  </a:tcPr>
                </a:tc>
                <a:tc>
                  <a:txBody>
                    <a:bodyPr/>
                    <a:lstStyle/>
                    <a:p>
                      <a:pPr>
                        <a:defRPr sz="1000"/>
                      </a:pPr>
                      <a:r>
                        <a:rPr/>
                        <a:t>0,0%</a:t>
                      </a:r>
                    </a:p>
                  </a:txBody>
                  <a:tcPr>
                    <a:lnL w="0"/>
                    <a:lnR w="0"/>
                    <a:lnT w="0"/>
                    <a:lnB w="0"/>
                  </a:tcPr>
                </a:tc>
                <a:tc>
                  <a:txBody>
                    <a:bodyPr/>
                    <a:lstStyle/>
                    <a:p>
                      <a:pPr>
                        <a:defRPr sz="1000"/>
                      </a:pPr>
                      <a:r>
                        <a:rPr/>
                        <a:t>1,9%</a:t>
                      </a:r>
                    </a:p>
                  </a:txBody>
                  <a:tcPr>
                    <a:lnL w="0"/>
                    <a:lnR w="0"/>
                    <a:lnT w="0"/>
                    <a:lnB w="0"/>
                  </a:tcPr>
                </a:tc>
                <a:tc>
                  <a:txBody>
                    <a:bodyPr/>
                    <a:lstStyle/>
                    <a:p>
                      <a:pPr>
                        <a:defRPr sz="1000"/>
                      </a:pPr>
                      <a:r>
                        <a:rPr/>
                        <a:t>1,9%</a:t>
                      </a:r>
                    </a:p>
                  </a:txBody>
                  <a:tcPr>
                    <a:lnL w="0"/>
                    <a:lnR w="0"/>
                    <a:lnT w="0"/>
                    <a:lnB w="0"/>
                  </a:tcPr>
                </a:tc>
                <a:tc>
                  <a:txBody>
                    <a:bodyPr/>
                    <a:lstStyle/>
                    <a:p>
                      <a:pPr>
                        <a:defRPr sz="1000"/>
                      </a:pPr>
                      <a:r>
                        <a:rPr/>
                        <a:t>9,3%</a:t>
                      </a:r>
                    </a:p>
                  </a:txBody>
                  <a:tcPr>
                    <a:lnL w="0"/>
                    <a:lnR w="0"/>
                    <a:lnT w="0"/>
                    <a:lnB w="0"/>
                  </a:tcPr>
                </a:tc>
                <a:tc>
                  <a:txBody>
                    <a:bodyPr/>
                    <a:lstStyle/>
                    <a:p>
                      <a:pPr>
                        <a:defRPr sz="1000"/>
                      </a:pPr>
                      <a:r>
                        <a:rPr/>
                        <a:t>3,7%</a:t>
                      </a:r>
                    </a:p>
                  </a:txBody>
                  <a:tcPr>
                    <a:lnL w="0"/>
                    <a:lnR w="0"/>
                    <a:lnT w="0"/>
                    <a:lnB w="0"/>
                  </a:tcPr>
                </a:tc>
                <a:tc>
                  <a:txBody>
                    <a:bodyPr/>
                    <a:lstStyle/>
                    <a:p>
                      <a:pPr>
                        <a:defRPr sz="1000"/>
                      </a:pPr>
                      <a:r>
                        <a:rPr/>
                        <a:t>7,4%</a:t>
                      </a:r>
                    </a:p>
                  </a:txBody>
                  <a:tcPr>
                    <a:lnL w="0"/>
                    <a:lnR w="0"/>
                    <a:lnT w="0"/>
                    <a:lnB w="0"/>
                  </a:tcPr>
                </a:tc>
                <a:tc>
                  <a:txBody>
                    <a:bodyPr/>
                    <a:lstStyle/>
                    <a:p>
                      <a:pPr>
                        <a:defRPr sz="1000"/>
                      </a:pPr>
                      <a:r>
                        <a:rPr/>
                        <a:t>8,3%</a:t>
                      </a:r>
                    </a:p>
                  </a:txBody>
                  <a:tcPr>
                    <a:lnL w="0"/>
                    <a:lnR w="0"/>
                    <a:lnT w="0"/>
                    <a:lnB w="0"/>
                  </a:tcPr>
                </a:tc>
                <a:tc>
                  <a:txBody>
                    <a:bodyPr/>
                    <a:lstStyle/>
                    <a:p>
                      <a:pPr>
                        <a:defRPr sz="1000"/>
                      </a:pPr>
                      <a:r>
                        <a:rPr/>
                        <a:t>5,6%</a:t>
                      </a:r>
                    </a:p>
                  </a:txBody>
                  <a:tcPr>
                    <a:lnL w="0"/>
                    <a:lnR w="0"/>
                    <a:lnT w="0"/>
                    <a:lnB w="0"/>
                  </a:tcPr>
                </a:tc>
                <a:tc>
                  <a:txBody>
                    <a:bodyPr/>
                    <a:lstStyle/>
                    <a:p>
                      <a:pPr>
                        <a:defRPr sz="1000"/>
                      </a:pPr>
                      <a:r>
                        <a:rPr/>
                        <a:t>2,8%</a:t>
                      </a:r>
                    </a:p>
                  </a:txBody>
                  <a:tcPr>
                    <a:lnL w="0"/>
                    <a:lnR w="0"/>
                    <a:lnT w="0"/>
                    <a:lnB w="0"/>
                  </a:tcPr>
                </a:tc>
                <a:tc>
                  <a:txBody>
                    <a:bodyPr/>
                    <a:lstStyle/>
                    <a:p>
                      <a:pPr>
                        <a:defRPr sz="1000"/>
                      </a:pPr>
                      <a:r>
                        <a:rPr/>
                        <a:t>13,9%</a:t>
                      </a:r>
                    </a:p>
                  </a:txBody>
                  <a:tcPr>
                    <a:lnL w="0"/>
                    <a:lnR w="0"/>
                    <a:lnT w="0"/>
                    <a:lnB w="0"/>
                  </a:tcPr>
                </a:tc>
                <a:tc>
                  <a:txBody>
                    <a:bodyPr/>
                    <a:lstStyle/>
                    <a:p>
                      <a:pPr>
                        <a:defRPr sz="1000"/>
                      </a:pPr>
                      <a:r>
                        <a:rPr/>
                        <a:t>108</a:t>
                      </a:r>
                    </a:p>
                  </a:txBody>
                  <a:tcPr>
                    <a:lnL w="0"/>
                    <a:lnR w="0"/>
                    <a:lnT w="0"/>
                    <a:lnB w="0"/>
                  </a:tcPr>
                </a:tc>
              </a:tr>
              <a:tr h="0">
                <a:tc>
                  <a:txBody>
                    <a:bodyPr/>
                    <a:lstStyle/>
                    <a:p>
                      <a:pPr>
                        <a:defRPr sz="1000"/>
                      </a:pPr>
                      <a:r>
                        <a:rPr b="1"/>
                        <a:t>Bergen Næringsråd</a:t>
                      </a:r>
                    </a:p>
                  </a:txBody>
                  <a:tcPr>
                    <a:lnL w="0"/>
                    <a:lnR w="0"/>
                    <a:lnT w="0"/>
                    <a:lnB w="0"/>
                  </a:tcPr>
                </a:tc>
                <a:tc>
                  <a:txBody>
                    <a:bodyPr/>
                    <a:lstStyle/>
                    <a:p>
                      <a:pPr>
                        <a:defRPr sz="1000"/>
                      </a:pPr>
                      <a:r>
                        <a:rPr/>
                        <a:t>14,8%</a:t>
                      </a:r>
                    </a:p>
                  </a:txBody>
                  <a:tcPr>
                    <a:lnL w="0"/>
                    <a:lnR w="0"/>
                    <a:lnT w="0"/>
                    <a:lnB w="0"/>
                  </a:tcPr>
                </a:tc>
                <a:tc>
                  <a:txBody>
                    <a:bodyPr/>
                    <a:lstStyle/>
                    <a:p>
                      <a:pPr>
                        <a:defRPr sz="1000"/>
                      </a:pPr>
                      <a:r>
                        <a:rPr/>
                        <a:t>12,0%</a:t>
                      </a:r>
                    </a:p>
                  </a:txBody>
                  <a:tcPr>
                    <a:lnL w="0"/>
                    <a:lnR w="0"/>
                    <a:lnT w="0"/>
                    <a:lnB w="0"/>
                  </a:tcPr>
                </a:tc>
                <a:tc>
                  <a:txBody>
                    <a:bodyPr/>
                    <a:lstStyle/>
                    <a:p>
                      <a:pPr>
                        <a:defRPr sz="1000"/>
                      </a:pPr>
                      <a:r>
                        <a:rPr/>
                        <a:t>7,0%</a:t>
                      </a:r>
                    </a:p>
                  </a:txBody>
                  <a:tcPr>
                    <a:lnL w="0"/>
                    <a:lnR w="0"/>
                    <a:lnT w="0"/>
                    <a:lnB w="0"/>
                  </a:tcPr>
                </a:tc>
                <a:tc>
                  <a:txBody>
                    <a:bodyPr/>
                    <a:lstStyle/>
                    <a:p>
                      <a:pPr>
                        <a:defRPr sz="1000"/>
                      </a:pPr>
                      <a:r>
                        <a:rPr/>
                        <a:t>1,8%</a:t>
                      </a:r>
                    </a:p>
                  </a:txBody>
                  <a:tcPr>
                    <a:lnL w="0"/>
                    <a:lnR w="0"/>
                    <a:lnT w="0"/>
                    <a:lnB w="0"/>
                  </a:tcPr>
                </a:tc>
                <a:tc>
                  <a:txBody>
                    <a:bodyPr/>
                    <a:lstStyle/>
                    <a:p>
                      <a:pPr>
                        <a:defRPr sz="1000"/>
                      </a:pPr>
                      <a:r>
                        <a:rPr/>
                        <a:t>1,4%</a:t>
                      </a:r>
                    </a:p>
                  </a:txBody>
                  <a:tcPr>
                    <a:lnL w="0"/>
                    <a:lnR w="0"/>
                    <a:lnT w="0"/>
                    <a:lnB w="0"/>
                  </a:tcPr>
                </a:tc>
                <a:tc>
                  <a:txBody>
                    <a:bodyPr/>
                    <a:lstStyle/>
                    <a:p>
                      <a:pPr>
                        <a:defRPr sz="1000"/>
                      </a:pPr>
                      <a:r>
                        <a:rPr/>
                        <a:t>2,1%</a:t>
                      </a:r>
                    </a:p>
                  </a:txBody>
                  <a:tcPr>
                    <a:lnL w="0"/>
                    <a:lnR w="0"/>
                    <a:lnT w="0"/>
                    <a:lnB w="0"/>
                  </a:tcPr>
                </a:tc>
                <a:tc>
                  <a:txBody>
                    <a:bodyPr/>
                    <a:lstStyle/>
                    <a:p>
                      <a:pPr>
                        <a:defRPr sz="1000"/>
                      </a:pPr>
                      <a:r>
                        <a:rPr/>
                        <a:t>6,3%</a:t>
                      </a:r>
                    </a:p>
                  </a:txBody>
                  <a:tcPr>
                    <a:lnL w="0"/>
                    <a:lnR w="0"/>
                    <a:lnT w="0"/>
                    <a:lnB w="0"/>
                  </a:tcPr>
                </a:tc>
                <a:tc>
                  <a:txBody>
                    <a:bodyPr/>
                    <a:lstStyle/>
                    <a:p>
                      <a:pPr>
                        <a:defRPr sz="1000"/>
                      </a:pPr>
                      <a:r>
                        <a:rPr/>
                        <a:t>14,8%</a:t>
                      </a:r>
                    </a:p>
                  </a:txBody>
                  <a:tcPr>
                    <a:lnL w="0"/>
                    <a:lnR w="0"/>
                    <a:lnT w="0"/>
                    <a:lnB w="0"/>
                  </a:tcPr>
                </a:tc>
                <a:tc>
                  <a:txBody>
                    <a:bodyPr/>
                    <a:lstStyle/>
                    <a:p>
                      <a:pPr>
                        <a:defRPr sz="1000"/>
                      </a:pPr>
                      <a:r>
                        <a:rPr/>
                        <a:t>1,8%</a:t>
                      </a:r>
                    </a:p>
                  </a:txBody>
                  <a:tcPr>
                    <a:lnL w="0"/>
                    <a:lnR w="0"/>
                    <a:lnT w="0"/>
                    <a:lnB w="0"/>
                  </a:tcPr>
                </a:tc>
                <a:tc>
                  <a:txBody>
                    <a:bodyPr/>
                    <a:lstStyle/>
                    <a:p>
                      <a:pPr>
                        <a:defRPr sz="1000"/>
                      </a:pPr>
                      <a:r>
                        <a:rPr/>
                        <a:t>1,4%</a:t>
                      </a:r>
                    </a:p>
                  </a:txBody>
                  <a:tcPr>
                    <a:lnL w="0"/>
                    <a:lnR w="0"/>
                    <a:lnT w="0"/>
                    <a:lnB w="0"/>
                  </a:tcPr>
                </a:tc>
                <a:tc>
                  <a:txBody>
                    <a:bodyPr/>
                    <a:lstStyle/>
                    <a:p>
                      <a:pPr>
                        <a:defRPr sz="1000"/>
                      </a:pPr>
                      <a:r>
                        <a:rPr/>
                        <a:t>2,1%</a:t>
                      </a:r>
                    </a:p>
                  </a:txBody>
                  <a:tcPr>
                    <a:lnL w="0"/>
                    <a:lnR w="0"/>
                    <a:lnT w="0"/>
                    <a:lnB w="0"/>
                  </a:tcPr>
                </a:tc>
                <a:tc>
                  <a:txBody>
                    <a:bodyPr/>
                    <a:lstStyle/>
                    <a:p>
                      <a:pPr>
                        <a:defRPr sz="1000"/>
                      </a:pPr>
                      <a:r>
                        <a:rPr/>
                        <a:t>9,9%</a:t>
                      </a:r>
                    </a:p>
                  </a:txBody>
                  <a:tcPr>
                    <a:lnL w="0"/>
                    <a:lnR w="0"/>
                    <a:lnT w="0"/>
                    <a:lnB w="0"/>
                  </a:tcPr>
                </a:tc>
                <a:tc>
                  <a:txBody>
                    <a:bodyPr/>
                    <a:lstStyle/>
                    <a:p>
                      <a:pPr>
                        <a:defRPr sz="1000"/>
                      </a:pPr>
                      <a:r>
                        <a:rPr/>
                        <a:t>3,5%</a:t>
                      </a:r>
                    </a:p>
                  </a:txBody>
                  <a:tcPr>
                    <a:lnL w="0"/>
                    <a:lnR w="0"/>
                    <a:lnT w="0"/>
                    <a:lnB w="0"/>
                  </a:tcPr>
                </a:tc>
                <a:tc>
                  <a:txBody>
                    <a:bodyPr/>
                    <a:lstStyle/>
                    <a:p>
                      <a:pPr>
                        <a:defRPr sz="1000"/>
                      </a:pPr>
                      <a:r>
                        <a:rPr/>
                        <a:t>5,3%</a:t>
                      </a:r>
                    </a:p>
                  </a:txBody>
                  <a:tcPr>
                    <a:lnL w="0"/>
                    <a:lnR w="0"/>
                    <a:lnT w="0"/>
                    <a:lnB w="0"/>
                  </a:tcPr>
                </a:tc>
                <a:tc>
                  <a:txBody>
                    <a:bodyPr/>
                    <a:lstStyle/>
                    <a:p>
                      <a:pPr>
                        <a:defRPr sz="1000"/>
                      </a:pPr>
                      <a:r>
                        <a:rPr/>
                        <a:t>4,6%</a:t>
                      </a:r>
                    </a:p>
                  </a:txBody>
                  <a:tcPr>
                    <a:lnL w="0"/>
                    <a:lnR w="0"/>
                    <a:lnT w="0"/>
                    <a:lnB w="0"/>
                  </a:tcPr>
                </a:tc>
                <a:tc>
                  <a:txBody>
                    <a:bodyPr/>
                    <a:lstStyle/>
                    <a:p>
                      <a:pPr>
                        <a:defRPr sz="1000"/>
                      </a:pPr>
                      <a:r>
                        <a:rPr/>
                        <a:t>1,1%</a:t>
                      </a:r>
                    </a:p>
                  </a:txBody>
                  <a:tcPr>
                    <a:lnL w="0"/>
                    <a:lnR w="0"/>
                    <a:lnT w="0"/>
                    <a:lnB w="0"/>
                  </a:tcPr>
                </a:tc>
                <a:tc>
                  <a:txBody>
                    <a:bodyPr/>
                    <a:lstStyle/>
                    <a:p>
                      <a:pPr>
                        <a:defRPr sz="1000"/>
                      </a:pPr>
                      <a:r>
                        <a:rPr/>
                        <a:t>1,4%</a:t>
                      </a:r>
                    </a:p>
                  </a:txBody>
                  <a:tcPr>
                    <a:lnL w="0"/>
                    <a:lnR w="0"/>
                    <a:lnT w="0"/>
                    <a:lnB w="0"/>
                  </a:tcPr>
                </a:tc>
                <a:tc>
                  <a:txBody>
                    <a:bodyPr/>
                    <a:lstStyle/>
                    <a:p>
                      <a:pPr>
                        <a:defRPr sz="1000"/>
                      </a:pPr>
                      <a:r>
                        <a:rPr/>
                        <a:t>8,8%</a:t>
                      </a:r>
                    </a:p>
                  </a:txBody>
                  <a:tcPr>
                    <a:lnL w="0"/>
                    <a:lnR w="0"/>
                    <a:lnT w="0"/>
                    <a:lnB w="0"/>
                  </a:tcPr>
                </a:tc>
                <a:tc>
                  <a:txBody>
                    <a:bodyPr/>
                    <a:lstStyle/>
                    <a:p>
                      <a:pPr>
                        <a:defRPr sz="1000"/>
                      </a:pPr>
                      <a:r>
                        <a:rPr/>
                        <a:t>284</a:t>
                      </a:r>
                    </a:p>
                  </a:txBody>
                  <a:tcPr>
                    <a:lnL w="0"/>
                    <a:lnR w="0"/>
                    <a:lnT w="0"/>
                    <a:lnB w="0"/>
                  </a:tcPr>
                </a:tc>
              </a:tr>
              <a:tr h="0">
                <a:tc>
                  <a:txBody>
                    <a:bodyPr/>
                    <a:lstStyle/>
                    <a:p>
                      <a:pPr>
                        <a:defRPr sz="1000"/>
                      </a:pPr>
                      <a:r>
                        <a:rPr b="1"/>
                        <a:t>Næringsforeningen i Stavangerregionen</a:t>
                      </a:r>
                    </a:p>
                  </a:txBody>
                  <a:tcPr>
                    <a:lnL w="0"/>
                    <a:lnR w="0"/>
                    <a:lnT w="0"/>
                    <a:lnB w="0"/>
                  </a:tcPr>
                </a:tc>
                <a:tc>
                  <a:txBody>
                    <a:bodyPr/>
                    <a:lstStyle/>
                    <a:p>
                      <a:pPr>
                        <a:defRPr sz="1000"/>
                      </a:pPr>
                      <a:r>
                        <a:rPr/>
                        <a:t>6,7%</a:t>
                      </a:r>
                    </a:p>
                  </a:txBody>
                  <a:tcPr>
                    <a:lnL w="0"/>
                    <a:lnR w="0"/>
                    <a:lnT w="0"/>
                    <a:lnB w="0"/>
                  </a:tcPr>
                </a:tc>
                <a:tc>
                  <a:txBody>
                    <a:bodyPr/>
                    <a:lstStyle/>
                    <a:p>
                      <a:pPr>
                        <a:defRPr sz="1000"/>
                      </a:pPr>
                      <a:r>
                        <a:rPr/>
                        <a:t>16,1%</a:t>
                      </a:r>
                    </a:p>
                  </a:txBody>
                  <a:tcPr>
                    <a:lnL w="0"/>
                    <a:lnR w="0"/>
                    <a:lnT w="0"/>
                    <a:lnB w="0"/>
                  </a:tcPr>
                </a:tc>
                <a:tc>
                  <a:txBody>
                    <a:bodyPr/>
                    <a:lstStyle/>
                    <a:p>
                      <a:pPr>
                        <a:defRPr sz="1000"/>
                      </a:pPr>
                      <a:r>
                        <a:rPr/>
                        <a:t>5,9%</a:t>
                      </a:r>
                    </a:p>
                  </a:txBody>
                  <a:tcPr>
                    <a:lnL w="0"/>
                    <a:lnR w="0"/>
                    <a:lnT w="0"/>
                    <a:lnB w="0"/>
                  </a:tcPr>
                </a:tc>
                <a:tc>
                  <a:txBody>
                    <a:bodyPr/>
                    <a:lstStyle/>
                    <a:p>
                      <a:pPr>
                        <a:defRPr sz="1000"/>
                      </a:pPr>
                      <a:r>
                        <a:rPr/>
                        <a:t>0,4%</a:t>
                      </a:r>
                    </a:p>
                  </a:txBody>
                  <a:tcPr>
                    <a:lnL w="0"/>
                    <a:lnR w="0"/>
                    <a:lnT w="0"/>
                    <a:lnB w="0"/>
                  </a:tcPr>
                </a:tc>
                <a:tc>
                  <a:txBody>
                    <a:bodyPr/>
                    <a:lstStyle/>
                    <a:p>
                      <a:pPr>
                        <a:defRPr sz="1000"/>
                      </a:pPr>
                      <a:r>
                        <a:rPr/>
                        <a:t>0,6%</a:t>
                      </a:r>
                    </a:p>
                  </a:txBody>
                  <a:tcPr>
                    <a:lnL w="0"/>
                    <a:lnR w="0"/>
                    <a:lnT w="0"/>
                    <a:lnB w="0"/>
                  </a:tcPr>
                </a:tc>
                <a:tc>
                  <a:txBody>
                    <a:bodyPr/>
                    <a:lstStyle/>
                    <a:p>
                      <a:pPr>
                        <a:defRPr sz="1000"/>
                      </a:pPr>
                      <a:r>
                        <a:rPr/>
                        <a:t>0,8%</a:t>
                      </a:r>
                    </a:p>
                  </a:txBody>
                  <a:tcPr>
                    <a:lnL w="0"/>
                    <a:lnR w="0"/>
                    <a:lnT w="0"/>
                    <a:lnB w="0"/>
                  </a:tcPr>
                </a:tc>
                <a:tc>
                  <a:txBody>
                    <a:bodyPr/>
                    <a:lstStyle/>
                    <a:p>
                      <a:pPr>
                        <a:defRPr sz="1000"/>
                      </a:pPr>
                      <a:r>
                        <a:rPr/>
                        <a:t>8,1%</a:t>
                      </a:r>
                    </a:p>
                  </a:txBody>
                  <a:tcPr>
                    <a:lnL w="0"/>
                    <a:lnR w="0"/>
                    <a:lnT w="0"/>
                    <a:lnB w="0"/>
                  </a:tcPr>
                </a:tc>
                <a:tc>
                  <a:txBody>
                    <a:bodyPr/>
                    <a:lstStyle/>
                    <a:p>
                      <a:pPr>
                        <a:defRPr sz="1000"/>
                      </a:pPr>
                      <a:r>
                        <a:rPr/>
                        <a:t>11,8%</a:t>
                      </a:r>
                    </a:p>
                  </a:txBody>
                  <a:tcPr>
                    <a:lnL w="0"/>
                    <a:lnR w="0"/>
                    <a:lnT w="0"/>
                    <a:lnB w="0"/>
                  </a:tcPr>
                </a:tc>
                <a:tc>
                  <a:txBody>
                    <a:bodyPr/>
                    <a:lstStyle/>
                    <a:p>
                      <a:pPr>
                        <a:defRPr sz="1000"/>
                      </a:pPr>
                      <a:r>
                        <a:rPr/>
                        <a:t>2,2%</a:t>
                      </a:r>
                    </a:p>
                  </a:txBody>
                  <a:tcPr>
                    <a:lnL w="0"/>
                    <a:lnR w="0"/>
                    <a:lnT w="0"/>
                    <a:lnB w="0"/>
                  </a:tcPr>
                </a:tc>
                <a:tc>
                  <a:txBody>
                    <a:bodyPr/>
                    <a:lstStyle/>
                    <a:p>
                      <a:pPr>
                        <a:defRPr sz="1000"/>
                      </a:pPr>
                      <a:r>
                        <a:rPr/>
                        <a:t>1,4%</a:t>
                      </a:r>
                    </a:p>
                  </a:txBody>
                  <a:tcPr>
                    <a:lnL w="0"/>
                    <a:lnR w="0"/>
                    <a:lnT w="0"/>
                    <a:lnB w="0"/>
                  </a:tcPr>
                </a:tc>
                <a:tc>
                  <a:txBody>
                    <a:bodyPr/>
                    <a:lstStyle/>
                    <a:p>
                      <a:pPr>
                        <a:defRPr sz="1000"/>
                      </a:pPr>
                      <a:r>
                        <a:rPr/>
                        <a:t>2,4%</a:t>
                      </a:r>
                    </a:p>
                  </a:txBody>
                  <a:tcPr>
                    <a:lnL w="0"/>
                    <a:lnR w="0"/>
                    <a:lnT w="0"/>
                    <a:lnB w="0"/>
                  </a:tcPr>
                </a:tc>
                <a:tc>
                  <a:txBody>
                    <a:bodyPr/>
                    <a:lstStyle/>
                    <a:p>
                      <a:pPr>
                        <a:defRPr sz="1000"/>
                      </a:pPr>
                      <a:r>
                        <a:rPr/>
                        <a:t>16,9%</a:t>
                      </a:r>
                    </a:p>
                  </a:txBody>
                  <a:tcPr>
                    <a:lnL w="0"/>
                    <a:lnR w="0"/>
                    <a:lnT w="0"/>
                    <a:lnB w="0"/>
                  </a:tcPr>
                </a:tc>
                <a:tc>
                  <a:txBody>
                    <a:bodyPr/>
                    <a:lstStyle/>
                    <a:p>
                      <a:pPr>
                        <a:defRPr sz="1000"/>
                      </a:pPr>
                      <a:r>
                        <a:rPr/>
                        <a:t>2,6%</a:t>
                      </a:r>
                    </a:p>
                  </a:txBody>
                  <a:tcPr>
                    <a:lnL w="0"/>
                    <a:lnR w="0"/>
                    <a:lnT w="0"/>
                    <a:lnB w="0"/>
                  </a:tcPr>
                </a:tc>
                <a:tc>
                  <a:txBody>
                    <a:bodyPr/>
                    <a:lstStyle/>
                    <a:p>
                      <a:pPr>
                        <a:defRPr sz="1000"/>
                      </a:pPr>
                      <a:r>
                        <a:rPr/>
                        <a:t>4,9%</a:t>
                      </a:r>
                    </a:p>
                  </a:txBody>
                  <a:tcPr>
                    <a:lnL w="0"/>
                    <a:lnR w="0"/>
                    <a:lnT w="0"/>
                    <a:lnB w="0"/>
                  </a:tcPr>
                </a:tc>
                <a:tc>
                  <a:txBody>
                    <a:bodyPr/>
                    <a:lstStyle/>
                    <a:p>
                      <a:pPr>
                        <a:defRPr sz="1000"/>
                      </a:pPr>
                      <a:r>
                        <a:rPr/>
                        <a:t>5,1%</a:t>
                      </a:r>
                    </a:p>
                  </a:txBody>
                  <a:tcPr>
                    <a:lnL w="0"/>
                    <a:lnR w="0"/>
                    <a:lnT w="0"/>
                    <a:lnB w="0"/>
                  </a:tcPr>
                </a:tc>
                <a:tc>
                  <a:txBody>
                    <a:bodyPr/>
                    <a:lstStyle/>
                    <a:p>
                      <a:pPr>
                        <a:defRPr sz="1000"/>
                      </a:pPr>
                      <a:r>
                        <a:rPr/>
                        <a:t>3,9%</a:t>
                      </a:r>
                    </a:p>
                  </a:txBody>
                  <a:tcPr>
                    <a:lnL w="0"/>
                    <a:lnR w="0"/>
                    <a:lnT w="0"/>
                    <a:lnB w="0"/>
                  </a:tcPr>
                </a:tc>
                <a:tc>
                  <a:txBody>
                    <a:bodyPr/>
                    <a:lstStyle/>
                    <a:p>
                      <a:pPr>
                        <a:defRPr sz="1000"/>
                      </a:pPr>
                      <a:r>
                        <a:rPr/>
                        <a:t>2,2%</a:t>
                      </a:r>
                    </a:p>
                  </a:txBody>
                  <a:tcPr>
                    <a:lnL w="0"/>
                    <a:lnR w="0"/>
                    <a:lnT w="0"/>
                    <a:lnB w="0"/>
                  </a:tcPr>
                </a:tc>
                <a:tc>
                  <a:txBody>
                    <a:bodyPr/>
                    <a:lstStyle/>
                    <a:p>
                      <a:pPr>
                        <a:defRPr sz="1000"/>
                      </a:pPr>
                      <a:r>
                        <a:rPr/>
                        <a:t>8,3%</a:t>
                      </a:r>
                    </a:p>
                  </a:txBody>
                  <a:tcPr>
                    <a:lnL w="0"/>
                    <a:lnR w="0"/>
                    <a:lnT w="0"/>
                    <a:lnB w="0"/>
                  </a:tcPr>
                </a:tc>
                <a:tc>
                  <a:txBody>
                    <a:bodyPr/>
                    <a:lstStyle/>
                    <a:p>
                      <a:pPr>
                        <a:defRPr sz="1000"/>
                      </a:pPr>
                      <a:r>
                        <a:rPr/>
                        <a:t>509</a:t>
                      </a:r>
                    </a:p>
                  </a:txBody>
                  <a:tcPr>
                    <a:lnL w="0"/>
                    <a:lnR w="0"/>
                    <a:lnT w="0"/>
                    <a:lnB w="0"/>
                  </a:tcPr>
                </a:tc>
              </a:tr>
              <a:tr h="0">
                <a:tc>
                  <a:txBody>
                    <a:bodyPr/>
                    <a:lstStyle/>
                    <a:p>
                      <a:pPr>
                        <a:defRPr sz="1000"/>
                      </a:pPr>
                      <a:r>
                        <a:rPr b="1"/>
                        <a:t>Stord Næringsråd</a:t>
                      </a:r>
                    </a:p>
                  </a:txBody>
                  <a:tcPr>
                    <a:lnL w="0"/>
                    <a:lnR w="0"/>
                    <a:lnT w="0"/>
                    <a:lnB w="0"/>
                  </a:tcPr>
                </a:tc>
                <a:tc>
                  <a:txBody>
                    <a:bodyPr/>
                    <a:lstStyle/>
                    <a:p>
                      <a:pPr>
                        <a:defRPr sz="1000"/>
                      </a:pPr>
                      <a:r>
                        <a:rPr/>
                        <a:t>21,4%</a:t>
                      </a:r>
                    </a:p>
                  </a:txBody>
                  <a:tcPr>
                    <a:lnL w="0"/>
                    <a:lnR w="0"/>
                    <a:lnT w="0"/>
                    <a:lnB w="0"/>
                  </a:tcPr>
                </a:tc>
                <a:tc>
                  <a:txBody>
                    <a:bodyPr/>
                    <a:lstStyle/>
                    <a:p>
                      <a:pPr>
                        <a:defRPr sz="1000"/>
                      </a:pPr>
                      <a:r>
                        <a:rPr/>
                        <a:t>3,6%</a:t>
                      </a:r>
                    </a:p>
                  </a:txBody>
                  <a:tcPr>
                    <a:lnL w="0"/>
                    <a:lnR w="0"/>
                    <a:lnT w="0"/>
                    <a:lnB w="0"/>
                  </a:tcPr>
                </a:tc>
                <a:tc>
                  <a:txBody>
                    <a:bodyPr/>
                    <a:lstStyle/>
                    <a:p>
                      <a:pPr>
                        <a:defRPr sz="1000"/>
                      </a:pPr>
                      <a:r>
                        <a:rPr/>
                        <a:t>14,3%</a:t>
                      </a:r>
                    </a:p>
                  </a:txBody>
                  <a:tcPr>
                    <a:lnL w="0"/>
                    <a:lnR w="0"/>
                    <a:lnT w="0"/>
                    <a:lnB w="0"/>
                  </a:tcPr>
                </a:tc>
                <a:tc>
                  <a:txBody>
                    <a:bodyPr/>
                    <a:lstStyle/>
                    <a:p>
                      <a:pPr>
                        <a:defRPr sz="1000"/>
                      </a:pPr>
                      <a:r>
                        <a:rPr/>
                        <a:t>0,0%</a:t>
                      </a:r>
                    </a:p>
                  </a:txBody>
                  <a:tcPr>
                    <a:lnL w="0"/>
                    <a:lnR w="0"/>
                    <a:lnT w="0"/>
                    <a:lnB w="0"/>
                  </a:tcPr>
                </a:tc>
                <a:tc>
                  <a:txBody>
                    <a:bodyPr/>
                    <a:lstStyle/>
                    <a:p>
                      <a:pPr>
                        <a:defRPr sz="1000"/>
                      </a:pPr>
                      <a:r>
                        <a:rPr/>
                        <a:t>0,0%</a:t>
                      </a:r>
                    </a:p>
                  </a:txBody>
                  <a:tcPr>
                    <a:lnL w="0"/>
                    <a:lnR w="0"/>
                    <a:lnT w="0"/>
                    <a:lnB w="0"/>
                  </a:tcPr>
                </a:tc>
                <a:tc>
                  <a:txBody>
                    <a:bodyPr/>
                    <a:lstStyle/>
                    <a:p>
                      <a:pPr>
                        <a:defRPr sz="1000"/>
                      </a:pPr>
                      <a:r>
                        <a:rPr/>
                        <a:t>0,0%</a:t>
                      </a:r>
                    </a:p>
                  </a:txBody>
                  <a:tcPr>
                    <a:lnL w="0"/>
                    <a:lnR w="0"/>
                    <a:lnT w="0"/>
                    <a:lnB w="0"/>
                  </a:tcPr>
                </a:tc>
                <a:tc>
                  <a:txBody>
                    <a:bodyPr/>
                    <a:lstStyle/>
                    <a:p>
                      <a:pPr>
                        <a:defRPr sz="1000"/>
                      </a:pPr>
                      <a:r>
                        <a:rPr/>
                        <a:t>0,0%</a:t>
                      </a:r>
                    </a:p>
                  </a:txBody>
                  <a:tcPr>
                    <a:lnL w="0"/>
                    <a:lnR w="0"/>
                    <a:lnT w="0"/>
                    <a:lnB w="0"/>
                  </a:tcPr>
                </a:tc>
                <a:tc>
                  <a:txBody>
                    <a:bodyPr/>
                    <a:lstStyle/>
                    <a:p>
                      <a:pPr>
                        <a:defRPr sz="1000"/>
                      </a:pPr>
                      <a:r>
                        <a:rPr/>
                        <a:t>3,6%</a:t>
                      </a:r>
                    </a:p>
                  </a:txBody>
                  <a:tcPr>
                    <a:lnL w="0"/>
                    <a:lnR w="0"/>
                    <a:lnT w="0"/>
                    <a:lnB w="0"/>
                  </a:tcPr>
                </a:tc>
                <a:tc>
                  <a:txBody>
                    <a:bodyPr/>
                    <a:lstStyle/>
                    <a:p>
                      <a:pPr>
                        <a:defRPr sz="1000"/>
                      </a:pPr>
                      <a:r>
                        <a:rPr/>
                        <a:t>3,6%</a:t>
                      </a:r>
                    </a:p>
                  </a:txBody>
                  <a:tcPr>
                    <a:lnL w="0"/>
                    <a:lnR w="0"/>
                    <a:lnT w="0"/>
                    <a:lnB w="0"/>
                  </a:tcPr>
                </a:tc>
                <a:tc>
                  <a:txBody>
                    <a:bodyPr/>
                    <a:lstStyle/>
                    <a:p>
                      <a:pPr>
                        <a:defRPr sz="1000"/>
                      </a:pPr>
                      <a:r>
                        <a:rPr/>
                        <a:t>3,6%</a:t>
                      </a:r>
                    </a:p>
                  </a:txBody>
                  <a:tcPr>
                    <a:lnL w="0"/>
                    <a:lnR w="0"/>
                    <a:lnT w="0"/>
                    <a:lnB w="0"/>
                  </a:tcPr>
                </a:tc>
                <a:tc>
                  <a:txBody>
                    <a:bodyPr/>
                    <a:lstStyle/>
                    <a:p>
                      <a:pPr>
                        <a:defRPr sz="1000"/>
                      </a:pPr>
                      <a:r>
                        <a:rPr/>
                        <a:t>0,0%</a:t>
                      </a:r>
                    </a:p>
                  </a:txBody>
                  <a:tcPr>
                    <a:lnL w="0"/>
                    <a:lnR w="0"/>
                    <a:lnT w="0"/>
                    <a:lnB w="0"/>
                  </a:tcPr>
                </a:tc>
                <a:tc>
                  <a:txBody>
                    <a:bodyPr/>
                    <a:lstStyle/>
                    <a:p>
                      <a:pPr>
                        <a:defRPr sz="1000"/>
                      </a:pPr>
                      <a:r>
                        <a:rPr/>
                        <a:t>10,7%</a:t>
                      </a:r>
                    </a:p>
                  </a:txBody>
                  <a:tcPr>
                    <a:lnL w="0"/>
                    <a:lnR w="0"/>
                    <a:lnT w="0"/>
                    <a:lnB w="0"/>
                  </a:tcPr>
                </a:tc>
                <a:tc>
                  <a:txBody>
                    <a:bodyPr/>
                    <a:lstStyle/>
                    <a:p>
                      <a:pPr>
                        <a:defRPr sz="1000"/>
                      </a:pPr>
                      <a:r>
                        <a:rPr/>
                        <a:t>3,6%</a:t>
                      </a:r>
                    </a:p>
                  </a:txBody>
                  <a:tcPr>
                    <a:lnL w="0"/>
                    <a:lnR w="0"/>
                    <a:lnT w="0"/>
                    <a:lnB w="0"/>
                  </a:tcPr>
                </a:tc>
                <a:tc>
                  <a:txBody>
                    <a:bodyPr/>
                    <a:lstStyle/>
                    <a:p>
                      <a:pPr>
                        <a:defRPr sz="1000"/>
                      </a:pPr>
                      <a:r>
                        <a:rPr/>
                        <a:t>7,1%</a:t>
                      </a:r>
                    </a:p>
                  </a:txBody>
                  <a:tcPr>
                    <a:lnL w="0"/>
                    <a:lnR w="0"/>
                    <a:lnT w="0"/>
                    <a:lnB w="0"/>
                  </a:tcPr>
                </a:tc>
                <a:tc>
                  <a:txBody>
                    <a:bodyPr/>
                    <a:lstStyle/>
                    <a:p>
                      <a:pPr>
                        <a:defRPr sz="1000"/>
                      </a:pPr>
                      <a:r>
                        <a:rPr/>
                        <a:t>7,1%</a:t>
                      </a:r>
                    </a:p>
                  </a:txBody>
                  <a:tcPr>
                    <a:lnL w="0"/>
                    <a:lnR w="0"/>
                    <a:lnT w="0"/>
                    <a:lnB w="0"/>
                  </a:tcPr>
                </a:tc>
                <a:tc>
                  <a:txBody>
                    <a:bodyPr/>
                    <a:lstStyle/>
                    <a:p>
                      <a:pPr>
                        <a:defRPr sz="1000"/>
                      </a:pPr>
                      <a:r>
                        <a:rPr/>
                        <a:t>3,6%</a:t>
                      </a:r>
                    </a:p>
                  </a:txBody>
                  <a:tcPr>
                    <a:lnL w="0"/>
                    <a:lnR w="0"/>
                    <a:lnT w="0"/>
                    <a:lnB w="0"/>
                  </a:tcPr>
                </a:tc>
                <a:tc>
                  <a:txBody>
                    <a:bodyPr/>
                    <a:lstStyle/>
                    <a:p>
                      <a:pPr>
                        <a:defRPr sz="1000"/>
                      </a:pPr>
                      <a:r>
                        <a:rPr/>
                        <a:t>0,0%</a:t>
                      </a:r>
                    </a:p>
                  </a:txBody>
                  <a:tcPr>
                    <a:lnL w="0"/>
                    <a:lnR w="0"/>
                    <a:lnT w="0"/>
                    <a:lnB w="0"/>
                  </a:tcPr>
                </a:tc>
                <a:tc>
                  <a:txBody>
                    <a:bodyPr/>
                    <a:lstStyle/>
                    <a:p>
                      <a:pPr>
                        <a:defRPr sz="1000"/>
                      </a:pPr>
                      <a:r>
                        <a:rPr/>
                        <a:t>17,9%</a:t>
                      </a:r>
                    </a:p>
                  </a:txBody>
                  <a:tcPr>
                    <a:lnL w="0"/>
                    <a:lnR w="0"/>
                    <a:lnT w="0"/>
                    <a:lnB w="0"/>
                  </a:tcPr>
                </a:tc>
                <a:tc>
                  <a:txBody>
                    <a:bodyPr/>
                    <a:lstStyle/>
                    <a:p>
                      <a:pPr>
                        <a:defRPr sz="1000"/>
                      </a:pPr>
                      <a:r>
                        <a:rPr/>
                        <a:t>28</a:t>
                      </a:r>
                    </a:p>
                  </a:txBody>
                  <a:tcPr>
                    <a:lnL w="0"/>
                    <a:lnR w="0"/>
                    <a:lnT w="0"/>
                    <a:lnB w="0"/>
                  </a:tcPr>
                </a:tc>
              </a:tr>
            </a:tbl>
          </a:graphicData>
        </a:graphic>
      </p:graphicFrame>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S_NET" val="4.0.30319.18449"/>
  <p:tag name="AS_OS" val="Microsoft Windows NT 6.2.9200.0"/>
  <p:tag name="AS_RELEASE_DATE" val="2013.05.24"/>
  <p:tag name="AS_TITLE" val="Aspose.Slides for .NET 4.0"/>
  <p:tag name="AS_VERSION" val="7.5.1.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New">
  <a:themeElements>
    <a:clrScheme name="Custom 22">
      <a:dk1>
        <a:sysClr val="windowText" lastClr="000000"/>
      </a:dk1>
      <a:lt1>
        <a:srgbClr val="7F7F7F"/>
      </a:lt1>
      <a:dk2>
        <a:srgbClr val="1F497D"/>
      </a:dk2>
      <a:lt2>
        <a:srgbClr val="EEECE1"/>
      </a:lt2>
      <a:accent1>
        <a:srgbClr val="E5E5E5"/>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ant" typeface="新細明體"/>
        <a:font script="Telu" typeface="Gautami"/>
        <a:font script="Ethi" typeface="Nyala"/>
        <a:font script="Jpan" typeface="ＭＳ 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eor" typeface="Sylfaen"/>
        <a:font script="Gujr" typeface="Shruti"/>
        <a:font script="Viet" typeface="Arial"/>
        <a:font script="Arab" typeface="Arial"/>
        <a:font script="Hant" typeface="新細明體"/>
        <a:font script="Telu" typeface="Gautami"/>
        <a:font script="Ethi" typeface="Nyala"/>
        <a:font script="Jpan" typeface="ＭＳ 明朝"/>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tileRect/>
        </a:gradFill>
        <a:blipFill rotWithShape="1">
          <a:blip xmlns:r="http://schemas.openxmlformats.org/officeDocument/2006/relationships" r:embed="rId1">
            <a:duotone>
              <a:schemeClr val="phClr">
                <a:tint val="97000"/>
              </a:schemeClr>
              <a:schemeClr val="phClr">
                <a:shade val="96000"/>
              </a:schemeClr>
            </a:duotone>
          </a:blip>
          <a:srcRect/>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eor" typeface="Sylfaen"/>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ThemeNew</Template>
  <TotalTime>791</TotalTime>
  <Words>25612</Words>
  <Application>Microsoft Office PowerPoint</Application>
  <PresentationFormat>Skjermfremvisning (4:3)</PresentationFormat>
  <Paragraphs>3787</Paragraphs>
  <Slides>147</Slides>
  <Notes>0</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147</vt:i4>
      </vt:variant>
    </vt:vector>
  </HeadingPairs>
  <TitlesOfParts>
    <vt:vector size="153" baseType="lpstr">
      <vt:lpstr>Angsana New</vt:lpstr>
      <vt:lpstr>Arial</vt:lpstr>
      <vt:lpstr>Calibri</vt:lpstr>
      <vt:lpstr>Cambria</vt:lpstr>
      <vt:lpstr>Times New Roman</vt:lpstr>
      <vt:lpstr>ThemeNew</vt:lpstr>
      <vt:lpstr>1. Hva er mest typisk karakteristikk for aktiviteten i bedriften din i løpet av årets 3 første måneder?</vt:lpstr>
      <vt:lpstr>1. Hva er mest typisk karakteristikk for aktiviteten i bedriften din i løpet av årets 3 første måneder?</vt:lpstr>
      <vt:lpstr>2. Hvordan ser den økomiske utviklingen ut til å bli 1. halvår 2016?</vt:lpstr>
      <vt:lpstr>2. Hvordan ser den økomiske utviklingen ut til å bli 1. halvår 2016?</vt:lpstr>
      <vt:lpstr>3. Hvordan forventes det at antallet ansatte i bedriften utvikle seg det neste året?</vt:lpstr>
      <vt:lpstr>3. Hvordan forventes det at antallet ansatte i bedriften utvikle seg det neste året?</vt:lpstr>
      <vt:lpstr>4. Hvor stor andel kan bli sagt opp?</vt:lpstr>
      <vt:lpstr>4. Hvor stor andel kan bli sagt opp?</vt:lpstr>
      <vt:lpstr>5. I hvilken grad vurderer du dette som bedriftens største utfordringer for øyeblikket (forhold utenom skatt)?  Vurder dem fra 1 (liten) til 6 (stor)</vt:lpstr>
      <vt:lpstr>5. I hvilken grad vurderer du dette som bedriftens største utfordringer for øyeblikket (forhold utenom skatt)?  Vurder dem fra 1 (liten) til 6 (stor)</vt:lpstr>
      <vt:lpstr>6. Manglende oppdrag</vt:lpstr>
      <vt:lpstr>6. Manglende oppdrag</vt:lpstr>
      <vt:lpstr>7. Reforhandling av kontrakter</vt:lpstr>
      <vt:lpstr>7. Reforhandling av kontrakter</vt:lpstr>
      <vt:lpstr>8. Svikt i oljebransjen</vt:lpstr>
      <vt:lpstr>8. Svikt i oljebransjen</vt:lpstr>
      <vt:lpstr>9. Tilgang på kapital</vt:lpstr>
      <vt:lpstr>9. Tilgang på kapital</vt:lpstr>
      <vt:lpstr>10. Beholde konkurransekraft</vt:lpstr>
      <vt:lpstr>10. Beholde konkurransekraft</vt:lpstr>
      <vt:lpstr>11. Økt konkurranse fra internasjonale aktører</vt:lpstr>
      <vt:lpstr>11. Økt konkurranse fra internasjonale aktører</vt:lpstr>
      <vt:lpstr>12. I hvilken grad er følgende skatter/avgifter utfordrende for din bedrift? Vurder dem fra 1 (lite utfordende) til 6 (meget utfordrende)</vt:lpstr>
      <vt:lpstr>12. I hvilken grad er følgende skatter/avgifter utfordrende for din bedrift? Vurder dem fra 1 (lite utfordende) til 6 (meget utfordrende)</vt:lpstr>
      <vt:lpstr>13. Selskapsskatt</vt:lpstr>
      <vt:lpstr>13. Selskapsskatt</vt:lpstr>
      <vt:lpstr>14. Formueskatt</vt:lpstr>
      <vt:lpstr>14. Formueskatt</vt:lpstr>
      <vt:lpstr>15. Arbeidsgiveravgift</vt:lpstr>
      <vt:lpstr>15. Arbeidsgiveravgift</vt:lpstr>
      <vt:lpstr>16. Merverdiavgift</vt:lpstr>
      <vt:lpstr>16. Merverdiavgift</vt:lpstr>
      <vt:lpstr>17. Eiendomsskatt</vt:lpstr>
      <vt:lpstr>17. Eiendomsskatt</vt:lpstr>
      <vt:lpstr>18. Bompenger</vt:lpstr>
      <vt:lpstr>18. Bompenger</vt:lpstr>
      <vt:lpstr>19. Kompetanse er avgjørende for bedriftens utvikling. Hvor utfordrende er følgende i dagens situasjon? Vurder dem fra 1 (lite utfordrende) til 6 (svært utfordrende)</vt:lpstr>
      <vt:lpstr>19. Kompetanse er avgjørende for bedriftens utvikling. Hvor utfordrende er følgende i dagens situasjon? Vurder dem fra 1 (lite utfordrende) til 6 (svært utfordrende)</vt:lpstr>
      <vt:lpstr>20. Beholde kjernekompetanse</vt:lpstr>
      <vt:lpstr>20. Beholde kjernekompetanse</vt:lpstr>
      <vt:lpstr>21. Permisjonsreglene</vt:lpstr>
      <vt:lpstr>21. Permisjonsreglene</vt:lpstr>
      <vt:lpstr>22. Ta inn lærlinger</vt:lpstr>
      <vt:lpstr>22. Ta inn lærlinger</vt:lpstr>
      <vt:lpstr>23. Ta inn traineer</vt:lpstr>
      <vt:lpstr>23. Ta inn traineer</vt:lpstr>
      <vt:lpstr>24. Ta inn nyansette</vt:lpstr>
      <vt:lpstr>24. Ta inn nyansette</vt:lpstr>
      <vt:lpstr>25. Hvor viktig vurderer du følgende tiltak?  Vurder fra 1 (lite viktig) til 6 (meget viktig)</vt:lpstr>
      <vt:lpstr>25. Hvor viktig vurderer du følgende tiltak?  Vurder fra 1 (lite viktig) til 6 (meget viktig)</vt:lpstr>
      <vt:lpstr>26. Etablere få og sterke kommuner i regionen</vt:lpstr>
      <vt:lpstr>26. Etablere få og sterke kommuner i regionen</vt:lpstr>
      <vt:lpstr>27. Etablere EN vestlandsregion</vt:lpstr>
      <vt:lpstr>27. Etablere EN vestlandsregion</vt:lpstr>
      <vt:lpstr>28. Etablere fiberkabel til UK/USA</vt:lpstr>
      <vt:lpstr>28. Etablere fiberkabel til UK/USA</vt:lpstr>
      <vt:lpstr>29. Etablere en sterkt kunnskapregion</vt:lpstr>
      <vt:lpstr>29. Etablere en sterkt kunnskapregion</vt:lpstr>
      <vt:lpstr>30. Egen tiltakspakke for Vestlandet</vt:lpstr>
      <vt:lpstr>30. Egen tiltakspakke for Vestlandet</vt:lpstr>
      <vt:lpstr>31. Konkrete stimuleringstiltak i etablerte bedrifter</vt:lpstr>
      <vt:lpstr>31. Konkrete stimuleringstiltak i etablerte bedrifter</vt:lpstr>
      <vt:lpstr>32. I hvilken grad vurderer du at det er "krise" i næringslivet på Veslandet akkurat nå? Vurder fra 1 (i liten grad) til 6 (i stor grad)</vt:lpstr>
      <vt:lpstr>32. I hvilken grad vurderer du at det er "krise" i næringslivet på Veslandet akkurat nå? Vurder fra 1 (i liten grad) til 6 (i stor grad)</vt:lpstr>
      <vt:lpstr>33. Hvor viktig vurderer du nytteverdien av følgende veiutbygginger for din bedrift? Vurder fra 1 (lite viktig) til 6 (meget viktig)</vt:lpstr>
      <vt:lpstr>33. Hvor viktig vurderer du nytteverdien av følgende veiutbygginger for din bedrift? Vurder fra 1 (lite viktig) til 6 (meget viktig)</vt:lpstr>
      <vt:lpstr>34. E39 Stavanger-Kristiansand</vt:lpstr>
      <vt:lpstr>34. E39 Stavanger-Kristiansand</vt:lpstr>
      <vt:lpstr>35. E39 Bergen-Stavanger (Hordfast og Rogfast)</vt:lpstr>
      <vt:lpstr>35. E39 Bergen-Stavanger (Hordfast og Rogfast)</vt:lpstr>
      <vt:lpstr>36. E134 Haugesund-Oslo (Haukeli)</vt:lpstr>
      <vt:lpstr>36. E134 Haugesund-Oslo (Haukeli)</vt:lpstr>
      <vt:lpstr>37. E16 Bergen-Voss-Oslo</vt:lpstr>
      <vt:lpstr>37. E16 Bergen-Voss-Oslo</vt:lpstr>
      <vt:lpstr>38. Hvor stor betydning har følgende for din bedrift? Vurder dem fra 1 (liten betydning) til 6 (stor betydning)</vt:lpstr>
      <vt:lpstr>38. Hvor stor betydning har følgende for din bedrift? Vurder dem fra 1 (liten betydning) til 6 (stor betydning)</vt:lpstr>
      <vt:lpstr>39. Kronekursen</vt:lpstr>
      <vt:lpstr>39. Kronekursen</vt:lpstr>
      <vt:lpstr>40. Rentenivået</vt:lpstr>
      <vt:lpstr>40. Rentenivået</vt:lpstr>
      <vt:lpstr>41. Bedriftskattenivået</vt:lpstr>
      <vt:lpstr>41. Bedriftskattenivået</vt:lpstr>
      <vt:lpstr>42. Oljeprisen</vt:lpstr>
      <vt:lpstr>42. Oljeprisen</vt:lpstr>
      <vt:lpstr>43. Hva representerer den største utfordringen for din bedrift i øyeblikket? Forklar gjerne hvorfor.</vt:lpstr>
      <vt:lpstr>43. Hva representerer den største utfordringen for din bedrift i øyeblikket? Forklar gjerne hvorfor.</vt:lpstr>
      <vt:lpstr>43. Hva representerer den største utfordringen for din bedrift i øyeblikket? Forklar gjerne hvorfor.</vt:lpstr>
      <vt:lpstr>43. Hva representerer den største utfordringen for din bedrift i øyeblikket? Forklar gjerne hvorfor.</vt:lpstr>
      <vt:lpstr>43. Hva representerer den største utfordringen for din bedrift i øyeblikket? Forklar gjerne hvorfor.</vt:lpstr>
      <vt:lpstr>43. Hva representerer den største utfordringen for din bedrift i øyeblikket? Forklar gjerne hvorfor.</vt:lpstr>
      <vt:lpstr>43. Hva representerer den største utfordringen for din bedrift i øyeblikket? Forklar gjerne hvorfor.</vt:lpstr>
      <vt:lpstr>43. Hva representerer den største utfordringen for din bedrift i øyeblikket? Forklar gjerne hvorfor.</vt:lpstr>
      <vt:lpstr>43. Hva representerer den største utfordringen for din bedrift i øyeblikket? Forklar gjerne hvorfor.</vt:lpstr>
      <vt:lpstr>43. Hva representerer den største utfordringen for din bedrift i øyeblikket? Forklar gjerne hvorfor.</vt:lpstr>
      <vt:lpstr>43. Hva representerer den største utfordringen for din bedrift i øyeblikket? Forklar gjerne hvorfor.</vt:lpstr>
      <vt:lpstr>43. Hva representerer den største utfordringen for din bedrift i øyeblikket? Forklar gjerne hvorfor.</vt:lpstr>
      <vt:lpstr>43. Hva representerer den største utfordringen for din bedrift i øyeblikket? Forklar gjerne hvorfor.</vt:lpstr>
      <vt:lpstr>43. Hva representerer den største utfordringen for din bedrift i øyeblikket? Forklar gjerne hvorfor.</vt:lpstr>
      <vt:lpstr>43. Hva representerer den største utfordringen for din bedrift i øyeblikket? Forklar gjerne hvorfor.</vt:lpstr>
      <vt:lpstr>43. Hva representerer den største utfordringen for din bedrift i øyeblikket? Forklar gjerne hvorfor.</vt:lpstr>
      <vt:lpstr>43. Hva representerer den største utfordringen for din bedrift i øyeblikket? Forklar gjerne hvorfor.</vt:lpstr>
      <vt:lpstr>43. Hva representerer den største utfordringen for din bedrift i øyeblikket? Forklar gjerne hvorfor.</vt:lpstr>
      <vt:lpstr>43. Hva representerer den største utfordringen for din bedrift i øyeblikket? Forklar gjerne hvorfor.</vt:lpstr>
      <vt:lpstr>43. Hva representerer den største utfordringen for din bedrift i øyeblikket? Forklar gjerne hvorfor.</vt:lpstr>
      <vt:lpstr>43. Hva representerer den største utfordringen for din bedrift i øyeblikket? Forklar gjerne hvorfor.</vt:lpstr>
      <vt:lpstr>43. Hva representerer den største utfordringen for din bedrift i øyeblikket? Forklar gjerne hvorfor.</vt:lpstr>
      <vt:lpstr>43. Hva representerer den største utfordringen for din bedrift i øyeblikket? Forklar gjerne hvorfor.</vt:lpstr>
      <vt:lpstr>43. Hva representerer den største utfordringen for din bedrift i øyeblikket? Forklar gjerne hvorfor.</vt:lpstr>
      <vt:lpstr>43. Hva representerer den største utfordringen for din bedrift i øyeblikket? Forklar gjerne hvorfor.</vt:lpstr>
      <vt:lpstr>43. Hva representerer den største utfordringen for din bedrift i øyeblikket? Forklar gjerne hvorfor.</vt:lpstr>
      <vt:lpstr>43. Hva representerer den største utfordringen for din bedrift i øyeblikket? Forklar gjerne hvorfor.</vt:lpstr>
      <vt:lpstr>44. Hva er din konkrete ønskeliste til myndighetene? Ta utgangspunkt i hvilke endringer som best vil hjelpe din bedrift.</vt:lpstr>
      <vt:lpstr>44. Hva er din konkrete ønskeliste til myndighetene? Ta utgangspunkt i hvilke endringer som best vil hjelpe din bedrift.</vt:lpstr>
      <vt:lpstr>44. Hva er din konkrete ønskeliste til myndighetene? Ta utgangspunkt i hvilke endringer som best vil hjelpe din bedrift.</vt:lpstr>
      <vt:lpstr>44. Hva er din konkrete ønskeliste til myndighetene? Ta utgangspunkt i hvilke endringer som best vil hjelpe din bedrift.</vt:lpstr>
      <vt:lpstr>44. Hva er din konkrete ønskeliste til myndighetene? Ta utgangspunkt i hvilke endringer som best vil hjelpe din bedrift.</vt:lpstr>
      <vt:lpstr>44. Hva er din konkrete ønskeliste til myndighetene? Ta utgangspunkt i hvilke endringer som best vil hjelpe din bedrift.</vt:lpstr>
      <vt:lpstr>44. Hva er din konkrete ønskeliste til myndighetene? Ta utgangspunkt i hvilke endringer som best vil hjelpe din bedrift.</vt:lpstr>
      <vt:lpstr>44. Hva er din konkrete ønskeliste til myndighetene? Ta utgangspunkt i hvilke endringer som best vil hjelpe din bedrift.</vt:lpstr>
      <vt:lpstr>44. Hva er din konkrete ønskeliste til myndighetene? Ta utgangspunkt i hvilke endringer som best vil hjelpe din bedrift.</vt:lpstr>
      <vt:lpstr>44. Hva er din konkrete ønskeliste til myndighetene? Ta utgangspunkt i hvilke endringer som best vil hjelpe din bedrift.</vt:lpstr>
      <vt:lpstr>44. Hva er din konkrete ønskeliste til myndighetene? Ta utgangspunkt i hvilke endringer som best vil hjelpe din bedrift.</vt:lpstr>
      <vt:lpstr>44. Hva er din konkrete ønskeliste til myndighetene? Ta utgangspunkt i hvilke endringer som best vil hjelpe din bedrift.</vt:lpstr>
      <vt:lpstr>44. Hva er din konkrete ønskeliste til myndighetene? Ta utgangspunkt i hvilke endringer som best vil hjelpe din bedrift.</vt:lpstr>
      <vt:lpstr>44. Hva er din konkrete ønskeliste til myndighetene? Ta utgangspunkt i hvilke endringer som best vil hjelpe din bedrift.</vt:lpstr>
      <vt:lpstr>44. Hva er din konkrete ønskeliste til myndighetene? Ta utgangspunkt i hvilke endringer som best vil hjelpe din bedrift.</vt:lpstr>
      <vt:lpstr>44. Hva er din konkrete ønskeliste til myndighetene? Ta utgangspunkt i hvilke endringer som best vil hjelpe din bedrift.</vt:lpstr>
      <vt:lpstr>44. Hva er din konkrete ønskeliste til myndighetene? Ta utgangspunkt i hvilke endringer som best vil hjelpe din bedrift.</vt:lpstr>
      <vt:lpstr>44. Hva er din konkrete ønskeliste til myndighetene? Ta utgangspunkt i hvilke endringer som best vil hjelpe din bedrift.</vt:lpstr>
      <vt:lpstr>44. Hva er din konkrete ønskeliste til myndighetene? Ta utgangspunkt i hvilke endringer som best vil hjelpe din bedrift.</vt:lpstr>
      <vt:lpstr>44. Hva er din konkrete ønskeliste til myndighetene? Ta utgangspunkt i hvilke endringer som best vil hjelpe din bedrift.</vt:lpstr>
      <vt:lpstr>44. Hva er din konkrete ønskeliste til myndighetene? Ta utgangspunkt i hvilke endringer som best vil hjelpe din bedrift.</vt:lpstr>
      <vt:lpstr>44. Hva er din konkrete ønskeliste til myndighetene? Ta utgangspunkt i hvilke endringer som best vil hjelpe din bedrift.</vt:lpstr>
      <vt:lpstr>44. Hva er din konkrete ønskeliste til myndighetene? Ta utgangspunkt i hvilke endringer som best vil hjelpe din bedrift.</vt:lpstr>
      <vt:lpstr>44. Hva er din konkrete ønskeliste til myndighetene? Ta utgangspunkt i hvilke endringer som best vil hjelpe din bedrift.</vt:lpstr>
      <vt:lpstr>44. Hva er din konkrete ønskeliste til myndighetene? Ta utgangspunkt i hvilke endringer som best vil hjelpe din bedrift.</vt:lpstr>
      <vt:lpstr>44. Hva er din konkrete ønskeliste til myndighetene? Ta utgangspunkt i hvilke endringer som best vil hjelpe din bedrift.</vt:lpstr>
      <vt:lpstr>44. Hva er din konkrete ønskeliste til myndighetene? Ta utgangspunkt i hvilke endringer som best vil hjelpe din bedrift.</vt:lpstr>
      <vt:lpstr>44. Hva er din konkrete ønskeliste til myndighetene? Ta utgangspunkt i hvilke endringer som best vil hjelpe din bedrift.</vt:lpstr>
      <vt:lpstr>44. Hva er din konkrete ønskeliste til myndighetene? Ta utgangspunkt i hvilke endringer som best vil hjelpe din bedrift.</vt:lpstr>
      <vt:lpstr>44. Hva er din konkrete ønskeliste til myndighetene? Ta utgangspunkt i hvilke endringer som best vil hjelpe din bedrift.</vt:lpstr>
      <vt:lpstr>45. Hvilke(n) næringsforening er du medlem av? </vt:lpstr>
      <vt:lpstr>45. Hvilke(n) næringsforening er du medlem av? </vt:lpstr>
      <vt:lpstr>46. Hvor mange ansatte har din bedrift?</vt:lpstr>
      <vt:lpstr>46. Hvor mange ansatte har din bedrift?</vt:lpstr>
      <vt:lpstr>47. Hvilken hovedbransje tilhører din bedrift?</vt:lpstr>
      <vt:lpstr>47. Hvilken hovedbransje tilhører din bedrift?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abc</dc:creator>
  <cp:lastModifiedBy>Anne-Grete Sandtorv</cp:lastModifiedBy>
  <cp:revision>380</cp:revision>
  <dcterms:created xsi:type="dcterms:W3CDTF">2013-05-14T13:56:12Z</dcterms:created>
  <dcterms:modified xsi:type="dcterms:W3CDTF">2016-04-07T08:01:14Z</dcterms:modified>
</cp:coreProperties>
</file>